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4" r:id="rId3"/>
    <p:sldId id="291" r:id="rId4"/>
    <p:sldId id="328" r:id="rId5"/>
    <p:sldId id="335" r:id="rId6"/>
    <p:sldId id="315" r:id="rId7"/>
    <p:sldId id="321" r:id="rId8"/>
    <p:sldId id="319" r:id="rId9"/>
    <p:sldId id="320" r:id="rId10"/>
    <p:sldId id="316" r:id="rId11"/>
    <p:sldId id="308" r:id="rId12"/>
    <p:sldId id="312" r:id="rId13"/>
    <p:sldId id="330" r:id="rId14"/>
    <p:sldId id="309" r:id="rId15"/>
    <p:sldId id="311" r:id="rId16"/>
    <p:sldId id="323" r:id="rId17"/>
    <p:sldId id="324" r:id="rId18"/>
    <p:sldId id="307" r:id="rId19"/>
    <p:sldId id="305" r:id="rId20"/>
    <p:sldId id="317" r:id="rId21"/>
    <p:sldId id="313" r:id="rId22"/>
    <p:sldId id="339" r:id="rId23"/>
    <p:sldId id="327" r:id="rId24"/>
    <p:sldId id="336" r:id="rId25"/>
    <p:sldId id="337" r:id="rId26"/>
    <p:sldId id="314" r:id="rId27"/>
    <p:sldId id="306" r:id="rId28"/>
    <p:sldId id="329" r:id="rId29"/>
    <p:sldId id="331" r:id="rId30"/>
    <p:sldId id="332" r:id="rId31"/>
    <p:sldId id="333" r:id="rId32"/>
    <p:sldId id="334" r:id="rId33"/>
    <p:sldId id="338" r:id="rId34"/>
    <p:sldId id="357" r:id="rId35"/>
    <p:sldId id="285" r:id="rId3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9B9"/>
    <a:srgbClr val="F47210"/>
    <a:srgbClr val="33CCCC"/>
    <a:srgbClr val="000514"/>
    <a:srgbClr val="F8F8F8"/>
    <a:srgbClr val="000000"/>
    <a:srgbClr val="00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0" autoAdjust="0"/>
  </p:normalViewPr>
  <p:slideViewPr>
    <p:cSldViewPr>
      <p:cViewPr varScale="1">
        <p:scale>
          <a:sx n="118" d="100"/>
          <a:sy n="118" d="100"/>
        </p:scale>
        <p:origin x="19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876" y="-102"/>
      </p:cViewPr>
      <p:guideLst>
        <p:guide orient="horz" pos="2880"/>
        <p:guide pos="2160"/>
      </p:guideLst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35123-417D-434D-8901-CDCF671C6250}" type="doc">
      <dgm:prSet loTypeId="urn:microsoft.com/office/officeart/2005/8/layout/pyramid2" loCatId="pyramid" qsTypeId="urn:microsoft.com/office/officeart/2005/8/quickstyle/simple1" qsCatId="simple" csTypeId="urn:microsoft.com/office/officeart/2005/8/colors/accent6_3" csCatId="accent6" phldr="1"/>
      <dgm:spPr/>
    </dgm:pt>
    <dgm:pt modelId="{D960A7AF-FBE0-4C94-894F-E4F6D68BA213}">
      <dgm:prSet phldrT="[文本]"/>
      <dgm:spPr/>
      <dgm:t>
        <a:bodyPr/>
        <a:lstStyle/>
        <a:p>
          <a:r>
            <a:rPr lang="zh-CN" altLang="en-US" dirty="0"/>
            <a:t>原则</a:t>
          </a:r>
          <a:r>
            <a:rPr lang="en-US" altLang="zh-CN" dirty="0"/>
            <a:t>1</a:t>
          </a:r>
          <a:r>
            <a:rPr lang="zh-CN" altLang="en-US" dirty="0"/>
            <a:t>：目标要有明确方向并且鼓舞人心</a:t>
          </a:r>
        </a:p>
      </dgm:t>
    </dgm:pt>
    <dgm:pt modelId="{B4E87C97-ED9E-47A0-B5EA-27724E49AE18}" type="parTrans" cxnId="{195A0145-B14F-4C5E-8696-F648F76D90AB}">
      <dgm:prSet/>
      <dgm:spPr/>
      <dgm:t>
        <a:bodyPr/>
        <a:lstStyle/>
        <a:p>
          <a:endParaRPr lang="zh-CN" altLang="en-US"/>
        </a:p>
      </dgm:t>
    </dgm:pt>
    <dgm:pt modelId="{F4F2715B-1563-4750-A808-1E4F8CBE0EBD}" type="sibTrans" cxnId="{195A0145-B14F-4C5E-8696-F648F76D90AB}">
      <dgm:prSet/>
      <dgm:spPr/>
      <dgm:t>
        <a:bodyPr/>
        <a:lstStyle/>
        <a:p>
          <a:endParaRPr lang="zh-CN" altLang="en-US"/>
        </a:p>
      </dgm:t>
    </dgm:pt>
    <dgm:pt modelId="{037E722C-DC73-4345-A931-DC56612CDD90}">
      <dgm:prSet phldrT="[文本]"/>
      <dgm:spPr/>
      <dgm:t>
        <a:bodyPr/>
        <a:lstStyle/>
        <a:p>
          <a:pPr algn="l"/>
          <a:r>
            <a:rPr lang="zh-CN" altLang="en-US" dirty="0"/>
            <a:t>原则</a:t>
          </a:r>
          <a:r>
            <a:rPr lang="en-US" altLang="zh-CN" dirty="0"/>
            <a:t>2</a:t>
          </a:r>
          <a:r>
            <a:rPr lang="zh-CN" altLang="en-US" dirty="0"/>
            <a:t>：目标要有时间期限</a:t>
          </a:r>
        </a:p>
      </dgm:t>
    </dgm:pt>
    <dgm:pt modelId="{91616411-187B-4665-AB88-22A490D1FAD7}" type="parTrans" cxnId="{6F609464-C8E0-4ADD-AECD-18522310E95D}">
      <dgm:prSet/>
      <dgm:spPr/>
      <dgm:t>
        <a:bodyPr/>
        <a:lstStyle/>
        <a:p>
          <a:endParaRPr lang="zh-CN" altLang="en-US"/>
        </a:p>
      </dgm:t>
    </dgm:pt>
    <dgm:pt modelId="{9EA44B46-2C9C-4AE5-B838-B304741ADE7C}" type="sibTrans" cxnId="{6F609464-C8E0-4ADD-AECD-18522310E95D}">
      <dgm:prSet/>
      <dgm:spPr/>
      <dgm:t>
        <a:bodyPr/>
        <a:lstStyle/>
        <a:p>
          <a:endParaRPr lang="zh-CN" altLang="en-US"/>
        </a:p>
      </dgm:t>
    </dgm:pt>
    <dgm:pt modelId="{A320DE72-1B6A-493F-81CB-829A6AD87489}">
      <dgm:prSet phldrT="[文本]"/>
      <dgm:spPr/>
      <dgm:t>
        <a:bodyPr/>
        <a:lstStyle/>
        <a:p>
          <a:pPr algn="l"/>
          <a:r>
            <a:rPr lang="zh-CN" altLang="en-US" dirty="0"/>
            <a:t>原则</a:t>
          </a:r>
          <a:r>
            <a:rPr lang="en-US" altLang="zh-CN" dirty="0"/>
            <a:t>3</a:t>
          </a:r>
          <a:r>
            <a:rPr lang="zh-CN" altLang="en-US" dirty="0"/>
            <a:t>：由独立的团队来执行目标</a:t>
          </a:r>
        </a:p>
      </dgm:t>
    </dgm:pt>
    <dgm:pt modelId="{F57717AF-42E4-4938-98B5-6C1FC65D2F38}" type="parTrans" cxnId="{755E555B-51CF-4A13-9B1C-883423C331EA}">
      <dgm:prSet/>
      <dgm:spPr/>
      <dgm:t>
        <a:bodyPr/>
        <a:lstStyle/>
        <a:p>
          <a:endParaRPr lang="zh-CN" altLang="en-US"/>
        </a:p>
      </dgm:t>
    </dgm:pt>
    <dgm:pt modelId="{1A406DF8-D2FA-4CF8-86BA-E3DCF4C7DCCA}" type="sibTrans" cxnId="{755E555B-51CF-4A13-9B1C-883423C331EA}">
      <dgm:prSet/>
      <dgm:spPr/>
      <dgm:t>
        <a:bodyPr/>
        <a:lstStyle/>
        <a:p>
          <a:endParaRPr lang="zh-CN" altLang="en-US"/>
        </a:p>
      </dgm:t>
    </dgm:pt>
    <dgm:pt modelId="{47EAC8B5-6A10-42A9-B54B-2A2E48FCC31B}" type="pres">
      <dgm:prSet presAssocID="{A5A35123-417D-434D-8901-CDCF671C6250}" presName="compositeShape" presStyleCnt="0">
        <dgm:presLayoutVars>
          <dgm:dir/>
          <dgm:resizeHandles/>
        </dgm:presLayoutVars>
      </dgm:prSet>
      <dgm:spPr/>
    </dgm:pt>
    <dgm:pt modelId="{5F9830EE-C6E8-446A-80C8-95FE9F58481E}" type="pres">
      <dgm:prSet presAssocID="{A5A35123-417D-434D-8901-CDCF671C6250}" presName="pyramid" presStyleLbl="node1" presStyleIdx="0" presStyleCnt="1"/>
      <dgm:spPr/>
    </dgm:pt>
    <dgm:pt modelId="{EB1AFF20-7E61-484A-9FE8-405DC24B5E09}" type="pres">
      <dgm:prSet presAssocID="{A5A35123-417D-434D-8901-CDCF671C6250}" presName="theList" presStyleCnt="0"/>
      <dgm:spPr/>
    </dgm:pt>
    <dgm:pt modelId="{B7559D2D-F9F9-496B-AAE8-EFB82D3E2932}" type="pres">
      <dgm:prSet presAssocID="{D960A7AF-FBE0-4C94-894F-E4F6D68BA213}" presName="aNode" presStyleLbl="fgAcc1" presStyleIdx="0" presStyleCnt="3" custScaleX="204422" custLinFactNeighborX="49936" custLinFactNeighborY="-25470">
        <dgm:presLayoutVars>
          <dgm:bulletEnabled val="1"/>
        </dgm:presLayoutVars>
      </dgm:prSet>
      <dgm:spPr/>
    </dgm:pt>
    <dgm:pt modelId="{6D3A529E-569B-4694-9574-BF41F8E06F1F}" type="pres">
      <dgm:prSet presAssocID="{D960A7AF-FBE0-4C94-894F-E4F6D68BA213}" presName="aSpace" presStyleCnt="0"/>
      <dgm:spPr/>
    </dgm:pt>
    <dgm:pt modelId="{02DE9242-BFA8-4DA0-87BC-BAE76BC5B8CF}" type="pres">
      <dgm:prSet presAssocID="{037E722C-DC73-4345-A931-DC56612CDD90}" presName="aNode" presStyleLbl="fgAcc1" presStyleIdx="1" presStyleCnt="3" custScaleX="204422" custLinFactNeighborX="72783" custLinFactNeighborY="25001">
        <dgm:presLayoutVars>
          <dgm:bulletEnabled val="1"/>
        </dgm:presLayoutVars>
      </dgm:prSet>
      <dgm:spPr/>
    </dgm:pt>
    <dgm:pt modelId="{D7E6FB81-CE2A-4877-AACF-64C0A5F39CC1}" type="pres">
      <dgm:prSet presAssocID="{037E722C-DC73-4345-A931-DC56612CDD90}" presName="aSpace" presStyleCnt="0"/>
      <dgm:spPr/>
    </dgm:pt>
    <dgm:pt modelId="{E7B85A1F-B4AE-4242-9BAC-FEDBDE70EC95}" type="pres">
      <dgm:prSet presAssocID="{A320DE72-1B6A-493F-81CB-829A6AD87489}" presName="aNode" presStyleLbl="fgAcc1" presStyleIdx="2" presStyleCnt="3" custScaleX="204422" custLinFactNeighborX="45026" custLinFactNeighborY="75470">
        <dgm:presLayoutVars>
          <dgm:bulletEnabled val="1"/>
        </dgm:presLayoutVars>
      </dgm:prSet>
      <dgm:spPr/>
    </dgm:pt>
    <dgm:pt modelId="{642E62D1-C802-4987-AEB8-049DFF06CE9C}" type="pres">
      <dgm:prSet presAssocID="{A320DE72-1B6A-493F-81CB-829A6AD87489}" presName="aSpace" presStyleCnt="0"/>
      <dgm:spPr/>
    </dgm:pt>
  </dgm:ptLst>
  <dgm:cxnLst>
    <dgm:cxn modelId="{5EBFDF0B-521D-4638-A75C-D1E844628005}" type="presOf" srcId="{A5A35123-417D-434D-8901-CDCF671C6250}" destId="{47EAC8B5-6A10-42A9-B54B-2A2E48FCC31B}" srcOrd="0" destOrd="0" presId="urn:microsoft.com/office/officeart/2005/8/layout/pyramid2"/>
    <dgm:cxn modelId="{755E555B-51CF-4A13-9B1C-883423C331EA}" srcId="{A5A35123-417D-434D-8901-CDCF671C6250}" destId="{A320DE72-1B6A-493F-81CB-829A6AD87489}" srcOrd="2" destOrd="0" parTransId="{F57717AF-42E4-4938-98B5-6C1FC65D2F38}" sibTransId="{1A406DF8-D2FA-4CF8-86BA-E3DCF4C7DCCA}"/>
    <dgm:cxn modelId="{6A918C5D-3854-4AFF-B906-9DFD3417FFD5}" type="presOf" srcId="{A320DE72-1B6A-493F-81CB-829A6AD87489}" destId="{E7B85A1F-B4AE-4242-9BAC-FEDBDE70EC95}" srcOrd="0" destOrd="0" presId="urn:microsoft.com/office/officeart/2005/8/layout/pyramid2"/>
    <dgm:cxn modelId="{6F609464-C8E0-4ADD-AECD-18522310E95D}" srcId="{A5A35123-417D-434D-8901-CDCF671C6250}" destId="{037E722C-DC73-4345-A931-DC56612CDD90}" srcOrd="1" destOrd="0" parTransId="{91616411-187B-4665-AB88-22A490D1FAD7}" sibTransId="{9EA44B46-2C9C-4AE5-B838-B304741ADE7C}"/>
    <dgm:cxn modelId="{195A0145-B14F-4C5E-8696-F648F76D90AB}" srcId="{A5A35123-417D-434D-8901-CDCF671C6250}" destId="{D960A7AF-FBE0-4C94-894F-E4F6D68BA213}" srcOrd="0" destOrd="0" parTransId="{B4E87C97-ED9E-47A0-B5EA-27724E49AE18}" sibTransId="{F4F2715B-1563-4750-A808-1E4F8CBE0EBD}"/>
    <dgm:cxn modelId="{2AED5B93-93DB-46D3-AFEF-7E7421C3D740}" type="presOf" srcId="{037E722C-DC73-4345-A931-DC56612CDD90}" destId="{02DE9242-BFA8-4DA0-87BC-BAE76BC5B8CF}" srcOrd="0" destOrd="0" presId="urn:microsoft.com/office/officeart/2005/8/layout/pyramid2"/>
    <dgm:cxn modelId="{A6A6389A-804D-48CA-AC18-B82CAA5E14F8}" type="presOf" srcId="{D960A7AF-FBE0-4C94-894F-E4F6D68BA213}" destId="{B7559D2D-F9F9-496B-AAE8-EFB82D3E2932}" srcOrd="0" destOrd="0" presId="urn:microsoft.com/office/officeart/2005/8/layout/pyramid2"/>
    <dgm:cxn modelId="{798810FD-8301-45F5-9686-DE67DEC2715A}" type="presParOf" srcId="{47EAC8B5-6A10-42A9-B54B-2A2E48FCC31B}" destId="{5F9830EE-C6E8-446A-80C8-95FE9F58481E}" srcOrd="0" destOrd="0" presId="urn:microsoft.com/office/officeart/2005/8/layout/pyramid2"/>
    <dgm:cxn modelId="{B907E68A-DF9C-40A2-91B2-7585B22DE959}" type="presParOf" srcId="{47EAC8B5-6A10-42A9-B54B-2A2E48FCC31B}" destId="{EB1AFF20-7E61-484A-9FE8-405DC24B5E09}" srcOrd="1" destOrd="0" presId="urn:microsoft.com/office/officeart/2005/8/layout/pyramid2"/>
    <dgm:cxn modelId="{D28100FD-3C6A-41A5-9392-52E12E156B07}" type="presParOf" srcId="{EB1AFF20-7E61-484A-9FE8-405DC24B5E09}" destId="{B7559D2D-F9F9-496B-AAE8-EFB82D3E2932}" srcOrd="0" destOrd="0" presId="urn:microsoft.com/office/officeart/2005/8/layout/pyramid2"/>
    <dgm:cxn modelId="{DB627A33-483C-4EDC-93FB-F46C2E4C3274}" type="presParOf" srcId="{EB1AFF20-7E61-484A-9FE8-405DC24B5E09}" destId="{6D3A529E-569B-4694-9574-BF41F8E06F1F}" srcOrd="1" destOrd="0" presId="urn:microsoft.com/office/officeart/2005/8/layout/pyramid2"/>
    <dgm:cxn modelId="{CD4BAEF1-D0F6-4605-AC40-863E2B84A8C9}" type="presParOf" srcId="{EB1AFF20-7E61-484A-9FE8-405DC24B5E09}" destId="{02DE9242-BFA8-4DA0-87BC-BAE76BC5B8CF}" srcOrd="2" destOrd="0" presId="urn:microsoft.com/office/officeart/2005/8/layout/pyramid2"/>
    <dgm:cxn modelId="{0AD4B476-75E3-410E-B5E7-394D83B023BC}" type="presParOf" srcId="{EB1AFF20-7E61-484A-9FE8-405DC24B5E09}" destId="{D7E6FB81-CE2A-4877-AACF-64C0A5F39CC1}" srcOrd="3" destOrd="0" presId="urn:microsoft.com/office/officeart/2005/8/layout/pyramid2"/>
    <dgm:cxn modelId="{CBC42A90-938E-4A99-B6F3-6FBA4C9B5C0A}" type="presParOf" srcId="{EB1AFF20-7E61-484A-9FE8-405DC24B5E09}" destId="{E7B85A1F-B4AE-4242-9BAC-FEDBDE70EC95}" srcOrd="4" destOrd="0" presId="urn:microsoft.com/office/officeart/2005/8/layout/pyramid2"/>
    <dgm:cxn modelId="{1D7E473C-7359-4C97-96B2-0B13BB6BAC31}" type="presParOf" srcId="{EB1AFF20-7E61-484A-9FE8-405DC24B5E09}" destId="{642E62D1-C802-4987-AEB8-049DFF06CE9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43A2F-774F-484B-8ABB-0AAD838EBC8B}" type="doc">
      <dgm:prSet loTypeId="urn:microsoft.com/office/officeart/2005/8/layout/pyramid1" loCatId="pyramid" qsTypeId="urn:microsoft.com/office/officeart/2005/8/quickstyle/simple1" qsCatId="simple" csTypeId="urn:microsoft.com/office/officeart/2005/8/colors/accent2_2" csCatId="accent2" phldr="1"/>
      <dgm:spPr/>
    </dgm:pt>
    <dgm:pt modelId="{B7246030-FD9C-40C3-958A-DD7993450900}">
      <dgm:prSet phldrT="[文本]" custT="1"/>
      <dgm:spPr>
        <a:solidFill>
          <a:srgbClr val="33CCCC"/>
        </a:solidFill>
      </dgm:spPr>
      <dgm:t>
        <a:bodyPr/>
        <a:lstStyle/>
        <a:p>
          <a:pPr>
            <a:lnSpc>
              <a:spcPts val="2000"/>
            </a:lnSpc>
          </a:pPr>
          <a:endParaRPr lang="en-US" altLang="zh-CN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ts val="2000"/>
            </a:lnSpc>
          </a:pPr>
          <a:r>
            <a: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rPr>
            <a:t>公司</a:t>
          </a:r>
          <a:endParaRPr lang="en-US" altLang="zh-CN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ts val="2000"/>
            </a:lnSpc>
          </a:pPr>
          <a:r>
            <a: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OKR</a:t>
          </a:r>
          <a:endParaRPr lang="zh-CN" altLang="en-US" sz="2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F63DFA-FDA4-46C5-A234-57572E1664E1}" type="parTrans" cxnId="{A62B6C53-5DA3-4420-A353-0FA41BAD5B0E}">
      <dgm:prSet/>
      <dgm:spPr/>
      <dgm:t>
        <a:bodyPr/>
        <a:lstStyle/>
        <a:p>
          <a:pPr>
            <a:lnSpc>
              <a:spcPts val="2000"/>
            </a:lnSpc>
          </a:pPr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EDEC08C-D957-4C50-8300-616F3D7452C4}" type="sibTrans" cxnId="{A62B6C53-5DA3-4420-A353-0FA41BAD5B0E}">
      <dgm:prSet/>
      <dgm:spPr/>
      <dgm:t>
        <a:bodyPr/>
        <a:lstStyle/>
        <a:p>
          <a:pPr>
            <a:lnSpc>
              <a:spcPts val="2000"/>
            </a:lnSpc>
          </a:pPr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54E187-F771-46B1-A6B0-B32629D28E1E}">
      <dgm:prSet phldrT="[文本]" custT="1"/>
      <dgm:spPr>
        <a:solidFill>
          <a:srgbClr val="28B9B9"/>
        </a:solidFill>
      </dgm:spPr>
      <dgm:t>
        <a:bodyPr/>
        <a:lstStyle/>
        <a:p>
          <a:pPr>
            <a:lnSpc>
              <a:spcPts val="2000"/>
            </a:lnSpc>
          </a:pPr>
          <a:r>
            <a: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rPr>
            <a:t>团队</a:t>
          </a:r>
          <a:endParaRPr lang="en-US" altLang="zh-CN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ts val="2000"/>
            </a:lnSpc>
          </a:pPr>
          <a:r>
            <a: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OKR</a:t>
          </a:r>
        </a:p>
      </dgm:t>
    </dgm:pt>
    <dgm:pt modelId="{9F1CC1E8-C8EF-46F1-A832-E2FCEFCCCE96}" type="parTrans" cxnId="{E6C5BC1A-3E84-4914-ACEA-A26532A717FE}">
      <dgm:prSet/>
      <dgm:spPr/>
      <dgm:t>
        <a:bodyPr/>
        <a:lstStyle/>
        <a:p>
          <a:pPr>
            <a:lnSpc>
              <a:spcPts val="2000"/>
            </a:lnSpc>
          </a:pPr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F5B673-E75D-46B4-8B0A-A849F6EFCD83}" type="sibTrans" cxnId="{E6C5BC1A-3E84-4914-ACEA-A26532A717FE}">
      <dgm:prSet/>
      <dgm:spPr/>
      <dgm:t>
        <a:bodyPr/>
        <a:lstStyle/>
        <a:p>
          <a:pPr>
            <a:lnSpc>
              <a:spcPts val="2000"/>
            </a:lnSpc>
          </a:pPr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9076E0B-90D3-440A-A364-E6DDD3EBC50F}">
      <dgm:prSet phldrT="[文本]" custT="1"/>
      <dgm:spPr>
        <a:solidFill>
          <a:srgbClr val="00B0F0"/>
        </a:solidFill>
      </dgm:spPr>
      <dgm:t>
        <a:bodyPr/>
        <a:lstStyle/>
        <a:p>
          <a:pPr>
            <a:lnSpc>
              <a:spcPts val="2000"/>
            </a:lnSpc>
          </a:pPr>
          <a:r>
            <a: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rPr>
            <a:t>个人</a:t>
          </a:r>
          <a:endParaRPr lang="en-US" altLang="zh-CN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ts val="2000"/>
            </a:lnSpc>
          </a:pPr>
          <a:r>
            <a: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OKR</a:t>
          </a:r>
          <a:endParaRPr lang="zh-CN" altLang="en-US" sz="2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69E515-ED80-4519-A7F1-5744299A2516}" type="parTrans" cxnId="{35A5AB08-8C10-4D90-B76F-6F14FCB09172}">
      <dgm:prSet/>
      <dgm:spPr/>
      <dgm:t>
        <a:bodyPr/>
        <a:lstStyle/>
        <a:p>
          <a:pPr>
            <a:lnSpc>
              <a:spcPts val="2000"/>
            </a:lnSpc>
          </a:pPr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295EAB-5533-4054-BA63-6321B6C8C90D}" type="sibTrans" cxnId="{35A5AB08-8C10-4D90-B76F-6F14FCB09172}">
      <dgm:prSet/>
      <dgm:spPr/>
      <dgm:t>
        <a:bodyPr/>
        <a:lstStyle/>
        <a:p>
          <a:pPr>
            <a:lnSpc>
              <a:spcPts val="2000"/>
            </a:lnSpc>
          </a:pPr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1E5232D-273B-4066-A581-9A4E816E420C}" type="pres">
      <dgm:prSet presAssocID="{B8443A2F-774F-484B-8ABB-0AAD838EBC8B}" presName="Name0" presStyleCnt="0">
        <dgm:presLayoutVars>
          <dgm:dir/>
          <dgm:animLvl val="lvl"/>
          <dgm:resizeHandles val="exact"/>
        </dgm:presLayoutVars>
      </dgm:prSet>
      <dgm:spPr/>
    </dgm:pt>
    <dgm:pt modelId="{C627A226-8776-4369-8DD5-C51328D4A4EE}" type="pres">
      <dgm:prSet presAssocID="{B7246030-FD9C-40C3-958A-DD7993450900}" presName="Name8" presStyleCnt="0"/>
      <dgm:spPr/>
    </dgm:pt>
    <dgm:pt modelId="{E29D0D17-FBBA-4095-A549-1625A00652C1}" type="pres">
      <dgm:prSet presAssocID="{B7246030-FD9C-40C3-958A-DD7993450900}" presName="level" presStyleLbl="node1" presStyleIdx="0" presStyleCnt="3">
        <dgm:presLayoutVars>
          <dgm:chMax val="1"/>
          <dgm:bulletEnabled val="1"/>
        </dgm:presLayoutVars>
      </dgm:prSet>
      <dgm:spPr/>
    </dgm:pt>
    <dgm:pt modelId="{56562E81-A0D1-4510-8B71-1F2F4396F352}" type="pres">
      <dgm:prSet presAssocID="{B7246030-FD9C-40C3-958A-DD799345090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1D311D-DE8F-4166-8334-951C47B619EE}" type="pres">
      <dgm:prSet presAssocID="{9054E187-F771-46B1-A6B0-B32629D28E1E}" presName="Name8" presStyleCnt="0"/>
      <dgm:spPr/>
    </dgm:pt>
    <dgm:pt modelId="{96F1F165-D733-4221-A247-61CFFF942672}" type="pres">
      <dgm:prSet presAssocID="{9054E187-F771-46B1-A6B0-B32629D28E1E}" presName="level" presStyleLbl="node1" presStyleIdx="1" presStyleCnt="3">
        <dgm:presLayoutVars>
          <dgm:chMax val="1"/>
          <dgm:bulletEnabled val="1"/>
        </dgm:presLayoutVars>
      </dgm:prSet>
      <dgm:spPr/>
    </dgm:pt>
    <dgm:pt modelId="{D59A86E7-5390-4E6A-9A8C-678A52878C6A}" type="pres">
      <dgm:prSet presAssocID="{9054E187-F771-46B1-A6B0-B32629D28E1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843C765-AD3A-4B41-8F44-499A4B27E4D1}" type="pres">
      <dgm:prSet presAssocID="{A9076E0B-90D3-440A-A364-E6DDD3EBC50F}" presName="Name8" presStyleCnt="0"/>
      <dgm:spPr/>
    </dgm:pt>
    <dgm:pt modelId="{867A7D81-EE86-4FBC-AE19-A6ECCEC7D049}" type="pres">
      <dgm:prSet presAssocID="{A9076E0B-90D3-440A-A364-E6DDD3EBC50F}" presName="level" presStyleLbl="node1" presStyleIdx="2" presStyleCnt="3">
        <dgm:presLayoutVars>
          <dgm:chMax val="1"/>
          <dgm:bulletEnabled val="1"/>
        </dgm:presLayoutVars>
      </dgm:prSet>
      <dgm:spPr/>
    </dgm:pt>
    <dgm:pt modelId="{2FE78BAC-152B-4457-8D7F-DBBCB343A2DD}" type="pres">
      <dgm:prSet presAssocID="{A9076E0B-90D3-440A-A364-E6DDD3EBC50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5A5AB08-8C10-4D90-B76F-6F14FCB09172}" srcId="{B8443A2F-774F-484B-8ABB-0AAD838EBC8B}" destId="{A9076E0B-90D3-440A-A364-E6DDD3EBC50F}" srcOrd="2" destOrd="0" parTransId="{3F69E515-ED80-4519-A7F1-5744299A2516}" sibTransId="{32295EAB-5533-4054-BA63-6321B6C8C90D}"/>
    <dgm:cxn modelId="{7F95FD09-40A6-481D-BFAC-490EDAB4215B}" type="presOf" srcId="{9054E187-F771-46B1-A6B0-B32629D28E1E}" destId="{96F1F165-D733-4221-A247-61CFFF942672}" srcOrd="0" destOrd="0" presId="urn:microsoft.com/office/officeart/2005/8/layout/pyramid1"/>
    <dgm:cxn modelId="{E6C5BC1A-3E84-4914-ACEA-A26532A717FE}" srcId="{B8443A2F-774F-484B-8ABB-0AAD838EBC8B}" destId="{9054E187-F771-46B1-A6B0-B32629D28E1E}" srcOrd="1" destOrd="0" parTransId="{9F1CC1E8-C8EF-46F1-A832-E2FCEFCCCE96}" sibTransId="{51F5B673-E75D-46B4-8B0A-A849F6EFCD83}"/>
    <dgm:cxn modelId="{5D00C629-7E6D-409A-8961-EB22CA3FE588}" type="presOf" srcId="{A9076E0B-90D3-440A-A364-E6DDD3EBC50F}" destId="{2FE78BAC-152B-4457-8D7F-DBBCB343A2DD}" srcOrd="1" destOrd="0" presId="urn:microsoft.com/office/officeart/2005/8/layout/pyramid1"/>
    <dgm:cxn modelId="{626A4251-36C1-4E3B-8E32-AB168CA983D0}" type="presOf" srcId="{A9076E0B-90D3-440A-A364-E6DDD3EBC50F}" destId="{867A7D81-EE86-4FBC-AE19-A6ECCEC7D049}" srcOrd="0" destOrd="0" presId="urn:microsoft.com/office/officeart/2005/8/layout/pyramid1"/>
    <dgm:cxn modelId="{63C4DD72-6C22-453D-81C7-786A39C76447}" type="presOf" srcId="{B8443A2F-774F-484B-8ABB-0AAD838EBC8B}" destId="{01E5232D-273B-4066-A581-9A4E816E420C}" srcOrd="0" destOrd="0" presId="urn:microsoft.com/office/officeart/2005/8/layout/pyramid1"/>
    <dgm:cxn modelId="{A62B6C53-5DA3-4420-A353-0FA41BAD5B0E}" srcId="{B8443A2F-774F-484B-8ABB-0AAD838EBC8B}" destId="{B7246030-FD9C-40C3-958A-DD7993450900}" srcOrd="0" destOrd="0" parTransId="{B3F63DFA-FDA4-46C5-A234-57572E1664E1}" sibTransId="{8EDEC08C-D957-4C50-8300-616F3D7452C4}"/>
    <dgm:cxn modelId="{B3FC49B0-8F3E-48E3-9578-4F5CA372874E}" type="presOf" srcId="{9054E187-F771-46B1-A6B0-B32629D28E1E}" destId="{D59A86E7-5390-4E6A-9A8C-678A52878C6A}" srcOrd="1" destOrd="0" presId="urn:microsoft.com/office/officeart/2005/8/layout/pyramid1"/>
    <dgm:cxn modelId="{C5A21DC4-9062-4B57-A78B-3087DB0D252B}" type="presOf" srcId="{B7246030-FD9C-40C3-958A-DD7993450900}" destId="{E29D0D17-FBBA-4095-A549-1625A00652C1}" srcOrd="0" destOrd="0" presId="urn:microsoft.com/office/officeart/2005/8/layout/pyramid1"/>
    <dgm:cxn modelId="{52A105EA-614E-4F9E-84C0-956F17737A70}" type="presOf" srcId="{B7246030-FD9C-40C3-958A-DD7993450900}" destId="{56562E81-A0D1-4510-8B71-1F2F4396F352}" srcOrd="1" destOrd="0" presId="urn:microsoft.com/office/officeart/2005/8/layout/pyramid1"/>
    <dgm:cxn modelId="{B43CBE74-5D60-401A-B42B-E9FD5B8D263D}" type="presParOf" srcId="{01E5232D-273B-4066-A581-9A4E816E420C}" destId="{C627A226-8776-4369-8DD5-C51328D4A4EE}" srcOrd="0" destOrd="0" presId="urn:microsoft.com/office/officeart/2005/8/layout/pyramid1"/>
    <dgm:cxn modelId="{8C405BBB-4992-4FB9-994D-A447C4FBAF79}" type="presParOf" srcId="{C627A226-8776-4369-8DD5-C51328D4A4EE}" destId="{E29D0D17-FBBA-4095-A549-1625A00652C1}" srcOrd="0" destOrd="0" presId="urn:microsoft.com/office/officeart/2005/8/layout/pyramid1"/>
    <dgm:cxn modelId="{CD8663C7-316A-4DD7-9989-7F1EA218796E}" type="presParOf" srcId="{C627A226-8776-4369-8DD5-C51328D4A4EE}" destId="{56562E81-A0D1-4510-8B71-1F2F4396F352}" srcOrd="1" destOrd="0" presId="urn:microsoft.com/office/officeart/2005/8/layout/pyramid1"/>
    <dgm:cxn modelId="{1729BBAC-6D6E-4398-9D67-58B07677BD40}" type="presParOf" srcId="{01E5232D-273B-4066-A581-9A4E816E420C}" destId="{DC1D311D-DE8F-4166-8334-951C47B619EE}" srcOrd="1" destOrd="0" presId="urn:microsoft.com/office/officeart/2005/8/layout/pyramid1"/>
    <dgm:cxn modelId="{1AAF199D-EF2E-4C55-8983-08958427661A}" type="presParOf" srcId="{DC1D311D-DE8F-4166-8334-951C47B619EE}" destId="{96F1F165-D733-4221-A247-61CFFF942672}" srcOrd="0" destOrd="0" presId="urn:microsoft.com/office/officeart/2005/8/layout/pyramid1"/>
    <dgm:cxn modelId="{0E546867-4119-4156-BEED-B1065D494BFC}" type="presParOf" srcId="{DC1D311D-DE8F-4166-8334-951C47B619EE}" destId="{D59A86E7-5390-4E6A-9A8C-678A52878C6A}" srcOrd="1" destOrd="0" presId="urn:microsoft.com/office/officeart/2005/8/layout/pyramid1"/>
    <dgm:cxn modelId="{D897AD5E-70E5-4F85-ABCF-A29C761AEEF0}" type="presParOf" srcId="{01E5232D-273B-4066-A581-9A4E816E420C}" destId="{B843C765-AD3A-4B41-8F44-499A4B27E4D1}" srcOrd="2" destOrd="0" presId="urn:microsoft.com/office/officeart/2005/8/layout/pyramid1"/>
    <dgm:cxn modelId="{F666697A-A029-4B22-BB20-462F84A944DF}" type="presParOf" srcId="{B843C765-AD3A-4B41-8F44-499A4B27E4D1}" destId="{867A7D81-EE86-4FBC-AE19-A6ECCEC7D049}" srcOrd="0" destOrd="0" presId="urn:microsoft.com/office/officeart/2005/8/layout/pyramid1"/>
    <dgm:cxn modelId="{12946ADF-2575-4CCB-81D7-8CE62E65BA47}" type="presParOf" srcId="{B843C765-AD3A-4B41-8F44-499A4B27E4D1}" destId="{2FE78BAC-152B-4457-8D7F-DBBCB343A2D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DEEAA8-C0DA-42FD-B889-C19AA0427AC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EF6D915-FCE0-4A6D-8305-DE2B2FAC7C0D}">
      <dgm:prSet phldrT="[文本]" custT="1"/>
      <dgm:spPr/>
      <dgm:t>
        <a:bodyPr/>
        <a:lstStyle/>
        <a:p>
          <a:r>
            <a: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rPr>
            <a:t>几个好的目标</a:t>
          </a:r>
        </a:p>
      </dgm:t>
    </dgm:pt>
    <dgm:pt modelId="{CB4F845F-32AA-472F-AE78-F3C3D9B7C13F}" type="parTrans" cxnId="{585E9360-2ACB-4C60-B174-AB6D00CB426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0C09564-86CB-4967-961C-355A4C34D5EB}" type="sibTrans" cxnId="{585E9360-2ACB-4C60-B174-AB6D00CB426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A9F69F-D3B9-461D-B211-02181856FA92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拿下南湾地区的咖啡零售市场！</a:t>
          </a:r>
        </a:p>
      </dgm:t>
    </dgm:pt>
    <dgm:pt modelId="{BE1F1685-BC59-4387-BE32-7CE4B4CD0C92}" type="parTrans" cxnId="{7E81679C-CCA7-49B1-BAA2-7B0D6C17300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A02A4F6-5DA0-49D6-86C6-8147B938CC01}" type="sibTrans" cxnId="{7E81679C-CCA7-49B1-BAA2-7B0D6C17300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47BBAE1-4056-43F4-B417-021F9128BD07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打造公司历史上最成功的销售推广活动。</a:t>
          </a:r>
        </a:p>
      </dgm:t>
    </dgm:pt>
    <dgm:pt modelId="{21008A59-A388-4AF2-9BBB-489A11A085A7}" type="parTrans" cxnId="{15897392-B4D5-41DB-8AA9-2A6BEEC7315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A920FF-4AB4-4524-B6FA-AD05A6CA5FD2}" type="sibTrans" cxnId="{15897392-B4D5-41DB-8AA9-2A6BEEC7315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6879719-AD17-403D-A7F7-1CDAFE88326C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完成一轮融资。</a:t>
          </a:r>
        </a:p>
      </dgm:t>
    </dgm:pt>
    <dgm:pt modelId="{B62621A8-2B94-4AFB-8AFE-35743E246247}" type="parTrans" cxnId="{0EEFE1BB-61C6-4351-8F85-A3BA7875B6E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0182D01-9F45-4081-BC03-E9B8D1A797C8}" type="sibTrans" cxnId="{0EEFE1BB-61C6-4351-8F85-A3BA7875B6E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999AD16-7DC9-4A3D-8AD7-F98E39D79B19}">
      <dgm:prSet phldrT="[文本]" custT="1"/>
      <dgm:spPr/>
      <dgm:t>
        <a:bodyPr/>
        <a:lstStyle/>
        <a:p>
          <a:r>
            <a: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rPr>
            <a:t>几个不太好的目标</a:t>
          </a:r>
        </a:p>
      </dgm:t>
    </dgm:pt>
    <dgm:pt modelId="{FAE7BDE7-485F-4131-BA70-A5C69CD24958}" type="parTrans" cxnId="{7AF2DCA3-E620-4B3C-95E0-AF77EEA9974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729987-175D-422B-B448-6E649A0DF3A1}" type="sibTrans" cxnId="{7AF2DCA3-E620-4B3C-95E0-AF77EEA9974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52E31C-2063-4288-AF23-BE08C2A29073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销售额提升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30%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</a:p>
      </dgm:t>
    </dgm:pt>
    <dgm:pt modelId="{4FAFC7C2-F7A9-43FD-8EBA-4DEB1033457F}" type="parTrans" cxnId="{9AAD835A-D94E-4EC1-B7DF-BCCDE359A7B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43940D2-47E5-409C-AB62-A087E7506AB6}" type="sibTrans" cxnId="{9AAD835A-D94E-4EC1-B7DF-BCCDE359A7B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EA9AE5-1E74-40C4-9D0E-B74720049BD2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用户增加一倍。</a:t>
          </a:r>
        </a:p>
      </dgm:t>
    </dgm:pt>
    <dgm:pt modelId="{33C0C7E9-B56F-4C68-A90C-E577AD177EB2}" type="parTrans" cxnId="{B9A5CD99-0785-4C4C-BBA6-39A45254C234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D87088-C1F7-4285-9DD3-98027F0D2257}" type="sibTrans" cxnId="{B9A5CD99-0785-4C4C-BBA6-39A45254C234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5EECDB6-C8B5-4473-BAA9-2792CA8C5FBA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B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系列产品收入增加到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500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万美元。</a:t>
          </a:r>
        </a:p>
      </dgm:t>
    </dgm:pt>
    <dgm:pt modelId="{C2AEC68B-D0E3-4E97-B2A5-B4DDA230D841}" type="parTrans" cxnId="{8680E857-56CB-4540-B5C1-0F948BF12A2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1566DBC-138C-4C64-88A9-C21FDBAA5A51}" type="sibTrans" cxnId="{8680E857-56CB-4540-B5C1-0F948BF12A2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5C8BBB6-FE50-4D85-8CDD-0C30C4F794AD}" type="pres">
      <dgm:prSet presAssocID="{06DEEAA8-C0DA-42FD-B889-C19AA0427AC0}" presName="layout" presStyleCnt="0">
        <dgm:presLayoutVars>
          <dgm:chMax/>
          <dgm:chPref/>
          <dgm:dir/>
          <dgm:resizeHandles/>
        </dgm:presLayoutVars>
      </dgm:prSet>
      <dgm:spPr/>
    </dgm:pt>
    <dgm:pt modelId="{33820D16-4581-44DC-BB3C-252C9B192FF0}" type="pres">
      <dgm:prSet presAssocID="{DEF6D915-FCE0-4A6D-8305-DE2B2FAC7C0D}" presName="root" presStyleCnt="0">
        <dgm:presLayoutVars>
          <dgm:chMax/>
          <dgm:chPref/>
        </dgm:presLayoutVars>
      </dgm:prSet>
      <dgm:spPr/>
    </dgm:pt>
    <dgm:pt modelId="{DA8C69C1-1624-45A7-87F8-3E70EC321E75}" type="pres">
      <dgm:prSet presAssocID="{DEF6D915-FCE0-4A6D-8305-DE2B2FAC7C0D}" presName="rootComposite" presStyleCnt="0">
        <dgm:presLayoutVars/>
      </dgm:prSet>
      <dgm:spPr/>
    </dgm:pt>
    <dgm:pt modelId="{C1BC7623-1C2E-44E1-9AC9-2236E0ED25DD}" type="pres">
      <dgm:prSet presAssocID="{DEF6D915-FCE0-4A6D-8305-DE2B2FAC7C0D}" presName="ParentAccent" presStyleLbl="alignNode1" presStyleIdx="0" presStyleCnt="2"/>
      <dgm:spPr/>
    </dgm:pt>
    <dgm:pt modelId="{25A6DB2E-13FB-4689-87F8-42E015A8F44F}" type="pres">
      <dgm:prSet presAssocID="{DEF6D915-FCE0-4A6D-8305-DE2B2FAC7C0D}" presName="ParentSmallAccent" presStyleLbl="fgAcc1" presStyleIdx="0" presStyleCnt="2"/>
      <dgm:spPr/>
    </dgm:pt>
    <dgm:pt modelId="{3424D584-7E51-4ACE-84E5-975EF4FA35B6}" type="pres">
      <dgm:prSet presAssocID="{DEF6D915-FCE0-4A6D-8305-DE2B2FAC7C0D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31614DF7-15D4-4F20-94CF-578080E32607}" type="pres">
      <dgm:prSet presAssocID="{DEF6D915-FCE0-4A6D-8305-DE2B2FAC7C0D}" presName="childShape" presStyleCnt="0">
        <dgm:presLayoutVars>
          <dgm:chMax val="0"/>
          <dgm:chPref val="0"/>
        </dgm:presLayoutVars>
      </dgm:prSet>
      <dgm:spPr/>
    </dgm:pt>
    <dgm:pt modelId="{B297CE92-BB72-440F-AA92-E1BE6A7D3C9F}" type="pres">
      <dgm:prSet presAssocID="{25A9F69F-D3B9-461D-B211-02181856FA92}" presName="childComposite" presStyleCnt="0">
        <dgm:presLayoutVars>
          <dgm:chMax val="0"/>
          <dgm:chPref val="0"/>
        </dgm:presLayoutVars>
      </dgm:prSet>
      <dgm:spPr/>
    </dgm:pt>
    <dgm:pt modelId="{A63FAACE-FEF6-4A31-9401-863F2F5851D5}" type="pres">
      <dgm:prSet presAssocID="{25A9F69F-D3B9-461D-B211-02181856FA92}" presName="ChildAccent" presStyleLbl="solidFgAcc1" presStyleIdx="0" presStyleCnt="6"/>
      <dgm:spPr/>
    </dgm:pt>
    <dgm:pt modelId="{77A5D593-557A-43C6-9DA6-95DC5E1689C4}" type="pres">
      <dgm:prSet presAssocID="{25A9F69F-D3B9-461D-B211-02181856FA92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B701C843-EEDB-4695-A189-BA9E4F559153}" type="pres">
      <dgm:prSet presAssocID="{847BBAE1-4056-43F4-B417-021F9128BD07}" presName="childComposite" presStyleCnt="0">
        <dgm:presLayoutVars>
          <dgm:chMax val="0"/>
          <dgm:chPref val="0"/>
        </dgm:presLayoutVars>
      </dgm:prSet>
      <dgm:spPr/>
    </dgm:pt>
    <dgm:pt modelId="{8900A56C-C570-46CF-88FD-0C97E609B56A}" type="pres">
      <dgm:prSet presAssocID="{847BBAE1-4056-43F4-B417-021F9128BD07}" presName="ChildAccent" presStyleLbl="solidFgAcc1" presStyleIdx="1" presStyleCnt="6"/>
      <dgm:spPr/>
    </dgm:pt>
    <dgm:pt modelId="{A99BF39C-85A0-4B29-B24B-CA27771A32B2}" type="pres">
      <dgm:prSet presAssocID="{847BBAE1-4056-43F4-B417-021F9128BD07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F89D059C-7DFB-459F-B719-32C7E5AA2FC7}" type="pres">
      <dgm:prSet presAssocID="{D6879719-AD17-403D-A7F7-1CDAFE88326C}" presName="childComposite" presStyleCnt="0">
        <dgm:presLayoutVars>
          <dgm:chMax val="0"/>
          <dgm:chPref val="0"/>
        </dgm:presLayoutVars>
      </dgm:prSet>
      <dgm:spPr/>
    </dgm:pt>
    <dgm:pt modelId="{5470241D-B1E8-4295-9624-452AA72E34C5}" type="pres">
      <dgm:prSet presAssocID="{D6879719-AD17-403D-A7F7-1CDAFE88326C}" presName="ChildAccent" presStyleLbl="solidFgAcc1" presStyleIdx="2" presStyleCnt="6"/>
      <dgm:spPr/>
    </dgm:pt>
    <dgm:pt modelId="{7FEB2496-795F-4379-BA4D-BB412924CE6C}" type="pres">
      <dgm:prSet presAssocID="{D6879719-AD17-403D-A7F7-1CDAFE88326C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4652522F-7B06-4034-B585-6A48D971A40B}" type="pres">
      <dgm:prSet presAssocID="{0999AD16-7DC9-4A3D-8AD7-F98E39D79B19}" presName="root" presStyleCnt="0">
        <dgm:presLayoutVars>
          <dgm:chMax/>
          <dgm:chPref/>
        </dgm:presLayoutVars>
      </dgm:prSet>
      <dgm:spPr/>
    </dgm:pt>
    <dgm:pt modelId="{E6F5C536-843B-403E-AF4F-82817736F5AE}" type="pres">
      <dgm:prSet presAssocID="{0999AD16-7DC9-4A3D-8AD7-F98E39D79B19}" presName="rootComposite" presStyleCnt="0">
        <dgm:presLayoutVars/>
      </dgm:prSet>
      <dgm:spPr/>
    </dgm:pt>
    <dgm:pt modelId="{8251F3E4-698B-4EF7-B81E-264853415F4E}" type="pres">
      <dgm:prSet presAssocID="{0999AD16-7DC9-4A3D-8AD7-F98E39D79B19}" presName="ParentAccent" presStyleLbl="alignNode1" presStyleIdx="1" presStyleCnt="2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17C048AD-06E3-40ED-A47E-4DEEBC856F44}" type="pres">
      <dgm:prSet presAssocID="{0999AD16-7DC9-4A3D-8AD7-F98E39D79B19}" presName="ParentSmallAccent" presStyleLbl="fgAcc1" presStyleIdx="1" presStyleCnt="2"/>
      <dgm:spPr>
        <a:ln>
          <a:solidFill>
            <a:schemeClr val="accent2"/>
          </a:solidFill>
        </a:ln>
      </dgm:spPr>
    </dgm:pt>
    <dgm:pt modelId="{7A1300A7-2CC6-4211-A8EF-895384920BB9}" type="pres">
      <dgm:prSet presAssocID="{0999AD16-7DC9-4A3D-8AD7-F98E39D79B19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11DE2F17-18CB-42C7-A618-566D675BCDBB}" type="pres">
      <dgm:prSet presAssocID="{0999AD16-7DC9-4A3D-8AD7-F98E39D79B19}" presName="childShape" presStyleCnt="0">
        <dgm:presLayoutVars>
          <dgm:chMax val="0"/>
          <dgm:chPref val="0"/>
        </dgm:presLayoutVars>
      </dgm:prSet>
      <dgm:spPr/>
    </dgm:pt>
    <dgm:pt modelId="{73CA1BC7-FDFE-4C75-8A3F-8B41C69ABE81}" type="pres">
      <dgm:prSet presAssocID="{6752E31C-2063-4288-AF23-BE08C2A29073}" presName="childComposite" presStyleCnt="0">
        <dgm:presLayoutVars>
          <dgm:chMax val="0"/>
          <dgm:chPref val="0"/>
        </dgm:presLayoutVars>
      </dgm:prSet>
      <dgm:spPr/>
    </dgm:pt>
    <dgm:pt modelId="{5AB07F34-351B-47D3-AD4D-B97378926DA1}" type="pres">
      <dgm:prSet presAssocID="{6752E31C-2063-4288-AF23-BE08C2A29073}" presName="ChildAccent" presStyleLbl="solidFgAcc1" presStyleIdx="3" presStyleCnt="6"/>
      <dgm:spPr>
        <a:ln>
          <a:solidFill>
            <a:schemeClr val="accent2"/>
          </a:solidFill>
        </a:ln>
      </dgm:spPr>
    </dgm:pt>
    <dgm:pt modelId="{187ADBA8-A3B0-4D23-A0AB-80C6CE200F4C}" type="pres">
      <dgm:prSet presAssocID="{6752E31C-2063-4288-AF23-BE08C2A29073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EB94744F-3646-4187-8B9A-DE779451022E}" type="pres">
      <dgm:prSet presAssocID="{F3EA9AE5-1E74-40C4-9D0E-B74720049BD2}" presName="childComposite" presStyleCnt="0">
        <dgm:presLayoutVars>
          <dgm:chMax val="0"/>
          <dgm:chPref val="0"/>
        </dgm:presLayoutVars>
      </dgm:prSet>
      <dgm:spPr/>
    </dgm:pt>
    <dgm:pt modelId="{331C0E74-55F0-4EA0-8570-04E377DA87B9}" type="pres">
      <dgm:prSet presAssocID="{F3EA9AE5-1E74-40C4-9D0E-B74720049BD2}" presName="ChildAccent" presStyleLbl="solidFgAcc1" presStyleIdx="4" presStyleCnt="6"/>
      <dgm:spPr>
        <a:ln>
          <a:solidFill>
            <a:schemeClr val="accent2"/>
          </a:solidFill>
        </a:ln>
      </dgm:spPr>
    </dgm:pt>
    <dgm:pt modelId="{B1072B21-9A66-429E-B094-E7A7CA652499}" type="pres">
      <dgm:prSet presAssocID="{F3EA9AE5-1E74-40C4-9D0E-B74720049BD2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7008815D-CB4C-4F12-81F5-A73F69678950}" type="pres">
      <dgm:prSet presAssocID="{D5EECDB6-C8B5-4473-BAA9-2792CA8C5FBA}" presName="childComposite" presStyleCnt="0">
        <dgm:presLayoutVars>
          <dgm:chMax val="0"/>
          <dgm:chPref val="0"/>
        </dgm:presLayoutVars>
      </dgm:prSet>
      <dgm:spPr/>
    </dgm:pt>
    <dgm:pt modelId="{D13CD080-8FE9-4EE2-B4F4-128F0D088D0A}" type="pres">
      <dgm:prSet presAssocID="{D5EECDB6-C8B5-4473-BAA9-2792CA8C5FBA}" presName="ChildAccent" presStyleLbl="solidFgAcc1" presStyleIdx="5" presStyleCnt="6"/>
      <dgm:spPr>
        <a:ln>
          <a:solidFill>
            <a:schemeClr val="accent2"/>
          </a:solidFill>
        </a:ln>
      </dgm:spPr>
    </dgm:pt>
    <dgm:pt modelId="{E636C7F0-7307-4CC8-94DF-EEF7514616CE}" type="pres">
      <dgm:prSet presAssocID="{D5EECDB6-C8B5-4473-BAA9-2792CA8C5FBA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028E1E12-0DAE-469A-B360-F9CD6068295F}" type="presOf" srcId="{F3EA9AE5-1E74-40C4-9D0E-B74720049BD2}" destId="{B1072B21-9A66-429E-B094-E7A7CA652499}" srcOrd="0" destOrd="0" presId="urn:microsoft.com/office/officeart/2008/layout/SquareAccentList"/>
    <dgm:cxn modelId="{87403D16-A4A3-4765-B766-EF2D1D0B2812}" type="presOf" srcId="{D5EECDB6-C8B5-4473-BAA9-2792CA8C5FBA}" destId="{E636C7F0-7307-4CC8-94DF-EEF7514616CE}" srcOrd="0" destOrd="0" presId="urn:microsoft.com/office/officeart/2008/layout/SquareAccentList"/>
    <dgm:cxn modelId="{FFBD6516-70E9-4E56-A0EA-33340DFEEDB1}" type="presOf" srcId="{6752E31C-2063-4288-AF23-BE08C2A29073}" destId="{187ADBA8-A3B0-4D23-A0AB-80C6CE200F4C}" srcOrd="0" destOrd="0" presId="urn:microsoft.com/office/officeart/2008/layout/SquareAccentList"/>
    <dgm:cxn modelId="{D2939A1E-FCD8-4C41-B25F-E1CE97B02982}" type="presOf" srcId="{25A9F69F-D3B9-461D-B211-02181856FA92}" destId="{77A5D593-557A-43C6-9DA6-95DC5E1689C4}" srcOrd="0" destOrd="0" presId="urn:microsoft.com/office/officeart/2008/layout/SquareAccentList"/>
    <dgm:cxn modelId="{585E9360-2ACB-4C60-B174-AB6D00CB426D}" srcId="{06DEEAA8-C0DA-42FD-B889-C19AA0427AC0}" destId="{DEF6D915-FCE0-4A6D-8305-DE2B2FAC7C0D}" srcOrd="0" destOrd="0" parTransId="{CB4F845F-32AA-472F-AE78-F3C3D9B7C13F}" sibTransId="{B0C09564-86CB-4967-961C-355A4C34D5EB}"/>
    <dgm:cxn modelId="{9BEAC762-FFD7-40F0-B1DA-36A930EDC8B2}" type="presOf" srcId="{847BBAE1-4056-43F4-B417-021F9128BD07}" destId="{A99BF39C-85A0-4B29-B24B-CA27771A32B2}" srcOrd="0" destOrd="0" presId="urn:microsoft.com/office/officeart/2008/layout/SquareAccentList"/>
    <dgm:cxn modelId="{38854A74-C781-4CAB-999E-465F48AF2D5A}" type="presOf" srcId="{DEF6D915-FCE0-4A6D-8305-DE2B2FAC7C0D}" destId="{3424D584-7E51-4ACE-84E5-975EF4FA35B6}" srcOrd="0" destOrd="0" presId="urn:microsoft.com/office/officeart/2008/layout/SquareAccentList"/>
    <dgm:cxn modelId="{602FB656-4C58-4F70-ADCB-3E64D2B7B0C8}" type="presOf" srcId="{06DEEAA8-C0DA-42FD-B889-C19AA0427AC0}" destId="{75C8BBB6-FE50-4D85-8CDD-0C30C4F794AD}" srcOrd="0" destOrd="0" presId="urn:microsoft.com/office/officeart/2008/layout/SquareAccentList"/>
    <dgm:cxn modelId="{8680E857-56CB-4540-B5C1-0F948BF12A2C}" srcId="{0999AD16-7DC9-4A3D-8AD7-F98E39D79B19}" destId="{D5EECDB6-C8B5-4473-BAA9-2792CA8C5FBA}" srcOrd="2" destOrd="0" parTransId="{C2AEC68B-D0E3-4E97-B2A5-B4DDA230D841}" sibTransId="{31566DBC-138C-4C64-88A9-C21FDBAA5A51}"/>
    <dgm:cxn modelId="{9AAD835A-D94E-4EC1-B7DF-BCCDE359A7B1}" srcId="{0999AD16-7DC9-4A3D-8AD7-F98E39D79B19}" destId="{6752E31C-2063-4288-AF23-BE08C2A29073}" srcOrd="0" destOrd="0" parTransId="{4FAFC7C2-F7A9-43FD-8EBA-4DEB1033457F}" sibTransId="{443940D2-47E5-409C-AB62-A087E7506AB6}"/>
    <dgm:cxn modelId="{2273548A-D94E-4583-A84F-FB5D29DDE8C4}" type="presOf" srcId="{D6879719-AD17-403D-A7F7-1CDAFE88326C}" destId="{7FEB2496-795F-4379-BA4D-BB412924CE6C}" srcOrd="0" destOrd="0" presId="urn:microsoft.com/office/officeart/2008/layout/SquareAccentList"/>
    <dgm:cxn modelId="{15897392-B4D5-41DB-8AA9-2A6BEEC73155}" srcId="{DEF6D915-FCE0-4A6D-8305-DE2B2FAC7C0D}" destId="{847BBAE1-4056-43F4-B417-021F9128BD07}" srcOrd="1" destOrd="0" parTransId="{21008A59-A388-4AF2-9BBB-489A11A085A7}" sibTransId="{3EA920FF-4AB4-4524-B6FA-AD05A6CA5FD2}"/>
    <dgm:cxn modelId="{B9A5CD99-0785-4C4C-BBA6-39A45254C234}" srcId="{0999AD16-7DC9-4A3D-8AD7-F98E39D79B19}" destId="{F3EA9AE5-1E74-40C4-9D0E-B74720049BD2}" srcOrd="1" destOrd="0" parTransId="{33C0C7E9-B56F-4C68-A90C-E577AD177EB2}" sibTransId="{EBD87088-C1F7-4285-9DD3-98027F0D2257}"/>
    <dgm:cxn modelId="{7E81679C-CCA7-49B1-BAA2-7B0D6C17300A}" srcId="{DEF6D915-FCE0-4A6D-8305-DE2B2FAC7C0D}" destId="{25A9F69F-D3B9-461D-B211-02181856FA92}" srcOrd="0" destOrd="0" parTransId="{BE1F1685-BC59-4387-BE32-7CE4B4CD0C92}" sibTransId="{DA02A4F6-5DA0-49D6-86C6-8147B938CC01}"/>
    <dgm:cxn modelId="{7AF2DCA3-E620-4B3C-95E0-AF77EEA9974B}" srcId="{06DEEAA8-C0DA-42FD-B889-C19AA0427AC0}" destId="{0999AD16-7DC9-4A3D-8AD7-F98E39D79B19}" srcOrd="1" destOrd="0" parTransId="{FAE7BDE7-485F-4131-BA70-A5C69CD24958}" sibTransId="{25729987-175D-422B-B448-6E649A0DF3A1}"/>
    <dgm:cxn modelId="{0EEFE1BB-61C6-4351-8F85-A3BA7875B6E2}" srcId="{DEF6D915-FCE0-4A6D-8305-DE2B2FAC7C0D}" destId="{D6879719-AD17-403D-A7F7-1CDAFE88326C}" srcOrd="2" destOrd="0" parTransId="{B62621A8-2B94-4AFB-8AFE-35743E246247}" sibTransId="{D0182D01-9F45-4081-BC03-E9B8D1A797C8}"/>
    <dgm:cxn modelId="{C0D1AAD9-EA50-4F3E-A4A3-6A93CFB0F922}" type="presOf" srcId="{0999AD16-7DC9-4A3D-8AD7-F98E39D79B19}" destId="{7A1300A7-2CC6-4211-A8EF-895384920BB9}" srcOrd="0" destOrd="0" presId="urn:microsoft.com/office/officeart/2008/layout/SquareAccentList"/>
    <dgm:cxn modelId="{EE49631F-5B69-4B32-AFD5-27219060E0CA}" type="presParOf" srcId="{75C8BBB6-FE50-4D85-8CDD-0C30C4F794AD}" destId="{33820D16-4581-44DC-BB3C-252C9B192FF0}" srcOrd="0" destOrd="0" presId="urn:microsoft.com/office/officeart/2008/layout/SquareAccentList"/>
    <dgm:cxn modelId="{72944C45-C525-4DA4-9055-AAF7FFF1F7E0}" type="presParOf" srcId="{33820D16-4581-44DC-BB3C-252C9B192FF0}" destId="{DA8C69C1-1624-45A7-87F8-3E70EC321E75}" srcOrd="0" destOrd="0" presId="urn:microsoft.com/office/officeart/2008/layout/SquareAccentList"/>
    <dgm:cxn modelId="{4D854FB0-079F-4AEC-9BCB-243E067D172E}" type="presParOf" srcId="{DA8C69C1-1624-45A7-87F8-3E70EC321E75}" destId="{C1BC7623-1C2E-44E1-9AC9-2236E0ED25DD}" srcOrd="0" destOrd="0" presId="urn:microsoft.com/office/officeart/2008/layout/SquareAccentList"/>
    <dgm:cxn modelId="{532EC516-A0CE-4D92-9256-BAF186FC4BD4}" type="presParOf" srcId="{DA8C69C1-1624-45A7-87F8-3E70EC321E75}" destId="{25A6DB2E-13FB-4689-87F8-42E015A8F44F}" srcOrd="1" destOrd="0" presId="urn:microsoft.com/office/officeart/2008/layout/SquareAccentList"/>
    <dgm:cxn modelId="{67B3405A-234F-46C9-8508-4D66C5561214}" type="presParOf" srcId="{DA8C69C1-1624-45A7-87F8-3E70EC321E75}" destId="{3424D584-7E51-4ACE-84E5-975EF4FA35B6}" srcOrd="2" destOrd="0" presId="urn:microsoft.com/office/officeart/2008/layout/SquareAccentList"/>
    <dgm:cxn modelId="{A678DF0A-8307-45C1-A9CB-B97FA7CC376F}" type="presParOf" srcId="{33820D16-4581-44DC-BB3C-252C9B192FF0}" destId="{31614DF7-15D4-4F20-94CF-578080E32607}" srcOrd="1" destOrd="0" presId="urn:microsoft.com/office/officeart/2008/layout/SquareAccentList"/>
    <dgm:cxn modelId="{98B18AF4-A9E7-4FA1-B202-AA2DA6FA5D16}" type="presParOf" srcId="{31614DF7-15D4-4F20-94CF-578080E32607}" destId="{B297CE92-BB72-440F-AA92-E1BE6A7D3C9F}" srcOrd="0" destOrd="0" presId="urn:microsoft.com/office/officeart/2008/layout/SquareAccentList"/>
    <dgm:cxn modelId="{CE9A7833-1B47-4A9F-AD51-6A985C9F93B2}" type="presParOf" srcId="{B297CE92-BB72-440F-AA92-E1BE6A7D3C9F}" destId="{A63FAACE-FEF6-4A31-9401-863F2F5851D5}" srcOrd="0" destOrd="0" presId="urn:microsoft.com/office/officeart/2008/layout/SquareAccentList"/>
    <dgm:cxn modelId="{4862A6CE-534B-4260-BEF4-5974A1E60E80}" type="presParOf" srcId="{B297CE92-BB72-440F-AA92-E1BE6A7D3C9F}" destId="{77A5D593-557A-43C6-9DA6-95DC5E1689C4}" srcOrd="1" destOrd="0" presId="urn:microsoft.com/office/officeart/2008/layout/SquareAccentList"/>
    <dgm:cxn modelId="{DDC37D03-B568-4F08-B49C-5A33A9CE503D}" type="presParOf" srcId="{31614DF7-15D4-4F20-94CF-578080E32607}" destId="{B701C843-EEDB-4695-A189-BA9E4F559153}" srcOrd="1" destOrd="0" presId="urn:microsoft.com/office/officeart/2008/layout/SquareAccentList"/>
    <dgm:cxn modelId="{38203627-0041-4B86-BED7-568C42DE4F4E}" type="presParOf" srcId="{B701C843-EEDB-4695-A189-BA9E4F559153}" destId="{8900A56C-C570-46CF-88FD-0C97E609B56A}" srcOrd="0" destOrd="0" presId="urn:microsoft.com/office/officeart/2008/layout/SquareAccentList"/>
    <dgm:cxn modelId="{CFB21EAC-4F7B-4F28-A14A-15B9A264C45D}" type="presParOf" srcId="{B701C843-EEDB-4695-A189-BA9E4F559153}" destId="{A99BF39C-85A0-4B29-B24B-CA27771A32B2}" srcOrd="1" destOrd="0" presId="urn:microsoft.com/office/officeart/2008/layout/SquareAccentList"/>
    <dgm:cxn modelId="{292B0394-F3C0-4139-9A37-D15B3DA26630}" type="presParOf" srcId="{31614DF7-15D4-4F20-94CF-578080E32607}" destId="{F89D059C-7DFB-459F-B719-32C7E5AA2FC7}" srcOrd="2" destOrd="0" presId="urn:microsoft.com/office/officeart/2008/layout/SquareAccentList"/>
    <dgm:cxn modelId="{26B8F734-5A53-4F0A-9114-BC0FFF9F62F9}" type="presParOf" srcId="{F89D059C-7DFB-459F-B719-32C7E5AA2FC7}" destId="{5470241D-B1E8-4295-9624-452AA72E34C5}" srcOrd="0" destOrd="0" presId="urn:microsoft.com/office/officeart/2008/layout/SquareAccentList"/>
    <dgm:cxn modelId="{E8A30F3F-5FC0-4F02-9B08-1C6245DBFBD8}" type="presParOf" srcId="{F89D059C-7DFB-459F-B719-32C7E5AA2FC7}" destId="{7FEB2496-795F-4379-BA4D-BB412924CE6C}" srcOrd="1" destOrd="0" presId="urn:microsoft.com/office/officeart/2008/layout/SquareAccentList"/>
    <dgm:cxn modelId="{F42DFF21-C253-4DEB-BED7-39C1AF2907BC}" type="presParOf" srcId="{75C8BBB6-FE50-4D85-8CDD-0C30C4F794AD}" destId="{4652522F-7B06-4034-B585-6A48D971A40B}" srcOrd="1" destOrd="0" presId="urn:microsoft.com/office/officeart/2008/layout/SquareAccentList"/>
    <dgm:cxn modelId="{9D2DAE10-CA9A-4297-983E-9CC99FF0C915}" type="presParOf" srcId="{4652522F-7B06-4034-B585-6A48D971A40B}" destId="{E6F5C536-843B-403E-AF4F-82817736F5AE}" srcOrd="0" destOrd="0" presId="urn:microsoft.com/office/officeart/2008/layout/SquareAccentList"/>
    <dgm:cxn modelId="{9CFEAB6B-A835-4908-90A7-56C3CFE906FB}" type="presParOf" srcId="{E6F5C536-843B-403E-AF4F-82817736F5AE}" destId="{8251F3E4-698B-4EF7-B81E-264853415F4E}" srcOrd="0" destOrd="0" presId="urn:microsoft.com/office/officeart/2008/layout/SquareAccentList"/>
    <dgm:cxn modelId="{08060096-7D82-42D3-93B0-3F508B0E673F}" type="presParOf" srcId="{E6F5C536-843B-403E-AF4F-82817736F5AE}" destId="{17C048AD-06E3-40ED-A47E-4DEEBC856F44}" srcOrd="1" destOrd="0" presId="urn:microsoft.com/office/officeart/2008/layout/SquareAccentList"/>
    <dgm:cxn modelId="{7A53004F-3869-40DE-B87A-FCF170D8E0AE}" type="presParOf" srcId="{E6F5C536-843B-403E-AF4F-82817736F5AE}" destId="{7A1300A7-2CC6-4211-A8EF-895384920BB9}" srcOrd="2" destOrd="0" presId="urn:microsoft.com/office/officeart/2008/layout/SquareAccentList"/>
    <dgm:cxn modelId="{09AEA090-A186-419D-AF3C-D0C1A6C22373}" type="presParOf" srcId="{4652522F-7B06-4034-B585-6A48D971A40B}" destId="{11DE2F17-18CB-42C7-A618-566D675BCDBB}" srcOrd="1" destOrd="0" presId="urn:microsoft.com/office/officeart/2008/layout/SquareAccentList"/>
    <dgm:cxn modelId="{B2B3DBEB-193B-482F-B2DB-CCE54385D591}" type="presParOf" srcId="{11DE2F17-18CB-42C7-A618-566D675BCDBB}" destId="{73CA1BC7-FDFE-4C75-8A3F-8B41C69ABE81}" srcOrd="0" destOrd="0" presId="urn:microsoft.com/office/officeart/2008/layout/SquareAccentList"/>
    <dgm:cxn modelId="{BBC78693-1910-4891-A389-1123A131A9A6}" type="presParOf" srcId="{73CA1BC7-FDFE-4C75-8A3F-8B41C69ABE81}" destId="{5AB07F34-351B-47D3-AD4D-B97378926DA1}" srcOrd="0" destOrd="0" presId="urn:microsoft.com/office/officeart/2008/layout/SquareAccentList"/>
    <dgm:cxn modelId="{6DC2C7AC-A8E0-42D3-BF81-A29FE3DC5DBC}" type="presParOf" srcId="{73CA1BC7-FDFE-4C75-8A3F-8B41C69ABE81}" destId="{187ADBA8-A3B0-4D23-A0AB-80C6CE200F4C}" srcOrd="1" destOrd="0" presId="urn:microsoft.com/office/officeart/2008/layout/SquareAccentList"/>
    <dgm:cxn modelId="{0276DBE4-38E7-4721-8AD4-86FD4CF8B2A0}" type="presParOf" srcId="{11DE2F17-18CB-42C7-A618-566D675BCDBB}" destId="{EB94744F-3646-4187-8B9A-DE779451022E}" srcOrd="1" destOrd="0" presId="urn:microsoft.com/office/officeart/2008/layout/SquareAccentList"/>
    <dgm:cxn modelId="{32BA68D5-DDB0-42C8-BA87-4CB38424F170}" type="presParOf" srcId="{EB94744F-3646-4187-8B9A-DE779451022E}" destId="{331C0E74-55F0-4EA0-8570-04E377DA87B9}" srcOrd="0" destOrd="0" presId="urn:microsoft.com/office/officeart/2008/layout/SquareAccentList"/>
    <dgm:cxn modelId="{998E275C-ED0D-4156-917B-D6C5C5A9EB70}" type="presParOf" srcId="{EB94744F-3646-4187-8B9A-DE779451022E}" destId="{B1072B21-9A66-429E-B094-E7A7CA652499}" srcOrd="1" destOrd="0" presId="urn:microsoft.com/office/officeart/2008/layout/SquareAccentList"/>
    <dgm:cxn modelId="{F7E0D745-682B-48C3-AEBD-E25FB7CF4AD1}" type="presParOf" srcId="{11DE2F17-18CB-42C7-A618-566D675BCDBB}" destId="{7008815D-CB4C-4F12-81F5-A73F69678950}" srcOrd="2" destOrd="0" presId="urn:microsoft.com/office/officeart/2008/layout/SquareAccentList"/>
    <dgm:cxn modelId="{C2890089-0921-4EC6-B022-EB0FE98F5069}" type="presParOf" srcId="{7008815D-CB4C-4F12-81F5-A73F69678950}" destId="{D13CD080-8FE9-4EE2-B4F4-128F0D088D0A}" srcOrd="0" destOrd="0" presId="urn:microsoft.com/office/officeart/2008/layout/SquareAccentList"/>
    <dgm:cxn modelId="{33C5DFF3-4230-42D7-BEFF-1A1AECDB67A8}" type="presParOf" srcId="{7008815D-CB4C-4F12-81F5-A73F69678950}" destId="{E636C7F0-7307-4CC8-94DF-EEF7514616C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765233-5C4C-4287-A93B-DE2652F0600B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662E2F02-D489-4347-88B2-162024AA089E}">
      <dgm:prSet phldrT="[文本]" custT="1"/>
      <dgm:spPr/>
      <dgm:t>
        <a:bodyPr/>
        <a:lstStyle/>
        <a:p>
          <a:r>
            <a:rPr lang="zh-CN" altLang="en-US" sz="1600" dirty="0">
              <a:latin typeface="微软雅黑" pitchFamily="34" charset="-122"/>
              <a:ea typeface="微软雅黑" pitchFamily="34" charset="-122"/>
            </a:rPr>
            <a:t>使命</a:t>
          </a:r>
        </a:p>
      </dgm:t>
    </dgm:pt>
    <dgm:pt modelId="{B403A706-2989-4762-A038-EB48AB97B411}" type="parTrans" cxnId="{A866592E-21D0-48F8-97FD-0FDC5C8B3468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E044AF86-C6EC-4A0A-9C13-FBFB99CCF8C5}" type="sibTrans" cxnId="{A866592E-21D0-48F8-97FD-0FDC5C8B3468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801A8757-4034-48E2-8A00-24D5B2B672C0}">
      <dgm:prSet phldrT="[文本]" custT="1"/>
      <dgm:spPr/>
      <dgm:t>
        <a:bodyPr/>
        <a:lstStyle/>
        <a:p>
          <a:r>
            <a:rPr lang="zh-CN" altLang="en-US" sz="1600" dirty="0">
              <a:latin typeface="微软雅黑" pitchFamily="34" charset="-122"/>
              <a:ea typeface="微软雅黑" pitchFamily="34" charset="-122"/>
            </a:rPr>
            <a:t>愿景</a:t>
          </a:r>
        </a:p>
      </dgm:t>
    </dgm:pt>
    <dgm:pt modelId="{781B849E-C2E8-479C-94B0-EEBF6F797278}" type="parTrans" cxnId="{543B1B30-86D2-4180-9C0E-9E0458F2F520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30FAA843-8D51-4A1F-AF89-2B79D24C8D4C}" type="sibTrans" cxnId="{543B1B30-86D2-4180-9C0E-9E0458F2F520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0127C39A-FE07-49BA-93F7-F1E1C4C47411}">
      <dgm:prSet phldrT="[文本]" custT="1"/>
      <dgm:spPr/>
      <dgm:t>
        <a:bodyPr/>
        <a:lstStyle/>
        <a:p>
          <a:r>
            <a:rPr lang="zh-CN" altLang="en-US" sz="1600" dirty="0">
              <a:latin typeface="微软雅黑" pitchFamily="34" charset="-122"/>
              <a:ea typeface="微软雅黑" pitchFamily="34" charset="-122"/>
            </a:rPr>
            <a:t>战略</a:t>
          </a:r>
        </a:p>
      </dgm:t>
    </dgm:pt>
    <dgm:pt modelId="{BEE9ED1F-EE47-432E-8EB4-C0478C3E6DD6}" type="parTrans" cxnId="{30A0FFF1-5247-4F9C-BAB3-A40EEEB946CE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0B846936-C7CE-46D4-BE55-6EF787D2D454}" type="sibTrans" cxnId="{30A0FFF1-5247-4F9C-BAB3-A40EEEB946CE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4385E24A-5D42-4E04-BED3-7EFDE794FC72}">
      <dgm:prSet custT="1"/>
      <dgm:spPr/>
      <dgm:t>
        <a:bodyPr/>
        <a:lstStyle/>
        <a:p>
          <a:r>
            <a:rPr lang="zh-CN" altLang="en-US" sz="1600" dirty="0">
              <a:latin typeface="微软雅黑" pitchFamily="34" charset="-122"/>
              <a:ea typeface="微软雅黑" pitchFamily="34" charset="-122"/>
            </a:rPr>
            <a:t>目标</a:t>
          </a:r>
        </a:p>
      </dgm:t>
    </dgm:pt>
    <dgm:pt modelId="{DD53F9E7-2B04-40C3-A060-F56FCC29BA0B}" type="parTrans" cxnId="{2A9BE58D-CDE4-4E4F-A93A-C5992F353B1F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D629732E-AD90-4213-8998-03AD53AC53E9}" type="sibTrans" cxnId="{2A9BE58D-CDE4-4E4F-A93A-C5992F353B1F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C89BAE9F-7243-4C86-9B6A-1DABBD913048}">
      <dgm:prSet custT="1"/>
      <dgm:spPr/>
      <dgm:t>
        <a:bodyPr/>
        <a:lstStyle/>
        <a:p>
          <a:r>
            <a:rPr lang="zh-CN" altLang="en-US" sz="1600" dirty="0">
              <a:latin typeface="微软雅黑" pitchFamily="34" charset="-122"/>
              <a:ea typeface="微软雅黑" pitchFamily="34" charset="-122"/>
            </a:rPr>
            <a:t>关键结果</a:t>
          </a:r>
        </a:p>
      </dgm:t>
    </dgm:pt>
    <dgm:pt modelId="{DFB37893-2987-4960-B370-32D422FF88C1}" type="parTrans" cxnId="{78D33486-F2B7-4CED-BEA2-8451606B7C6B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4ED6B0E5-2A35-4322-9B62-4D8857AF747E}" type="sibTrans" cxnId="{78D33486-F2B7-4CED-BEA2-8451606B7C6B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3BA605E8-3DF9-4D0E-8E87-DDE6B2CA87B2}" type="pres">
      <dgm:prSet presAssocID="{CB765233-5C4C-4287-A93B-DE2652F0600B}" presName="Name0" presStyleCnt="0">
        <dgm:presLayoutVars>
          <dgm:dir/>
          <dgm:animLvl val="lvl"/>
          <dgm:resizeHandles val="exact"/>
        </dgm:presLayoutVars>
      </dgm:prSet>
      <dgm:spPr/>
    </dgm:pt>
    <dgm:pt modelId="{1A1A499C-7C40-4ACF-9DF2-D4EA2889CC31}" type="pres">
      <dgm:prSet presAssocID="{662E2F02-D489-4347-88B2-162024AA089E}" presName="Name8" presStyleCnt="0"/>
      <dgm:spPr/>
    </dgm:pt>
    <dgm:pt modelId="{E2BFC205-A407-4179-B0AF-516A8601D425}" type="pres">
      <dgm:prSet presAssocID="{662E2F02-D489-4347-88B2-162024AA089E}" presName="level" presStyleLbl="node1" presStyleIdx="0" presStyleCnt="5">
        <dgm:presLayoutVars>
          <dgm:chMax val="1"/>
          <dgm:bulletEnabled val="1"/>
        </dgm:presLayoutVars>
      </dgm:prSet>
      <dgm:spPr/>
    </dgm:pt>
    <dgm:pt modelId="{6E05076E-AC51-4511-BEC5-0333551C6704}" type="pres">
      <dgm:prSet presAssocID="{662E2F02-D489-4347-88B2-162024AA08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0E24EEF-8A23-4FE7-882E-F7BF43C1705D}" type="pres">
      <dgm:prSet presAssocID="{801A8757-4034-48E2-8A00-24D5B2B672C0}" presName="Name8" presStyleCnt="0"/>
      <dgm:spPr/>
    </dgm:pt>
    <dgm:pt modelId="{90A7D906-0368-4D16-980B-D004E2F609DC}" type="pres">
      <dgm:prSet presAssocID="{801A8757-4034-48E2-8A00-24D5B2B672C0}" presName="level" presStyleLbl="node1" presStyleIdx="1" presStyleCnt="5">
        <dgm:presLayoutVars>
          <dgm:chMax val="1"/>
          <dgm:bulletEnabled val="1"/>
        </dgm:presLayoutVars>
      </dgm:prSet>
      <dgm:spPr/>
    </dgm:pt>
    <dgm:pt modelId="{03B67CCA-65D7-42EE-B3FA-D9CD5A88D0AB}" type="pres">
      <dgm:prSet presAssocID="{801A8757-4034-48E2-8A00-24D5B2B672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C1581EE-FEDC-48B1-935A-1373006704F8}" type="pres">
      <dgm:prSet presAssocID="{0127C39A-FE07-49BA-93F7-F1E1C4C47411}" presName="Name8" presStyleCnt="0"/>
      <dgm:spPr/>
    </dgm:pt>
    <dgm:pt modelId="{834F28B2-716F-40C6-8780-B92F969491CA}" type="pres">
      <dgm:prSet presAssocID="{0127C39A-FE07-49BA-93F7-F1E1C4C47411}" presName="level" presStyleLbl="node1" presStyleIdx="2" presStyleCnt="5">
        <dgm:presLayoutVars>
          <dgm:chMax val="1"/>
          <dgm:bulletEnabled val="1"/>
        </dgm:presLayoutVars>
      </dgm:prSet>
      <dgm:spPr/>
    </dgm:pt>
    <dgm:pt modelId="{5672F65E-B4D1-4996-BAE7-A3EFE64EC575}" type="pres">
      <dgm:prSet presAssocID="{0127C39A-FE07-49BA-93F7-F1E1C4C4741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0A1DF7F-DCC4-4452-B8E7-D7AC7BB0B3CF}" type="pres">
      <dgm:prSet presAssocID="{4385E24A-5D42-4E04-BED3-7EFDE794FC72}" presName="Name8" presStyleCnt="0"/>
      <dgm:spPr/>
    </dgm:pt>
    <dgm:pt modelId="{57174EDF-EC2B-4FD6-9452-CA04ECB0D36F}" type="pres">
      <dgm:prSet presAssocID="{4385E24A-5D42-4E04-BED3-7EFDE794FC72}" presName="level" presStyleLbl="node1" presStyleIdx="3" presStyleCnt="5">
        <dgm:presLayoutVars>
          <dgm:chMax val="1"/>
          <dgm:bulletEnabled val="1"/>
        </dgm:presLayoutVars>
      </dgm:prSet>
      <dgm:spPr/>
    </dgm:pt>
    <dgm:pt modelId="{9954B8CC-194B-4C4E-B436-FE3E88B36C56}" type="pres">
      <dgm:prSet presAssocID="{4385E24A-5D42-4E04-BED3-7EFDE794FC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CCCA0-FCA5-443F-B559-F512BFCDFAAA}" type="pres">
      <dgm:prSet presAssocID="{C89BAE9F-7243-4C86-9B6A-1DABBD913048}" presName="Name8" presStyleCnt="0"/>
      <dgm:spPr/>
    </dgm:pt>
    <dgm:pt modelId="{C6A27419-0FA4-46B1-95FF-BC73FFDF6B0D}" type="pres">
      <dgm:prSet presAssocID="{C89BAE9F-7243-4C86-9B6A-1DABBD913048}" presName="level" presStyleLbl="node1" presStyleIdx="4" presStyleCnt="5">
        <dgm:presLayoutVars>
          <dgm:chMax val="1"/>
          <dgm:bulletEnabled val="1"/>
        </dgm:presLayoutVars>
      </dgm:prSet>
      <dgm:spPr/>
    </dgm:pt>
    <dgm:pt modelId="{4A9E489E-150E-45F6-9676-CAE4D27F7805}" type="pres">
      <dgm:prSet presAssocID="{C89BAE9F-7243-4C86-9B6A-1DABBD91304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866592E-21D0-48F8-97FD-0FDC5C8B3468}" srcId="{CB765233-5C4C-4287-A93B-DE2652F0600B}" destId="{662E2F02-D489-4347-88B2-162024AA089E}" srcOrd="0" destOrd="0" parTransId="{B403A706-2989-4762-A038-EB48AB97B411}" sibTransId="{E044AF86-C6EC-4A0A-9C13-FBFB99CCF8C5}"/>
    <dgm:cxn modelId="{543B1B30-86D2-4180-9C0E-9E0458F2F520}" srcId="{CB765233-5C4C-4287-A93B-DE2652F0600B}" destId="{801A8757-4034-48E2-8A00-24D5B2B672C0}" srcOrd="1" destOrd="0" parTransId="{781B849E-C2E8-479C-94B0-EEBF6F797278}" sibTransId="{30FAA843-8D51-4A1F-AF89-2B79D24C8D4C}"/>
    <dgm:cxn modelId="{FCC8125E-2432-4740-A50F-95585DADEE6E}" type="presOf" srcId="{4385E24A-5D42-4E04-BED3-7EFDE794FC72}" destId="{57174EDF-EC2B-4FD6-9452-CA04ECB0D36F}" srcOrd="0" destOrd="0" presId="urn:microsoft.com/office/officeart/2005/8/layout/pyramid1"/>
    <dgm:cxn modelId="{78D33486-F2B7-4CED-BEA2-8451606B7C6B}" srcId="{CB765233-5C4C-4287-A93B-DE2652F0600B}" destId="{C89BAE9F-7243-4C86-9B6A-1DABBD913048}" srcOrd="4" destOrd="0" parTransId="{DFB37893-2987-4960-B370-32D422FF88C1}" sibTransId="{4ED6B0E5-2A35-4322-9B62-4D8857AF747E}"/>
    <dgm:cxn modelId="{CF443F8D-F90F-4E28-BE13-F9EFBED4BC44}" type="presOf" srcId="{CB765233-5C4C-4287-A93B-DE2652F0600B}" destId="{3BA605E8-3DF9-4D0E-8E87-DDE6B2CA87B2}" srcOrd="0" destOrd="0" presId="urn:microsoft.com/office/officeart/2005/8/layout/pyramid1"/>
    <dgm:cxn modelId="{2A9BE58D-CDE4-4E4F-A93A-C5992F353B1F}" srcId="{CB765233-5C4C-4287-A93B-DE2652F0600B}" destId="{4385E24A-5D42-4E04-BED3-7EFDE794FC72}" srcOrd="3" destOrd="0" parTransId="{DD53F9E7-2B04-40C3-A060-F56FCC29BA0B}" sibTransId="{D629732E-AD90-4213-8998-03AD53AC53E9}"/>
    <dgm:cxn modelId="{E4A88A8F-D148-4299-AB98-22D5541953B3}" type="presOf" srcId="{662E2F02-D489-4347-88B2-162024AA089E}" destId="{6E05076E-AC51-4511-BEC5-0333551C6704}" srcOrd="1" destOrd="0" presId="urn:microsoft.com/office/officeart/2005/8/layout/pyramid1"/>
    <dgm:cxn modelId="{E15B3C9C-CE6A-4572-B07C-068DE2960EBC}" type="presOf" srcId="{662E2F02-D489-4347-88B2-162024AA089E}" destId="{E2BFC205-A407-4179-B0AF-516A8601D425}" srcOrd="0" destOrd="0" presId="urn:microsoft.com/office/officeart/2005/8/layout/pyramid1"/>
    <dgm:cxn modelId="{2E07F09C-7B16-4ACE-BD69-AF70D85F3540}" type="presOf" srcId="{801A8757-4034-48E2-8A00-24D5B2B672C0}" destId="{90A7D906-0368-4D16-980B-D004E2F609DC}" srcOrd="0" destOrd="0" presId="urn:microsoft.com/office/officeart/2005/8/layout/pyramid1"/>
    <dgm:cxn modelId="{C6F312A8-82D5-4E2C-B804-C0CC168BB15B}" type="presOf" srcId="{801A8757-4034-48E2-8A00-24D5B2B672C0}" destId="{03B67CCA-65D7-42EE-B3FA-D9CD5A88D0AB}" srcOrd="1" destOrd="0" presId="urn:microsoft.com/office/officeart/2005/8/layout/pyramid1"/>
    <dgm:cxn modelId="{36D195CB-FDB5-4261-A61A-FC9D1752ED69}" type="presOf" srcId="{0127C39A-FE07-49BA-93F7-F1E1C4C47411}" destId="{834F28B2-716F-40C6-8780-B92F969491CA}" srcOrd="0" destOrd="0" presId="urn:microsoft.com/office/officeart/2005/8/layout/pyramid1"/>
    <dgm:cxn modelId="{CDEA05EB-7C2D-46A9-BEEC-590C7CA4E92B}" type="presOf" srcId="{4385E24A-5D42-4E04-BED3-7EFDE794FC72}" destId="{9954B8CC-194B-4C4E-B436-FE3E88B36C56}" srcOrd="1" destOrd="0" presId="urn:microsoft.com/office/officeart/2005/8/layout/pyramid1"/>
    <dgm:cxn modelId="{CBD01EEB-8699-4136-84AF-0A6540660C91}" type="presOf" srcId="{C89BAE9F-7243-4C86-9B6A-1DABBD913048}" destId="{4A9E489E-150E-45F6-9676-CAE4D27F7805}" srcOrd="1" destOrd="0" presId="urn:microsoft.com/office/officeart/2005/8/layout/pyramid1"/>
    <dgm:cxn modelId="{2C376AEF-7DDC-4E11-B825-9C551203681E}" type="presOf" srcId="{0127C39A-FE07-49BA-93F7-F1E1C4C47411}" destId="{5672F65E-B4D1-4996-BAE7-A3EFE64EC575}" srcOrd="1" destOrd="0" presId="urn:microsoft.com/office/officeart/2005/8/layout/pyramid1"/>
    <dgm:cxn modelId="{30A0FFF1-5247-4F9C-BAB3-A40EEEB946CE}" srcId="{CB765233-5C4C-4287-A93B-DE2652F0600B}" destId="{0127C39A-FE07-49BA-93F7-F1E1C4C47411}" srcOrd="2" destOrd="0" parTransId="{BEE9ED1F-EE47-432E-8EB4-C0478C3E6DD6}" sibTransId="{0B846936-C7CE-46D4-BE55-6EF787D2D454}"/>
    <dgm:cxn modelId="{2B98F0F3-8346-4A01-9893-F3BC37FB26FA}" type="presOf" srcId="{C89BAE9F-7243-4C86-9B6A-1DABBD913048}" destId="{C6A27419-0FA4-46B1-95FF-BC73FFDF6B0D}" srcOrd="0" destOrd="0" presId="urn:microsoft.com/office/officeart/2005/8/layout/pyramid1"/>
    <dgm:cxn modelId="{7EF56A7B-CB83-4AEA-ABCD-71286B3B9CF3}" type="presParOf" srcId="{3BA605E8-3DF9-4D0E-8E87-DDE6B2CA87B2}" destId="{1A1A499C-7C40-4ACF-9DF2-D4EA2889CC31}" srcOrd="0" destOrd="0" presId="urn:microsoft.com/office/officeart/2005/8/layout/pyramid1"/>
    <dgm:cxn modelId="{C8727C11-5F3B-4344-B083-84DAE664DC34}" type="presParOf" srcId="{1A1A499C-7C40-4ACF-9DF2-D4EA2889CC31}" destId="{E2BFC205-A407-4179-B0AF-516A8601D425}" srcOrd="0" destOrd="0" presId="urn:microsoft.com/office/officeart/2005/8/layout/pyramid1"/>
    <dgm:cxn modelId="{98E1B06B-7EB7-4E88-93B4-304809FFCB14}" type="presParOf" srcId="{1A1A499C-7C40-4ACF-9DF2-D4EA2889CC31}" destId="{6E05076E-AC51-4511-BEC5-0333551C6704}" srcOrd="1" destOrd="0" presId="urn:microsoft.com/office/officeart/2005/8/layout/pyramid1"/>
    <dgm:cxn modelId="{BFF63EE5-FBF7-4017-AA96-F12D5AFFE95B}" type="presParOf" srcId="{3BA605E8-3DF9-4D0E-8E87-DDE6B2CA87B2}" destId="{A0E24EEF-8A23-4FE7-882E-F7BF43C1705D}" srcOrd="1" destOrd="0" presId="urn:microsoft.com/office/officeart/2005/8/layout/pyramid1"/>
    <dgm:cxn modelId="{37A26C3C-503C-4CC6-8A4A-E4FC0DFCCCBA}" type="presParOf" srcId="{A0E24EEF-8A23-4FE7-882E-F7BF43C1705D}" destId="{90A7D906-0368-4D16-980B-D004E2F609DC}" srcOrd="0" destOrd="0" presId="urn:microsoft.com/office/officeart/2005/8/layout/pyramid1"/>
    <dgm:cxn modelId="{23F314E4-5E01-49DD-97A7-09B9B8666C11}" type="presParOf" srcId="{A0E24EEF-8A23-4FE7-882E-F7BF43C1705D}" destId="{03B67CCA-65D7-42EE-B3FA-D9CD5A88D0AB}" srcOrd="1" destOrd="0" presId="urn:microsoft.com/office/officeart/2005/8/layout/pyramid1"/>
    <dgm:cxn modelId="{1172561A-F46B-4BFE-B08A-816B88EDF3CD}" type="presParOf" srcId="{3BA605E8-3DF9-4D0E-8E87-DDE6B2CA87B2}" destId="{8C1581EE-FEDC-48B1-935A-1373006704F8}" srcOrd="2" destOrd="0" presId="urn:microsoft.com/office/officeart/2005/8/layout/pyramid1"/>
    <dgm:cxn modelId="{5CD2430D-A94F-4437-86C1-6253DA93D19C}" type="presParOf" srcId="{8C1581EE-FEDC-48B1-935A-1373006704F8}" destId="{834F28B2-716F-40C6-8780-B92F969491CA}" srcOrd="0" destOrd="0" presId="urn:microsoft.com/office/officeart/2005/8/layout/pyramid1"/>
    <dgm:cxn modelId="{66259AA3-AA37-48FA-894B-64BEF10D82C7}" type="presParOf" srcId="{8C1581EE-FEDC-48B1-935A-1373006704F8}" destId="{5672F65E-B4D1-4996-BAE7-A3EFE64EC575}" srcOrd="1" destOrd="0" presId="urn:microsoft.com/office/officeart/2005/8/layout/pyramid1"/>
    <dgm:cxn modelId="{603932AC-8D58-4749-B99B-8A7022256F7D}" type="presParOf" srcId="{3BA605E8-3DF9-4D0E-8E87-DDE6B2CA87B2}" destId="{D0A1DF7F-DCC4-4452-B8E7-D7AC7BB0B3CF}" srcOrd="3" destOrd="0" presId="urn:microsoft.com/office/officeart/2005/8/layout/pyramid1"/>
    <dgm:cxn modelId="{80F60A4A-5A86-46DE-8CB8-48292BEA8CA9}" type="presParOf" srcId="{D0A1DF7F-DCC4-4452-B8E7-D7AC7BB0B3CF}" destId="{57174EDF-EC2B-4FD6-9452-CA04ECB0D36F}" srcOrd="0" destOrd="0" presId="urn:microsoft.com/office/officeart/2005/8/layout/pyramid1"/>
    <dgm:cxn modelId="{B4F4597D-13B1-46EA-8A2B-A4CBB9258C74}" type="presParOf" srcId="{D0A1DF7F-DCC4-4452-B8E7-D7AC7BB0B3CF}" destId="{9954B8CC-194B-4C4E-B436-FE3E88B36C56}" srcOrd="1" destOrd="0" presId="urn:microsoft.com/office/officeart/2005/8/layout/pyramid1"/>
    <dgm:cxn modelId="{A060005B-953E-4593-B93B-5D4037D5A724}" type="presParOf" srcId="{3BA605E8-3DF9-4D0E-8E87-DDE6B2CA87B2}" destId="{B93CCCA0-FCA5-443F-B559-F512BFCDFAAA}" srcOrd="4" destOrd="0" presId="urn:microsoft.com/office/officeart/2005/8/layout/pyramid1"/>
    <dgm:cxn modelId="{9E89CC69-9B87-4BBA-ACE9-735877AC756C}" type="presParOf" srcId="{B93CCCA0-FCA5-443F-B559-F512BFCDFAAA}" destId="{C6A27419-0FA4-46B1-95FF-BC73FFDF6B0D}" srcOrd="0" destOrd="0" presId="urn:microsoft.com/office/officeart/2005/8/layout/pyramid1"/>
    <dgm:cxn modelId="{AC3BAE05-5515-4B1F-8A76-1F3D72F0BBDA}" type="presParOf" srcId="{B93CCCA0-FCA5-443F-B559-F512BFCDFAAA}" destId="{4A9E489E-150E-45F6-9676-CAE4D27F780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830EE-C6E8-446A-80C8-95FE9F58481E}">
      <dsp:nvSpPr>
        <dsp:cNvPr id="0" name=""/>
        <dsp:cNvSpPr/>
      </dsp:nvSpPr>
      <dsp:spPr>
        <a:xfrm>
          <a:off x="1224585" y="0"/>
          <a:ext cx="4064000" cy="4064000"/>
        </a:xfrm>
        <a:prstGeom prst="triangl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59D2D-F9F9-496B-AAE8-EFB82D3E2932}">
      <dsp:nvSpPr>
        <dsp:cNvPr id="0" name=""/>
        <dsp:cNvSpPr/>
      </dsp:nvSpPr>
      <dsp:spPr>
        <a:xfrm>
          <a:off x="3101964" y="377954"/>
          <a:ext cx="5400011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原则</a:t>
          </a:r>
          <a:r>
            <a:rPr lang="en-US" altLang="zh-CN" sz="2300" kern="1200" dirty="0"/>
            <a:t>1</a:t>
          </a:r>
          <a:r>
            <a:rPr lang="zh-CN" altLang="en-US" sz="2300" kern="1200" dirty="0"/>
            <a:t>：目标要有明确方向并且鼓舞人心</a:t>
          </a:r>
        </a:p>
      </dsp:txBody>
      <dsp:txXfrm>
        <a:off x="3148926" y="424916"/>
        <a:ext cx="5306087" cy="868101"/>
      </dsp:txXfrm>
    </dsp:sp>
    <dsp:sp modelId="{02DE9242-BFA8-4DA0-87BC-BAE76BC5B8CF}">
      <dsp:nvSpPr>
        <dsp:cNvPr id="0" name=""/>
        <dsp:cNvSpPr/>
      </dsp:nvSpPr>
      <dsp:spPr>
        <a:xfrm>
          <a:off x="3101964" y="1520925"/>
          <a:ext cx="5400011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-269420"/>
              <a:satOff val="-13430"/>
              <a:lumOff val="174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原则</a:t>
          </a:r>
          <a:r>
            <a:rPr lang="en-US" altLang="zh-CN" sz="2300" kern="1200" dirty="0"/>
            <a:t>2</a:t>
          </a:r>
          <a:r>
            <a:rPr lang="zh-CN" altLang="en-US" sz="2300" kern="1200" dirty="0"/>
            <a:t>：目标要有时间期限</a:t>
          </a:r>
        </a:p>
      </dsp:txBody>
      <dsp:txXfrm>
        <a:off x="3148926" y="1567887"/>
        <a:ext cx="5306087" cy="868101"/>
      </dsp:txXfrm>
    </dsp:sp>
    <dsp:sp modelId="{E7B85A1F-B4AE-4242-9BAC-FEDBDE70EC95}">
      <dsp:nvSpPr>
        <dsp:cNvPr id="0" name=""/>
        <dsp:cNvSpPr/>
      </dsp:nvSpPr>
      <dsp:spPr>
        <a:xfrm>
          <a:off x="3066786" y="2663894"/>
          <a:ext cx="5400011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-538840"/>
              <a:satOff val="-26860"/>
              <a:lumOff val="349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原则</a:t>
          </a:r>
          <a:r>
            <a:rPr lang="en-US" altLang="zh-CN" sz="2300" kern="1200" dirty="0"/>
            <a:t>3</a:t>
          </a:r>
          <a:r>
            <a:rPr lang="zh-CN" altLang="en-US" sz="2300" kern="1200" dirty="0"/>
            <a:t>：由独立的团队来执行目标</a:t>
          </a:r>
        </a:p>
      </dsp:txBody>
      <dsp:txXfrm>
        <a:off x="3113748" y="2710856"/>
        <a:ext cx="5306087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D0D17-FBBA-4095-A549-1625A00652C1}">
      <dsp:nvSpPr>
        <dsp:cNvPr id="0" name=""/>
        <dsp:cNvSpPr/>
      </dsp:nvSpPr>
      <dsp:spPr>
        <a:xfrm>
          <a:off x="1600184" y="0"/>
          <a:ext cx="1600184" cy="1354666"/>
        </a:xfrm>
        <a:prstGeom prst="trapezoid">
          <a:avLst>
            <a:gd name="adj" fmla="val 59062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公司</a:t>
          </a:r>
          <a:endParaRPr lang="en-US" altLang="zh-CN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OKR</a:t>
          </a:r>
          <a:endParaRPr lang="zh-CN" altLang="en-US" sz="24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00184" y="0"/>
        <a:ext cx="1600184" cy="1354666"/>
      </dsp:txXfrm>
    </dsp:sp>
    <dsp:sp modelId="{96F1F165-D733-4221-A247-61CFFF942672}">
      <dsp:nvSpPr>
        <dsp:cNvPr id="0" name=""/>
        <dsp:cNvSpPr/>
      </dsp:nvSpPr>
      <dsp:spPr>
        <a:xfrm>
          <a:off x="800092" y="1354666"/>
          <a:ext cx="3200369" cy="1354666"/>
        </a:xfrm>
        <a:prstGeom prst="trapezoid">
          <a:avLst>
            <a:gd name="adj" fmla="val 59062"/>
          </a:avLst>
        </a:prstGeom>
        <a:solidFill>
          <a:srgbClr val="28B9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团队</a:t>
          </a:r>
          <a:endParaRPr lang="en-US" altLang="zh-CN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OKR</a:t>
          </a:r>
        </a:p>
      </dsp:txBody>
      <dsp:txXfrm>
        <a:off x="1360156" y="1354666"/>
        <a:ext cx="2080240" cy="1354666"/>
      </dsp:txXfrm>
    </dsp:sp>
    <dsp:sp modelId="{867A7D81-EE86-4FBC-AE19-A6ECCEC7D049}">
      <dsp:nvSpPr>
        <dsp:cNvPr id="0" name=""/>
        <dsp:cNvSpPr/>
      </dsp:nvSpPr>
      <dsp:spPr>
        <a:xfrm>
          <a:off x="0" y="2709333"/>
          <a:ext cx="4800554" cy="1354666"/>
        </a:xfrm>
        <a:prstGeom prst="trapezoid">
          <a:avLst>
            <a:gd name="adj" fmla="val 59062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个人</a:t>
          </a:r>
          <a:endParaRPr lang="en-US" altLang="zh-CN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OKR</a:t>
          </a:r>
          <a:endParaRPr lang="zh-CN" altLang="en-US" sz="24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40096" y="2709333"/>
        <a:ext cx="3120360" cy="1354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C7623-1C2E-44E1-9AC9-2236E0ED25DD}">
      <dsp:nvSpPr>
        <dsp:cNvPr id="0" name=""/>
        <dsp:cNvSpPr/>
      </dsp:nvSpPr>
      <dsp:spPr>
        <a:xfrm>
          <a:off x="5338" y="863014"/>
          <a:ext cx="4083465" cy="4804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6DB2E-13FB-4689-87F8-42E015A8F44F}">
      <dsp:nvSpPr>
        <dsp:cNvPr id="0" name=""/>
        <dsp:cNvSpPr/>
      </dsp:nvSpPr>
      <dsp:spPr>
        <a:xfrm>
          <a:off x="5338" y="1043435"/>
          <a:ext cx="299986" cy="2999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4D584-7E51-4ACE-84E5-975EF4FA35B6}">
      <dsp:nvSpPr>
        <dsp:cNvPr id="0" name=""/>
        <dsp:cNvSpPr/>
      </dsp:nvSpPr>
      <dsp:spPr>
        <a:xfrm>
          <a:off x="5338" y="0"/>
          <a:ext cx="4083465" cy="863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几个好的目标</a:t>
          </a:r>
        </a:p>
      </dsp:txBody>
      <dsp:txXfrm>
        <a:off x="5338" y="0"/>
        <a:ext cx="4083465" cy="863014"/>
      </dsp:txXfrm>
    </dsp:sp>
    <dsp:sp modelId="{A63FAACE-FEF6-4A31-9401-863F2F5851D5}">
      <dsp:nvSpPr>
        <dsp:cNvPr id="0" name=""/>
        <dsp:cNvSpPr/>
      </dsp:nvSpPr>
      <dsp:spPr>
        <a:xfrm>
          <a:off x="5338" y="1742694"/>
          <a:ext cx="299978" cy="299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5D593-557A-43C6-9DA6-95DC5E1689C4}">
      <dsp:nvSpPr>
        <dsp:cNvPr id="0" name=""/>
        <dsp:cNvSpPr/>
      </dsp:nvSpPr>
      <dsp:spPr>
        <a:xfrm>
          <a:off x="291180" y="1543058"/>
          <a:ext cx="3797622" cy="699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拿下南湾地区的咖啡零售市场！</a:t>
          </a:r>
        </a:p>
      </dsp:txBody>
      <dsp:txXfrm>
        <a:off x="291180" y="1543058"/>
        <a:ext cx="3797622" cy="699251"/>
      </dsp:txXfrm>
    </dsp:sp>
    <dsp:sp modelId="{8900A56C-C570-46CF-88FD-0C97E609B56A}">
      <dsp:nvSpPr>
        <dsp:cNvPr id="0" name=""/>
        <dsp:cNvSpPr/>
      </dsp:nvSpPr>
      <dsp:spPr>
        <a:xfrm>
          <a:off x="5338" y="2441945"/>
          <a:ext cx="299978" cy="299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BF39C-85A0-4B29-B24B-CA27771A32B2}">
      <dsp:nvSpPr>
        <dsp:cNvPr id="0" name=""/>
        <dsp:cNvSpPr/>
      </dsp:nvSpPr>
      <dsp:spPr>
        <a:xfrm>
          <a:off x="291180" y="2242309"/>
          <a:ext cx="3797622" cy="699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打造公司历史上最成功的销售推广活动。</a:t>
          </a:r>
        </a:p>
      </dsp:txBody>
      <dsp:txXfrm>
        <a:off x="291180" y="2242309"/>
        <a:ext cx="3797622" cy="699251"/>
      </dsp:txXfrm>
    </dsp:sp>
    <dsp:sp modelId="{5470241D-B1E8-4295-9624-452AA72E34C5}">
      <dsp:nvSpPr>
        <dsp:cNvPr id="0" name=""/>
        <dsp:cNvSpPr/>
      </dsp:nvSpPr>
      <dsp:spPr>
        <a:xfrm>
          <a:off x="5338" y="3141196"/>
          <a:ext cx="299978" cy="299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B2496-795F-4379-BA4D-BB412924CE6C}">
      <dsp:nvSpPr>
        <dsp:cNvPr id="0" name=""/>
        <dsp:cNvSpPr/>
      </dsp:nvSpPr>
      <dsp:spPr>
        <a:xfrm>
          <a:off x="291180" y="2941560"/>
          <a:ext cx="3797622" cy="699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完成一轮融资。</a:t>
          </a:r>
        </a:p>
      </dsp:txBody>
      <dsp:txXfrm>
        <a:off x="291180" y="2941560"/>
        <a:ext cx="3797622" cy="699251"/>
      </dsp:txXfrm>
    </dsp:sp>
    <dsp:sp modelId="{8251F3E4-698B-4EF7-B81E-264853415F4E}">
      <dsp:nvSpPr>
        <dsp:cNvPr id="0" name=""/>
        <dsp:cNvSpPr/>
      </dsp:nvSpPr>
      <dsp:spPr>
        <a:xfrm>
          <a:off x="4292976" y="863014"/>
          <a:ext cx="4083465" cy="48040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048AD-06E3-40ED-A47E-4DEEBC856F44}">
      <dsp:nvSpPr>
        <dsp:cNvPr id="0" name=""/>
        <dsp:cNvSpPr/>
      </dsp:nvSpPr>
      <dsp:spPr>
        <a:xfrm>
          <a:off x="4292976" y="1043435"/>
          <a:ext cx="299986" cy="2999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300A7-2CC6-4211-A8EF-895384920BB9}">
      <dsp:nvSpPr>
        <dsp:cNvPr id="0" name=""/>
        <dsp:cNvSpPr/>
      </dsp:nvSpPr>
      <dsp:spPr>
        <a:xfrm>
          <a:off x="4292976" y="0"/>
          <a:ext cx="4083465" cy="863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几个不太好的目标</a:t>
          </a:r>
        </a:p>
      </dsp:txBody>
      <dsp:txXfrm>
        <a:off x="4292976" y="0"/>
        <a:ext cx="4083465" cy="863014"/>
      </dsp:txXfrm>
    </dsp:sp>
    <dsp:sp modelId="{5AB07F34-351B-47D3-AD4D-B97378926DA1}">
      <dsp:nvSpPr>
        <dsp:cNvPr id="0" name=""/>
        <dsp:cNvSpPr/>
      </dsp:nvSpPr>
      <dsp:spPr>
        <a:xfrm>
          <a:off x="4292976" y="1742694"/>
          <a:ext cx="299978" cy="299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ADBA8-A3B0-4D23-A0AB-80C6CE200F4C}">
      <dsp:nvSpPr>
        <dsp:cNvPr id="0" name=""/>
        <dsp:cNvSpPr/>
      </dsp:nvSpPr>
      <dsp:spPr>
        <a:xfrm>
          <a:off x="4578819" y="1543058"/>
          <a:ext cx="3797622" cy="699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销售额提升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30%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</a:p>
      </dsp:txBody>
      <dsp:txXfrm>
        <a:off x="4578819" y="1543058"/>
        <a:ext cx="3797622" cy="699251"/>
      </dsp:txXfrm>
    </dsp:sp>
    <dsp:sp modelId="{331C0E74-55F0-4EA0-8570-04E377DA87B9}">
      <dsp:nvSpPr>
        <dsp:cNvPr id="0" name=""/>
        <dsp:cNvSpPr/>
      </dsp:nvSpPr>
      <dsp:spPr>
        <a:xfrm>
          <a:off x="4292976" y="2441945"/>
          <a:ext cx="299978" cy="299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72B21-9A66-429E-B094-E7A7CA652499}">
      <dsp:nvSpPr>
        <dsp:cNvPr id="0" name=""/>
        <dsp:cNvSpPr/>
      </dsp:nvSpPr>
      <dsp:spPr>
        <a:xfrm>
          <a:off x="4578819" y="2242309"/>
          <a:ext cx="3797622" cy="699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用户增加一倍。</a:t>
          </a:r>
        </a:p>
      </dsp:txBody>
      <dsp:txXfrm>
        <a:off x="4578819" y="2242309"/>
        <a:ext cx="3797622" cy="699251"/>
      </dsp:txXfrm>
    </dsp:sp>
    <dsp:sp modelId="{D13CD080-8FE9-4EE2-B4F4-128F0D088D0A}">
      <dsp:nvSpPr>
        <dsp:cNvPr id="0" name=""/>
        <dsp:cNvSpPr/>
      </dsp:nvSpPr>
      <dsp:spPr>
        <a:xfrm>
          <a:off x="4292976" y="3141196"/>
          <a:ext cx="299978" cy="299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6C7F0-7307-4CC8-94DF-EEF7514616CE}">
      <dsp:nvSpPr>
        <dsp:cNvPr id="0" name=""/>
        <dsp:cNvSpPr/>
      </dsp:nvSpPr>
      <dsp:spPr>
        <a:xfrm>
          <a:off x="4578819" y="2941560"/>
          <a:ext cx="3797622" cy="699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B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系列产品收入增加到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500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万美元。</a:t>
          </a:r>
        </a:p>
      </dsp:txBody>
      <dsp:txXfrm>
        <a:off x="4578819" y="2941560"/>
        <a:ext cx="3797622" cy="6992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FC205-A407-4179-B0AF-516A8601D425}">
      <dsp:nvSpPr>
        <dsp:cNvPr id="0" name=""/>
        <dsp:cNvSpPr/>
      </dsp:nvSpPr>
      <dsp:spPr>
        <a:xfrm>
          <a:off x="2438400" y="0"/>
          <a:ext cx="1219200" cy="812799"/>
        </a:xfrm>
        <a:prstGeom prst="trapezoid">
          <a:avLst>
            <a:gd name="adj" fmla="val 7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itchFamily="34" charset="-122"/>
              <a:ea typeface="微软雅黑" pitchFamily="34" charset="-122"/>
            </a:rPr>
            <a:t>使命</a:t>
          </a:r>
        </a:p>
      </dsp:txBody>
      <dsp:txXfrm>
        <a:off x="2438400" y="0"/>
        <a:ext cx="1219200" cy="812799"/>
      </dsp:txXfrm>
    </dsp:sp>
    <dsp:sp modelId="{90A7D906-0368-4D16-980B-D004E2F609DC}">
      <dsp:nvSpPr>
        <dsp:cNvPr id="0" name=""/>
        <dsp:cNvSpPr/>
      </dsp:nvSpPr>
      <dsp:spPr>
        <a:xfrm>
          <a:off x="1828800" y="812799"/>
          <a:ext cx="2438400" cy="812799"/>
        </a:xfrm>
        <a:prstGeom prst="trapezoid">
          <a:avLst>
            <a:gd name="adj" fmla="val 75000"/>
          </a:avLst>
        </a:prstGeom>
        <a:solidFill>
          <a:schemeClr val="accent5">
            <a:hueOff val="636381"/>
            <a:satOff val="8911"/>
            <a:lumOff val="-8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itchFamily="34" charset="-122"/>
              <a:ea typeface="微软雅黑" pitchFamily="34" charset="-122"/>
            </a:rPr>
            <a:t>愿景</a:t>
          </a:r>
        </a:p>
      </dsp:txBody>
      <dsp:txXfrm>
        <a:off x="2255520" y="812799"/>
        <a:ext cx="1584960" cy="812799"/>
      </dsp:txXfrm>
    </dsp:sp>
    <dsp:sp modelId="{834F28B2-716F-40C6-8780-B92F969491CA}">
      <dsp:nvSpPr>
        <dsp:cNvPr id="0" name=""/>
        <dsp:cNvSpPr/>
      </dsp:nvSpPr>
      <dsp:spPr>
        <a:xfrm>
          <a:off x="1219200" y="1625599"/>
          <a:ext cx="3657600" cy="812799"/>
        </a:xfrm>
        <a:prstGeom prst="trapezoid">
          <a:avLst>
            <a:gd name="adj" fmla="val 75000"/>
          </a:avLst>
        </a:prstGeom>
        <a:solidFill>
          <a:schemeClr val="accent5">
            <a:hueOff val="1272762"/>
            <a:satOff val="17822"/>
            <a:lumOff val="-1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itchFamily="34" charset="-122"/>
              <a:ea typeface="微软雅黑" pitchFamily="34" charset="-122"/>
            </a:rPr>
            <a:t>战略</a:t>
          </a:r>
        </a:p>
      </dsp:txBody>
      <dsp:txXfrm>
        <a:off x="1859280" y="1625599"/>
        <a:ext cx="2377440" cy="812799"/>
      </dsp:txXfrm>
    </dsp:sp>
    <dsp:sp modelId="{57174EDF-EC2B-4FD6-9452-CA04ECB0D36F}">
      <dsp:nvSpPr>
        <dsp:cNvPr id="0" name=""/>
        <dsp:cNvSpPr/>
      </dsp:nvSpPr>
      <dsp:spPr>
        <a:xfrm>
          <a:off x="609600" y="2438399"/>
          <a:ext cx="4876800" cy="812799"/>
        </a:xfrm>
        <a:prstGeom prst="trapezoid">
          <a:avLst>
            <a:gd name="adj" fmla="val 75000"/>
          </a:avLst>
        </a:prstGeom>
        <a:solidFill>
          <a:schemeClr val="accent5">
            <a:hueOff val="1909142"/>
            <a:satOff val="26733"/>
            <a:lumOff val="-26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itchFamily="34" charset="-122"/>
              <a:ea typeface="微软雅黑" pitchFamily="34" charset="-122"/>
            </a:rPr>
            <a:t>目标</a:t>
          </a:r>
        </a:p>
      </dsp:txBody>
      <dsp:txXfrm>
        <a:off x="1463039" y="2438399"/>
        <a:ext cx="3169920" cy="812799"/>
      </dsp:txXfrm>
    </dsp:sp>
    <dsp:sp modelId="{C6A27419-0FA4-46B1-95FF-BC73FFDF6B0D}">
      <dsp:nvSpPr>
        <dsp:cNvPr id="0" name=""/>
        <dsp:cNvSpPr/>
      </dsp:nvSpPr>
      <dsp:spPr>
        <a:xfrm>
          <a:off x="0" y="3251199"/>
          <a:ext cx="6096000" cy="812799"/>
        </a:xfrm>
        <a:prstGeom prst="trapezoid">
          <a:avLst>
            <a:gd name="adj" fmla="val 75000"/>
          </a:avLst>
        </a:prstGeom>
        <a:solidFill>
          <a:schemeClr val="accent5">
            <a:hueOff val="2545523"/>
            <a:satOff val="35644"/>
            <a:lumOff val="-3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itchFamily="34" charset="-122"/>
              <a:ea typeface="微软雅黑" pitchFamily="34" charset="-122"/>
            </a:rPr>
            <a:t>关键结果</a:t>
          </a:r>
        </a:p>
      </dsp:txBody>
      <dsp:txXfrm>
        <a:off x="1066799" y="3251199"/>
        <a:ext cx="3962400" cy="81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68A67-5C28-4985-906B-F2CABD09C76F}" type="datetimeFigureOut">
              <a:rPr lang="zh-CN" altLang="en-US" smtClean="0"/>
              <a:t>2019/10/28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FA85A-F9F6-4630-AF44-3E973083B8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250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1A071-2480-4059-A633-5467D2EA34C9}" type="datetimeFigureOut">
              <a:rPr lang="zh-CN" altLang="en-US" smtClean="0"/>
              <a:t>2019/10/28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4204A-770B-4078-B96E-71A6FC44C1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79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85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060437A3-5E75-4495-94B6-D986275EFB36}" type="slidenum">
              <a:rPr lang="zh-CN" altLang="en-US"/>
              <a:pPr fontAlgn="base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65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378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铅笔筒 垃圾桶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480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铅笔筒 垃圾桶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480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643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621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621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621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重要的事通常不紧急，紧急的事通常不重要。</a:t>
            </a:r>
            <a:r>
              <a:rPr lang="en-US" altLang="zh-CN" dirty="0"/>
              <a:t>——</a:t>
            </a:r>
            <a:r>
              <a:rPr lang="zh-CN" altLang="en-US" dirty="0"/>
              <a:t>德怀特．艾森豪威尔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378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37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378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060437A3-5E75-4495-94B6-D986275EFB36}" type="slidenum">
              <a:rPr lang="zh-CN" altLang="en-US"/>
              <a:pPr fontAlgn="base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096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愿</a:t>
            </a:r>
            <a:r>
              <a:rPr lang="zh-CN" altLang="en-US" dirty="0"/>
              <a:t>景、使命和价值观是企业最核心的要素。彼得</a:t>
            </a:r>
            <a:r>
              <a:rPr lang="en-US" altLang="zh-CN" dirty="0"/>
              <a:t>?</a:t>
            </a:r>
            <a:r>
              <a:rPr lang="zh-CN" altLang="en-US" dirty="0"/>
              <a:t>圣吉的</a:t>
            </a:r>
            <a:r>
              <a:rPr lang="en-US" altLang="zh-CN" dirty="0"/>
              <a:t>《</a:t>
            </a:r>
            <a:r>
              <a:rPr lang="zh-CN" altLang="en-US" dirty="0"/>
              <a:t>第五项修炼</a:t>
            </a:r>
            <a:r>
              <a:rPr lang="en-US" altLang="zh-CN" dirty="0"/>
              <a:t>》</a:t>
            </a:r>
            <a:r>
              <a:rPr lang="zh-CN" altLang="en-US" dirty="0"/>
              <a:t>里有一个精辟的论断：“愿景回答的是追寻什么，使命回答的是为何追寻，核心价值观回答的是如何追寻。”　　换句话说，愿景是产生信念的基石，信念是完成使命所必需的心理能量，并能被催化为具体的行动；而核心价值观是决定使命是否具有崇高性的重要因素。因此，愿景、使命、核心价值观三位一体，决定了一个组织的方向与性质，是组织人的行动指南和价值判断标准。　　经营企业的“三位一体”，其实就是经营企业的“心”。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832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阿里的使命是让天下没有难做的生意，这个是很早就提炼出来确立了，到现在一直没变过。阿里巴巴的愿景早些看是“成为世界十大网站”，“能够活</a:t>
            </a:r>
            <a:r>
              <a:rPr lang="en-US" altLang="zh-CN" dirty="0"/>
              <a:t>80</a:t>
            </a:r>
            <a:r>
              <a:rPr lang="zh-CN" altLang="en-US" dirty="0"/>
              <a:t>年”，第一个“成为世界十大网站”当时马云提出</a:t>
            </a:r>
            <a:r>
              <a:rPr lang="zh-CN" altLang="en-US" baseline="0" dirty="0"/>
              <a:t> 的时候也是很大胆，当时的排名是好几百万，现在也实现了。现在改为了“成为分享数据的第一平台”，“成为幸福指数最高的企业”，“活</a:t>
            </a:r>
            <a:r>
              <a:rPr lang="en-US" altLang="zh-CN" baseline="0" dirty="0"/>
              <a:t>102</a:t>
            </a:r>
            <a:r>
              <a:rPr lang="zh-CN" altLang="en-US" baseline="0" dirty="0"/>
              <a:t>年”。阿里未来十年的战略是数据分享交易平台，所以愿景和战略也是匹配的。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832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832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8320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832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为了支撑年度目标，我们会按季度来设定一些季度目标和要达成的关键结果，这就是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，它是整个目标体系中的一部分。</a:t>
            </a:r>
          </a:p>
          <a:p>
            <a:b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在执行过程中，我们常常会将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细化成一项项具体的任务，通过完成任务，而最终实现目标。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当然，这只是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的执行落地过程，并不是目标本身了。</a:t>
            </a:r>
          </a:p>
          <a:p>
            <a:b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一个季度结束，我们要对目标的执行和达成情况进行评估，主要是为了总结经验教训，继续扩大战果，或及时修正错误，而不是考核人。</a:t>
            </a:r>
          </a:p>
          <a:p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36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378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378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37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060437A3-5E75-4495-94B6-D986275EFB36}" type="slidenum">
              <a:rPr lang="zh-CN" altLang="en-US"/>
              <a:pPr fontAlgn="base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345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378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总结：通过以上比较可以看出，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KPI 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是一个单一的数字，背后的执行逻辑没有限制，最终的考核也是依照数字的完</a:t>
            </a:r>
          </a:p>
          <a:p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成情况，且与收入挂钩；但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OKR 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更多的是对目标执行的路径描述，是一个目标执行过程和方法的跟踪，使执行者更</a:t>
            </a:r>
          </a:p>
          <a:p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有方向感。值得注意的是，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中的数字并不是为了考核而存在，最终完成度在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60%~70%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左右都是正常的，数字本身</a:t>
            </a:r>
          </a:p>
          <a:p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不重要。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378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如果将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比作你汽车的仪表板，它告诉你是否有足够的汽油，发动机是否太热等等。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则是你的导航软件。如果你的仪表盘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(KPI)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告诉你油快用完了，那你则需要用导航软件（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）才能到达加油站。经常有学员问我关于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是否可以与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相结合，答案是肯定的，而且比你想象的要容易一些，因为国内我辅导的公司，包括大型外企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民企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互联网公司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创业公司，他们在使用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的时候，同时也会不分结合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。所以姚老师的建议： 让他们各司其职吧，让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负责考核，让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负责过程，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可以完美结合。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都是绩效管理工具，并无孰好孰坏之分，最重要的是选择适合自己公司的管理方式和考核方式。最适合才是最好的。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378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3787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37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OKR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Objectives &amp; Key Result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，目标与关键结果）是一种企业、团队、员工个人目标设定与沟通的最佳实践与工具，是通过结果去衡量过程的方法与实践。同时，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OKR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还是一种能够促进员工与团队协同工作的思维模式。</a:t>
            </a:r>
          </a:p>
          <a:p>
            <a:pPr latinLnBrk="0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故事讲告诉我们，一个人，无论做什么事情，都要一个目标。有目标，你才知道自己想要到哪里去，有目标你才能获得别人的帮助。如果一个人连自己想要去哪里都搞不清楚，再高明的人也无法给你指出出路。</a:t>
            </a:r>
          </a:p>
          <a:p>
            <a:pPr latinLnBrk="0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天助先要自助，当一个人没有清晰的目标方向的时候，别人说的建议再好也是别人的观点，不能转化自己的有效行动。</a:t>
            </a:r>
          </a:p>
          <a:p>
            <a:pPr latinLnBrk="0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企业也是如此。企业要生存、要发展就一定要有一个明确的目标，在目标的指引下统一员工的思想和行动，如果没有目标或者目标不清晰，员工即便想努力，也会有无从下手的无力感。</a:t>
            </a:r>
          </a:p>
          <a:p>
            <a:pPr latinLnBrk="0"/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没有组织目标的企业不要奢望员工可以自动自发地工作，不要奢望员工可以自动产生归属感。一个企业，首先要制定组织的目标，用组织的目标指导员工制定自己的个人目标，并把个人目标和组织目标结合起来。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598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59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OKR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Objectives &amp; Key Result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，目标与关键结果）是一种企业、团队、员工个人目标设定与沟通的最佳实践与工具，是通过结果去衡量过程的方法与实践。同时，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OKR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还是一种能够促进员工与团队协同工作的思维模式。</a:t>
            </a:r>
          </a:p>
          <a:p>
            <a:pPr latinLnBrk="0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故事讲告诉我们，一个人，无论做什么事情，都要一个目标。有目标，你才知道自己想要到哪里去，有目标你才能获得别人的帮助。如果一个人连自己想要去哪里都搞不清楚，再高明的人也无法给你指出出路。</a:t>
            </a:r>
          </a:p>
          <a:p>
            <a:pPr latinLnBrk="0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天助先要自助，当一个人没有清晰的目标方向的时候，别人说的建议再好也是别人的观点，不能转化自己的有效行动。</a:t>
            </a:r>
          </a:p>
          <a:p>
            <a:pPr latinLnBrk="0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企业也是如此。企业要生存、要发展就一定要有一个明确的目标，在目标的指引下统一员工的思想和行动，如果没有目标或者目标不清晰，员工即便想努力，也会有无从下手的无力感。</a:t>
            </a:r>
          </a:p>
          <a:p>
            <a:pPr latinLnBrk="0"/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没有组织目标的企业不要奢望员工可以自动自发地工作，不要奢望员工可以自动产生归属感。一个企业，首先要制定组织的目标，用组织的目标指导员工制定自己的个人目标，并把个人目标和组织目标结合起来。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598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598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598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204A-770B-4078-B96E-71A6FC44C1E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59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2847975" y="3163491"/>
            <a:ext cx="6007100" cy="436959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>
                <a:solidFill>
                  <a:srgbClr val="6D6D6D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4103" name="Title Placeholder 1"/>
          <p:cNvSpPr>
            <a:spLocks noGrp="1" noChangeArrowheads="1"/>
          </p:cNvSpPr>
          <p:nvPr>
            <p:ph type="ctrTitle"/>
          </p:nvPr>
        </p:nvSpPr>
        <p:spPr>
          <a:xfrm>
            <a:off x="2870201" y="2477691"/>
            <a:ext cx="5986463" cy="61555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E3450A-3D62-491A-B6A9-61C237957F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44450"/>
            <a:ext cx="8289925" cy="5683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6400" y="895350"/>
            <a:ext cx="8289925" cy="3951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B811-48FF-4E53-B9CD-49178C71E0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9" y="44054"/>
            <a:ext cx="2071687" cy="480179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6400" y="44054"/>
            <a:ext cx="6065838" cy="48017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62F29-9C7C-4D94-8CD8-18DCF543EE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1" y="44054"/>
            <a:ext cx="8289925" cy="56792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6401" y="895350"/>
            <a:ext cx="4068763" cy="39504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7563" y="895350"/>
            <a:ext cx="4068762" cy="39504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C6899-27B7-474E-A0A3-0992F5B7F69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1" y="44054"/>
            <a:ext cx="8289925" cy="56792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06401" y="895350"/>
            <a:ext cx="8289925" cy="3950494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40AB-581E-41E1-BD41-4A10AF66A20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320812"/>
      </p:ext>
    </p:extLst>
  </p:cSld>
  <p:clrMapOvr>
    <a:masterClrMapping/>
  </p:clrMapOvr>
  <p:transition spd="med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44450"/>
            <a:ext cx="8289925" cy="5683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400" y="895350"/>
            <a:ext cx="8289925" cy="3951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34DC6-39BD-47BA-B626-77146F310B2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C3DD2-C156-40FA-9E85-B3F608C09E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44450"/>
            <a:ext cx="8289925" cy="5683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1" y="895350"/>
            <a:ext cx="4068763" cy="39504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7563" y="895350"/>
            <a:ext cx="4068762" cy="39504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A1D6-74D9-4633-A002-7F1DF005C4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542F-B938-41C9-90B9-9C9F9E0FFD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44450"/>
            <a:ext cx="8289925" cy="5683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20C69-5132-40EE-8462-C51ED39182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7E04F-2369-4A8D-8605-4BB9E61835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7F6C4-70A3-4B5D-8135-C4E0E3256DC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40D0E-D493-470C-A85B-C60A613845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862513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8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862513"/>
            <a:ext cx="3086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862513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9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7387140-B2CF-4212-BF33-35484F469A07}" type="slidenum">
              <a:rPr lang="zh-CN" altLang="en-US"/>
              <a:pPr>
                <a:defRPr/>
              </a:pPr>
              <a:t>‹#›</a:t>
            </a:fld>
            <a:endParaRPr lang="en-US" altLang="zh-CN">
              <a:ea typeface="+mn-ea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1A8B36C-ED3B-469F-B7A8-B43F12757D0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209612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28B9B9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sp>
        <p:nvSpPr>
          <p:cNvPr id="10" name="TextBox 15">
            <a:extLst>
              <a:ext uri="{FF2B5EF4-FFF2-40B4-BE49-F238E27FC236}">
                <a16:creationId xmlns:a16="http://schemas.microsoft.com/office/drawing/2014/main" id="{441971D5-D219-45AC-A00A-43528340DD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0794" y="82322"/>
            <a:ext cx="459899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fld id="{7CD342F0-1284-457F-BDB7-68134EA9D9E5}" type="slidenum">
              <a:rPr lang="zh-CN" altLang="en-US" sz="1200" baseline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eaLnBrk="1" hangingPunct="1">
                <a:buFont typeface="Arial" panose="020B0604020202020204" pitchFamily="34" charset="0"/>
                <a:buNone/>
                <a:defRPr/>
              </a:pPr>
              <a:t>‹#›</a:t>
            </a:fld>
            <a:r>
              <a:rPr lang="en-US" altLang="zh-CN" sz="1200" baseline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aseline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DCD68451-1949-41CE-8B06-D23DDCC063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86534" y="85009"/>
            <a:ext cx="1727742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200" baseline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OKR</a:t>
            </a:r>
            <a:r>
              <a:rPr lang="zh-CN" altLang="en-US" sz="1200" baseline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工作法</a:t>
            </a:r>
            <a:r>
              <a:rPr lang="en-US" altLang="zh-CN" sz="1200" baseline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aseline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  <p:sldLayoutId id="2147484274" r:id="rId13"/>
    <p:sldLayoutId id="2147484275" r:id="rId14"/>
  </p:sldLayoutIdLst>
  <p:txStyles>
    <p:titleStyle>
      <a:lvl1pPr algn="l" defTabSz="2889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2889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roadway" panose="020B0604020202020204" pitchFamily="82" charset="0"/>
          <a:ea typeface="微软雅黑" panose="020B0503020204020204" pitchFamily="34" charset="-122"/>
        </a:defRPr>
      </a:lvl2pPr>
      <a:lvl3pPr algn="l" defTabSz="2889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roadway" panose="020B0604020202020204" pitchFamily="82" charset="0"/>
          <a:ea typeface="微软雅黑" panose="020B0503020204020204" pitchFamily="34" charset="-122"/>
        </a:defRPr>
      </a:lvl3pPr>
      <a:lvl4pPr algn="l" defTabSz="2889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roadway" panose="020B0604020202020204" pitchFamily="82" charset="0"/>
          <a:ea typeface="微软雅黑" panose="020B0503020204020204" pitchFamily="34" charset="-122"/>
        </a:defRPr>
      </a:lvl4pPr>
      <a:lvl5pPr algn="l" defTabSz="2889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roadway" panose="020B0604020202020204" pitchFamily="82" charset="0"/>
          <a:ea typeface="微软雅黑" panose="020B0503020204020204" pitchFamily="34" charset="-122"/>
        </a:defRPr>
      </a:lvl5pPr>
      <a:lvl6pPr marL="457200"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roadway" panose="020B0604020202020204" pitchFamily="82" charset="0"/>
          <a:ea typeface="微软雅黑" panose="020B0503020204020204" pitchFamily="34" charset="-122"/>
        </a:defRPr>
      </a:lvl6pPr>
      <a:lvl7pPr marL="914400"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roadway" panose="020B0604020202020204" pitchFamily="82" charset="0"/>
          <a:ea typeface="微软雅黑" panose="020B0503020204020204" pitchFamily="34" charset="-122"/>
        </a:defRPr>
      </a:lvl7pPr>
      <a:lvl8pPr marL="1371600"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roadway" panose="020B0604020202020204" pitchFamily="82" charset="0"/>
          <a:ea typeface="微软雅黑" panose="020B0503020204020204" pitchFamily="34" charset="-122"/>
        </a:defRPr>
      </a:lvl8pPr>
      <a:lvl9pPr marL="1828800"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roadway" panose="020B0604020202020204" pitchFamily="82" charset="0"/>
          <a:ea typeface="微软雅黑" panose="020B0503020204020204" pitchFamily="34" charset="-122"/>
        </a:defRPr>
      </a:lvl9pPr>
    </p:titleStyle>
    <p:bodyStyle>
      <a:lvl1pPr marL="361950" indent="-361950" algn="l" defTabSz="288925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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61950" algn="l" defTabSz="288925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itchFamily="34" charset="0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71438" algn="l" defTabSz="288925" rtl="0" eaLnBrk="0" fontAlgn="base" hangingPunct="0">
        <a:lnSpc>
          <a:spcPct val="90000"/>
        </a:lnSpc>
        <a:spcBef>
          <a:spcPts val="163"/>
        </a:spcBef>
        <a:spcAft>
          <a:spcPct val="0"/>
        </a:spcAft>
        <a:buFont typeface="Calibri" pitchFamily="34" charset="0"/>
        <a:buChar char="•"/>
        <a:defRPr sz="600" kern="1200">
          <a:solidFill>
            <a:srgbClr val="7F7F7F"/>
          </a:solidFill>
          <a:latin typeface="+mn-lt"/>
          <a:ea typeface="+mn-ea"/>
          <a:cs typeface="+mn-cs"/>
        </a:defRPr>
      </a:lvl3pPr>
      <a:lvl4pPr marL="504825" indent="-71438" algn="l" defTabSz="288925" rtl="0" eaLnBrk="0" fontAlgn="base" hangingPunct="0">
        <a:lnSpc>
          <a:spcPct val="90000"/>
        </a:lnSpc>
        <a:spcBef>
          <a:spcPts val="163"/>
        </a:spcBef>
        <a:spcAft>
          <a:spcPct val="0"/>
        </a:spcAft>
        <a:buFont typeface="Calibri" pitchFamily="34" charset="0"/>
        <a:buChar char="•"/>
        <a:defRPr sz="500" kern="1200">
          <a:solidFill>
            <a:srgbClr val="7F7F7F"/>
          </a:solidFill>
          <a:latin typeface="+mn-lt"/>
          <a:ea typeface="+mn-ea"/>
          <a:cs typeface="+mn-cs"/>
        </a:defRPr>
      </a:lvl4pPr>
      <a:lvl5pPr marL="650875" indent="-71438" algn="l" defTabSz="288925" rtl="0" eaLnBrk="0" fontAlgn="base" hangingPunct="0">
        <a:lnSpc>
          <a:spcPct val="90000"/>
        </a:lnSpc>
        <a:spcBef>
          <a:spcPts val="163"/>
        </a:spcBef>
        <a:spcAft>
          <a:spcPct val="0"/>
        </a:spcAft>
        <a:buFont typeface="Calibri" pitchFamily="34" charset="0"/>
        <a:buChar char="•"/>
        <a:defRPr sz="5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2662356"/>
            <a:ext cx="9144000" cy="5189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1382915"/>
            <a:ext cx="9144000" cy="1279440"/>
          </a:xfrm>
          <a:prstGeom prst="rect">
            <a:avLst/>
          </a:prstGeom>
          <a:solidFill>
            <a:srgbClr val="28B9B9"/>
          </a:solidFill>
          <a:ln>
            <a:noFill/>
          </a:ln>
        </p:spPr>
        <p:txBody>
          <a:bodyPr lIns="90147" tIns="46978" rIns="90147" bIns="46978" anchor="ctr"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66" y="1588573"/>
            <a:ext cx="5072874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OKR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339975" y="1643063"/>
            <a:ext cx="6804025" cy="1649412"/>
          </a:xfrm>
          <a:prstGeom prst="rect">
            <a:avLst/>
          </a:prstGeom>
          <a:solidFill>
            <a:srgbClr val="28B9B9"/>
          </a:solidFill>
          <a:ln>
            <a:noFill/>
          </a:ln>
        </p:spPr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23" name="矩形 22"/>
          <p:cNvSpPr/>
          <p:nvPr/>
        </p:nvSpPr>
        <p:spPr>
          <a:xfrm>
            <a:off x="0" y="1643063"/>
            <a:ext cx="2339975" cy="1649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49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noProof="1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700338" y="2154231"/>
            <a:ext cx="568156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如何设定一个好的</a:t>
            </a:r>
            <a:r>
              <a:rPr lang="en-US" altLang="zh-CN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OKR</a:t>
            </a:r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8909" y="1773238"/>
            <a:ext cx="135485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8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2213380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目标设定原则</a:t>
            </a:r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创建一个宏伟的目标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66F2EAB4-6F2E-4482-9B40-508E8E01F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144752"/>
              </p:ext>
            </p:extLst>
          </p:nvPr>
        </p:nvGraphicFramePr>
        <p:xfrm>
          <a:off x="108518" y="822232"/>
          <a:ext cx="8501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BB3B149A-762D-493C-B92F-F126DE9B56A4}"/>
              </a:ext>
            </a:extLst>
          </p:cNvPr>
          <p:cNvSpPr txBox="1"/>
          <p:nvPr/>
        </p:nvSpPr>
        <p:spPr>
          <a:xfrm>
            <a:off x="108518" y="1123988"/>
            <a:ext cx="27108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</a:t>
            </a:r>
          </a:p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目标设定</a:t>
            </a:r>
          </a:p>
        </p:txBody>
      </p:sp>
      <p:pic>
        <p:nvPicPr>
          <p:cNvPr id="8" name="Picture 3" descr="C:\Users\Administrator\Desktop\目标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6" y="36037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87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的层次划分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2D4FC44C-E575-4941-9505-AE5EF544B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5333923"/>
              </p:ext>
            </p:extLst>
          </p:nvPr>
        </p:nvGraphicFramePr>
        <p:xfrm>
          <a:off x="970811" y="946086"/>
          <a:ext cx="48005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8086BF1-BC28-4136-8121-53C9F9B97992}"/>
              </a:ext>
            </a:extLst>
          </p:cNvPr>
          <p:cNvCxnSpPr/>
          <p:nvPr/>
        </p:nvCxnSpPr>
        <p:spPr bwMode="auto">
          <a:xfrm flipH="1">
            <a:off x="2189979" y="1119799"/>
            <a:ext cx="838178" cy="1473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00FDDCF-F0CA-425A-80A3-C471B4A463F2}"/>
              </a:ext>
            </a:extLst>
          </p:cNvPr>
          <p:cNvCxnSpPr/>
          <p:nvPr/>
        </p:nvCxnSpPr>
        <p:spPr bwMode="auto">
          <a:xfrm flipH="1">
            <a:off x="1123207" y="2972497"/>
            <a:ext cx="838178" cy="1473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连接符: 曲线 46">
            <a:extLst>
              <a:ext uri="{FF2B5EF4-FFF2-40B4-BE49-F238E27FC236}">
                <a16:creationId xmlns:a16="http://schemas.microsoft.com/office/drawing/2014/main" id="{F1381D06-E928-4DC7-AEBB-F5392C63180B}"/>
              </a:ext>
            </a:extLst>
          </p:cNvPr>
          <p:cNvCxnSpPr>
            <a:cxnSpLocks/>
          </p:cNvCxnSpPr>
          <p:nvPr/>
        </p:nvCxnSpPr>
        <p:spPr bwMode="auto">
          <a:xfrm rot="13800000">
            <a:off x="1393201" y="1143761"/>
            <a:ext cx="914376" cy="18000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连接符: 曲线 51">
            <a:extLst>
              <a:ext uri="{FF2B5EF4-FFF2-40B4-BE49-F238E27FC236}">
                <a16:creationId xmlns:a16="http://schemas.microsoft.com/office/drawing/2014/main" id="{5B8182E0-55E9-419B-9433-01C71134BDA2}"/>
              </a:ext>
            </a:extLst>
          </p:cNvPr>
          <p:cNvCxnSpPr>
            <a:cxnSpLocks/>
          </p:cNvCxnSpPr>
          <p:nvPr/>
        </p:nvCxnSpPr>
        <p:spPr bwMode="auto">
          <a:xfrm rot="13800000">
            <a:off x="221455" y="3057497"/>
            <a:ext cx="914376" cy="18000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0259F704-9FB5-4C00-B797-3489436A5DF6}"/>
              </a:ext>
            </a:extLst>
          </p:cNvPr>
          <p:cNvSpPr txBox="1"/>
          <p:nvPr/>
        </p:nvSpPr>
        <p:spPr>
          <a:xfrm>
            <a:off x="1661958" y="1856433"/>
            <a:ext cx="68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反馈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08F460A3-E766-46E5-A46F-A3B2A860A430}"/>
              </a:ext>
            </a:extLst>
          </p:cNvPr>
          <p:cNvSpPr txBox="1"/>
          <p:nvPr/>
        </p:nvSpPr>
        <p:spPr>
          <a:xfrm>
            <a:off x="526865" y="3690101"/>
            <a:ext cx="68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反馈</a:t>
            </a: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AEBC99B5-6362-4E22-B6AB-3900333E7B32}"/>
              </a:ext>
            </a:extLst>
          </p:cNvPr>
          <p:cNvCxnSpPr>
            <a:cxnSpLocks/>
          </p:cNvCxnSpPr>
          <p:nvPr/>
        </p:nvCxnSpPr>
        <p:spPr bwMode="auto">
          <a:xfrm>
            <a:off x="4247325" y="2038364"/>
            <a:ext cx="365750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D2BF4BCD-BFA2-499A-A9E4-2E4AD8647E89}"/>
              </a:ext>
            </a:extLst>
          </p:cNvPr>
          <p:cNvSpPr txBox="1"/>
          <p:nvPr/>
        </p:nvSpPr>
        <p:spPr>
          <a:xfrm>
            <a:off x="4094929" y="1654389"/>
            <a:ext cx="4006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管理层向整个公司表达近期想要着重做的事情。</a:t>
            </a: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BABEDA92-9D8E-48EF-A3FF-DB063639DE91}"/>
              </a:ext>
            </a:extLst>
          </p:cNvPr>
          <p:cNvCxnSpPr>
            <a:cxnSpLocks/>
          </p:cNvCxnSpPr>
          <p:nvPr/>
        </p:nvCxnSpPr>
        <p:spPr bwMode="auto">
          <a:xfrm>
            <a:off x="4997776" y="3472764"/>
            <a:ext cx="365750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A40FEAC1-84DC-48BD-9101-27999779AFCB}"/>
              </a:ext>
            </a:extLst>
          </p:cNvPr>
          <p:cNvSpPr txBox="1"/>
          <p:nvPr/>
        </p:nvSpPr>
        <p:spPr>
          <a:xfrm>
            <a:off x="4845380" y="2886708"/>
            <a:ext cx="400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为了公司的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OKR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，团队能做什么；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除此之外本团队想做的紧急而重要的事情</a:t>
            </a: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F70B3CA9-E5E3-4D69-A7BC-4CF0E68E928B}"/>
              </a:ext>
            </a:extLst>
          </p:cNvPr>
          <p:cNvCxnSpPr>
            <a:cxnSpLocks/>
          </p:cNvCxnSpPr>
          <p:nvPr/>
        </p:nvCxnSpPr>
        <p:spPr bwMode="auto">
          <a:xfrm>
            <a:off x="5542691" y="4591454"/>
            <a:ext cx="32766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32A35960-6F87-498D-BEE7-994D8CD6ADBA}"/>
              </a:ext>
            </a:extLst>
          </p:cNvPr>
          <p:cNvSpPr txBox="1"/>
          <p:nvPr/>
        </p:nvSpPr>
        <p:spPr>
          <a:xfrm>
            <a:off x="5714970" y="4005398"/>
            <a:ext cx="400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绑定公司和团队的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OKR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自己想改变和挑战什么，为什么</a:t>
            </a:r>
          </a:p>
        </p:txBody>
      </p:sp>
      <p:pic>
        <p:nvPicPr>
          <p:cNvPr id="17" name="Picture 3" descr="C:\Users\Administrator\Desktop\目标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6" y="36037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9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的交流形式</a:t>
            </a:r>
          </a:p>
        </p:txBody>
      </p:sp>
      <p:pic>
        <p:nvPicPr>
          <p:cNvPr id="17" name="Picture 3" descr="C:\Users\Administrator\Desktop\目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6" y="36037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504942" y="720375"/>
            <a:ext cx="3838464" cy="2438336"/>
          </a:xfrm>
          <a:prstGeom prst="rect">
            <a:avLst/>
          </a:prstGeom>
          <a:solidFill>
            <a:srgbClr val="28B9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sz="2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员工会议</a:t>
            </a:r>
            <a:b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集中开会讨论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强化公司的愿景和战略目标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传达公司的年度目标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协商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制订各个部门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团队的季度目标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总结回顾，评估部门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团队的表现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800594" y="2194586"/>
            <a:ext cx="3830890" cy="243833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en-US" altLang="zh-CN" sz="2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针对不同员工，单独进行的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协商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制订员工工作中关键任务节点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监督个人工作的进展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总结分析个人的工作情况</a:t>
            </a:r>
          </a:p>
        </p:txBody>
      </p:sp>
      <p:pic>
        <p:nvPicPr>
          <p:cNvPr id="1026" name="Picture 2" descr="http://img5.imgtn.bdimg.com/it/u=480952870,2637135325&amp;fm=200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6" y="3257532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会议室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69" y="3797532"/>
            <a:ext cx="13122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会议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68" y="494562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8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目标设定分享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0AAC33AD-3146-4093-BEC1-D004AC523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608723"/>
              </p:ext>
            </p:extLst>
          </p:nvPr>
        </p:nvGraphicFramePr>
        <p:xfrm>
          <a:off x="457308" y="971592"/>
          <a:ext cx="83817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 descr="C:\Users\Administrator\Desktop\目标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6" y="36037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3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一个有效的目标图例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6E4A97-7484-4CB2-B16C-128E2E624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52" y="1123988"/>
            <a:ext cx="3600000" cy="360000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A43FE5F0-AA65-4AB6-8B6E-1E48E802020C}"/>
              </a:ext>
            </a:extLst>
          </p:cNvPr>
          <p:cNvSpPr/>
          <p:nvPr/>
        </p:nvSpPr>
        <p:spPr bwMode="auto">
          <a:xfrm>
            <a:off x="3400852" y="1809770"/>
            <a:ext cx="1980000" cy="1980000"/>
          </a:xfrm>
          <a:prstGeom prst="ellipse">
            <a:avLst/>
          </a:prstGeom>
          <a:solidFill>
            <a:srgbClr val="33CCCC"/>
          </a:solidFill>
          <a:ln w="9525" cap="flat" cmpd="sng" algn="ctr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013D8D-D61F-4128-A836-56A28C7D3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9593">
            <a:off x="4706823" y="440741"/>
            <a:ext cx="2116390" cy="2110360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79173E3-16A2-4F6D-8F7D-2ECC356B9087}"/>
              </a:ext>
            </a:extLst>
          </p:cNvPr>
          <p:cNvCxnSpPr/>
          <p:nvPr/>
        </p:nvCxnSpPr>
        <p:spPr bwMode="auto">
          <a:xfrm>
            <a:off x="6190852" y="2571750"/>
            <a:ext cx="28768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039C48A-8781-420D-9F73-0AE805BE98B0}"/>
              </a:ext>
            </a:extLst>
          </p:cNvPr>
          <p:cNvCxnSpPr/>
          <p:nvPr/>
        </p:nvCxnSpPr>
        <p:spPr bwMode="auto">
          <a:xfrm>
            <a:off x="152516" y="1733572"/>
            <a:ext cx="28768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3C6F89EE-EBD0-4E7E-BE99-2840C22A575E}"/>
              </a:ext>
            </a:extLst>
          </p:cNvPr>
          <p:cNvSpPr txBox="1"/>
          <p:nvPr/>
        </p:nvSpPr>
        <p:spPr>
          <a:xfrm>
            <a:off x="228714" y="971592"/>
            <a:ext cx="2714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鼓舞人心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像“最成功”“公司历史上”都很鼓舞人心。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88E2B83-CF18-4A36-BE2E-4A7317A7A656}"/>
              </a:ext>
            </a:extLst>
          </p:cNvPr>
          <p:cNvSpPr txBox="1"/>
          <p:nvPr/>
        </p:nvSpPr>
        <p:spPr>
          <a:xfrm>
            <a:off x="6267050" y="1703808"/>
            <a:ext cx="2714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可达到的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“最成功”虽然很有挑战，但可以达到。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4D2B98F-D2AF-47B8-B1E9-5BDDD013194F}"/>
              </a:ext>
            </a:extLst>
          </p:cNvPr>
          <p:cNvCxnSpPr/>
          <p:nvPr/>
        </p:nvCxnSpPr>
        <p:spPr bwMode="auto">
          <a:xfrm>
            <a:off x="6038456" y="3638522"/>
            <a:ext cx="28768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D9A6E998-4360-45F4-AE95-704AFBAD2C76}"/>
              </a:ext>
            </a:extLst>
          </p:cNvPr>
          <p:cNvSpPr txBox="1"/>
          <p:nvPr/>
        </p:nvSpPr>
        <p:spPr>
          <a:xfrm>
            <a:off x="6267049" y="2795299"/>
            <a:ext cx="2714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以季度为周期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销售推广活动是一个年度事件，将在下一个季度发生。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C0F6795-BF34-4B97-866C-7E32EEEBBF38}"/>
              </a:ext>
            </a:extLst>
          </p:cNvPr>
          <p:cNvCxnSpPr/>
          <p:nvPr/>
        </p:nvCxnSpPr>
        <p:spPr bwMode="auto">
          <a:xfrm>
            <a:off x="5257782" y="4497544"/>
            <a:ext cx="28768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23D254A-C36B-4CBB-8303-083012D786E8}"/>
              </a:ext>
            </a:extLst>
          </p:cNvPr>
          <p:cNvSpPr txBox="1"/>
          <p:nvPr/>
        </p:nvSpPr>
        <p:spPr>
          <a:xfrm>
            <a:off x="5867365" y="4512266"/>
            <a:ext cx="271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定性的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“最成功”是一个定性描述。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CA194F5-6B2F-432F-8F27-A0A1FA7FCF03}"/>
              </a:ext>
            </a:extLst>
          </p:cNvPr>
          <p:cNvCxnSpPr>
            <a:cxnSpLocks/>
          </p:cNvCxnSpPr>
          <p:nvPr/>
        </p:nvCxnSpPr>
        <p:spPr bwMode="auto">
          <a:xfrm>
            <a:off x="120" y="3181334"/>
            <a:ext cx="25908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2491F135-4011-440D-8599-7AB568CEA539}"/>
              </a:ext>
            </a:extLst>
          </p:cNvPr>
          <p:cNvSpPr txBox="1"/>
          <p:nvPr/>
        </p:nvSpPr>
        <p:spPr>
          <a:xfrm>
            <a:off x="0" y="2344848"/>
            <a:ext cx="2714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团队内可控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销售推广活动完全在销售运营团队掌控范围内。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69F4562-1352-4A56-ACAA-B1496EBF102A}"/>
              </a:ext>
            </a:extLst>
          </p:cNvPr>
          <p:cNvCxnSpPr/>
          <p:nvPr/>
        </p:nvCxnSpPr>
        <p:spPr bwMode="auto">
          <a:xfrm>
            <a:off x="457308" y="4400502"/>
            <a:ext cx="28768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19D15022-8D0F-48E7-B5D4-0C419BD2A607}"/>
              </a:ext>
            </a:extLst>
          </p:cNvPr>
          <p:cNvSpPr txBox="1"/>
          <p:nvPr/>
        </p:nvSpPr>
        <p:spPr>
          <a:xfrm>
            <a:off x="347192" y="3739529"/>
            <a:ext cx="292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产生商业价值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销售推广活动能够促进营业收入。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3EDA459-A695-4739-9A40-E8C7BF9426A9}"/>
              </a:ext>
            </a:extLst>
          </p:cNvPr>
          <p:cNvSpPr txBox="1"/>
          <p:nvPr/>
        </p:nvSpPr>
        <p:spPr>
          <a:xfrm>
            <a:off x="3534554" y="2332710"/>
            <a:ext cx="18756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altLang="zh-CN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bjective</a:t>
            </a: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打造公司历史上最成功的销售推广活动</a:t>
            </a:r>
          </a:p>
          <a:p>
            <a:pPr algn="ctr"/>
            <a:endParaRPr lang="en-US" altLang="zh-CN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3" descr="C:\Users\Administrator\Desktop\目标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6" y="36037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60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好的</a:t>
            </a:r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的必备特征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6E4A97-7484-4CB2-B16C-128E2E624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52" y="1123988"/>
            <a:ext cx="3600000" cy="360000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A43FE5F0-AA65-4AB6-8B6E-1E48E802020C}"/>
              </a:ext>
            </a:extLst>
          </p:cNvPr>
          <p:cNvSpPr/>
          <p:nvPr/>
        </p:nvSpPr>
        <p:spPr bwMode="auto">
          <a:xfrm>
            <a:off x="3400852" y="1933988"/>
            <a:ext cx="1980000" cy="1980000"/>
          </a:xfrm>
          <a:prstGeom prst="ellipse">
            <a:avLst/>
          </a:prstGeom>
          <a:solidFill>
            <a:srgbClr val="33CCCC"/>
          </a:solidFill>
          <a:ln w="9525" cap="flat" cmpd="sng" algn="ctr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79173E3-16A2-4F6D-8F7D-2ECC356B9087}"/>
              </a:ext>
            </a:extLst>
          </p:cNvPr>
          <p:cNvCxnSpPr/>
          <p:nvPr/>
        </p:nvCxnSpPr>
        <p:spPr bwMode="auto">
          <a:xfrm>
            <a:off x="6190852" y="2571750"/>
            <a:ext cx="28768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039C48A-8781-420D-9F73-0AE805BE98B0}"/>
              </a:ext>
            </a:extLst>
          </p:cNvPr>
          <p:cNvCxnSpPr/>
          <p:nvPr/>
        </p:nvCxnSpPr>
        <p:spPr bwMode="auto">
          <a:xfrm>
            <a:off x="152516" y="1733572"/>
            <a:ext cx="28768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3C6F89EE-EBD0-4E7E-BE99-2840C22A575E}"/>
              </a:ext>
            </a:extLst>
          </p:cNvPr>
          <p:cNvSpPr txBox="1"/>
          <p:nvPr/>
        </p:nvSpPr>
        <p:spPr>
          <a:xfrm>
            <a:off x="228714" y="971592"/>
            <a:ext cx="2714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具体的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从描述上我们知道了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when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where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88E2B83-CF18-4A36-BE2E-4A7317A7A656}"/>
              </a:ext>
            </a:extLst>
          </p:cNvPr>
          <p:cNvSpPr txBox="1"/>
          <p:nvPr/>
        </p:nvSpPr>
        <p:spPr>
          <a:xfrm>
            <a:off x="6267050" y="1703808"/>
            <a:ext cx="271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挑战的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去年销售启动周只做了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场演示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因此今年运营团队的目标很有挑战性。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4D2B98F-D2AF-47B8-B1E9-5BDDD013194F}"/>
              </a:ext>
            </a:extLst>
          </p:cNvPr>
          <p:cNvCxnSpPr/>
          <p:nvPr/>
        </p:nvCxnSpPr>
        <p:spPr bwMode="auto">
          <a:xfrm>
            <a:off x="6038456" y="3638522"/>
            <a:ext cx="28768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D9A6E998-4360-45F4-AE95-704AFBAD2C76}"/>
              </a:ext>
            </a:extLst>
          </p:cNvPr>
          <p:cNvSpPr txBox="1"/>
          <p:nvPr/>
        </p:nvSpPr>
        <p:spPr>
          <a:xfrm>
            <a:off x="6267049" y="2795299"/>
            <a:ext cx="2714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自主制定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这是销售运营团队自主制定的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KR,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不是自上而下强制要求的。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C0F6795-BF34-4B97-866C-7E32EEEBBF38}"/>
              </a:ext>
            </a:extLst>
          </p:cNvPr>
          <p:cNvCxnSpPr/>
          <p:nvPr/>
        </p:nvCxnSpPr>
        <p:spPr bwMode="auto">
          <a:xfrm>
            <a:off x="5733664" y="4171908"/>
            <a:ext cx="28768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23D254A-C36B-4CBB-8303-083012D786E8}"/>
              </a:ext>
            </a:extLst>
          </p:cNvPr>
          <p:cNvSpPr txBox="1"/>
          <p:nvPr/>
        </p:nvSpPr>
        <p:spPr>
          <a:xfrm>
            <a:off x="5638772" y="4223017"/>
            <a:ext cx="3428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基于进度的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虽然在销售期启动前不能开展现场演示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但团队可以标记他们在导向销售启动活动上所取得的进展。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CA194F5-6B2F-432F-8F27-A0A1FA7FCF03}"/>
              </a:ext>
            </a:extLst>
          </p:cNvPr>
          <p:cNvCxnSpPr>
            <a:cxnSpLocks/>
          </p:cNvCxnSpPr>
          <p:nvPr/>
        </p:nvCxnSpPr>
        <p:spPr bwMode="auto">
          <a:xfrm>
            <a:off x="120" y="3181334"/>
            <a:ext cx="25908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2491F135-4011-440D-8599-7AB568CEA539}"/>
              </a:ext>
            </a:extLst>
          </p:cNvPr>
          <p:cNvSpPr txBox="1"/>
          <p:nvPr/>
        </p:nvSpPr>
        <p:spPr>
          <a:xfrm>
            <a:off x="0" y="2190760"/>
            <a:ext cx="271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上下左右对齐一致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这类演示活动是基于去年的启动会反馈而来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正是销售团队所需要的。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69F4562-1352-4A56-ACAA-B1496EBF102A}"/>
              </a:ext>
            </a:extLst>
          </p:cNvPr>
          <p:cNvCxnSpPr/>
          <p:nvPr/>
        </p:nvCxnSpPr>
        <p:spPr bwMode="auto">
          <a:xfrm>
            <a:off x="457308" y="4400502"/>
            <a:ext cx="28768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19D15022-8D0F-48E7-B5D4-0C419BD2A607}"/>
              </a:ext>
            </a:extLst>
          </p:cNvPr>
          <p:cNvSpPr txBox="1"/>
          <p:nvPr/>
        </p:nvSpPr>
        <p:spPr>
          <a:xfrm>
            <a:off x="347192" y="3739529"/>
            <a:ext cx="292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定量的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就是定量的。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3EDA459-A695-4739-9A40-E8C7BF9426A9}"/>
              </a:ext>
            </a:extLst>
          </p:cNvPr>
          <p:cNvSpPr txBox="1"/>
          <p:nvPr/>
        </p:nvSpPr>
        <p:spPr>
          <a:xfrm>
            <a:off x="3515860" y="2266958"/>
            <a:ext cx="1741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zh-CN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ey Results</a:t>
            </a: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在销售启动周期间和其他公司负责人在拉斯维加斯套房内举行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场私人的核心教学解决方案现场演示活动</a:t>
            </a:r>
          </a:p>
        </p:txBody>
      </p:sp>
      <p:pic>
        <p:nvPicPr>
          <p:cNvPr id="21" name="Picture 3" descr="C:\Users\Administrator\Desktop\目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6" y="36037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istrator\Desktop\色块－钥匙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6" y="1491750"/>
            <a:ext cx="108915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039C48A-8781-420D-9F73-0AE805BE98B0}"/>
              </a:ext>
            </a:extLst>
          </p:cNvPr>
          <p:cNvCxnSpPr/>
          <p:nvPr/>
        </p:nvCxnSpPr>
        <p:spPr bwMode="auto">
          <a:xfrm>
            <a:off x="3101416" y="1123988"/>
            <a:ext cx="28768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文本框 9">
            <a:extLst>
              <a:ext uri="{FF2B5EF4-FFF2-40B4-BE49-F238E27FC236}">
                <a16:creationId xmlns:a16="http://schemas.microsoft.com/office/drawing/2014/main" id="{3C6F89EE-EBD0-4E7E-BE99-2840C22A575E}"/>
              </a:ext>
            </a:extLst>
          </p:cNvPr>
          <p:cNvSpPr txBox="1"/>
          <p:nvPr/>
        </p:nvSpPr>
        <p:spPr>
          <a:xfrm>
            <a:off x="3140630" y="285810"/>
            <a:ext cx="2714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驱动正确的行为表现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销售运营团队聚焦于发现潜在客户并向他们进行演示。</a:t>
            </a:r>
          </a:p>
        </p:txBody>
      </p:sp>
    </p:spTree>
    <p:extLst>
      <p:ext uri="{BB962C8B-B14F-4D97-AF65-F5344CB8AC3E}">
        <p14:creationId xmlns:p14="http://schemas.microsoft.com/office/powerpoint/2010/main" val="755732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制定</a:t>
            </a:r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的技巧</a:t>
            </a:r>
          </a:p>
        </p:txBody>
      </p:sp>
      <p:pic>
        <p:nvPicPr>
          <p:cNvPr id="21" name="Picture 3" descr="C:\Users\Administrator\Desktop\目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6" y="36037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六边形 27"/>
          <p:cNvSpPr/>
          <p:nvPr/>
        </p:nvSpPr>
        <p:spPr bwMode="auto">
          <a:xfrm rot="5400000">
            <a:off x="2743248" y="819196"/>
            <a:ext cx="360000" cy="360000"/>
          </a:xfrm>
          <a:prstGeom prst="hexag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六边形 28"/>
          <p:cNvSpPr/>
          <p:nvPr/>
        </p:nvSpPr>
        <p:spPr bwMode="auto">
          <a:xfrm rot="5400000">
            <a:off x="2743248" y="1557210"/>
            <a:ext cx="360000" cy="360000"/>
          </a:xfrm>
          <a:prstGeom prst="hexagon">
            <a:avLst/>
          </a:prstGeom>
          <a:solidFill>
            <a:srgbClr val="28B9B9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六边形 29"/>
          <p:cNvSpPr/>
          <p:nvPr/>
        </p:nvSpPr>
        <p:spPr bwMode="auto">
          <a:xfrm rot="5400000">
            <a:off x="2743248" y="2382887"/>
            <a:ext cx="360000" cy="3600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3248" y="819196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57071" y="1544709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248" y="2383997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0436" y="666800"/>
            <a:ext cx="5791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只写关键项，而非全部罗列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举例来说，如果你上个季度成功招聘了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名新员工，并打算在下个季度再招聘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个人，那么，“招聘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名新员工”就不应该成为你的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KR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，它只是和往常一样的工作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00436" y="1417122"/>
            <a:ext cx="5791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基于结果，而非任务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“给潜在用户发一封邮件”或“会见新的销售副总裁”是任务而非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KR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，而“往渠道中增加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个合格机会”就是一个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KR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00436" y="2255300"/>
            <a:ext cx="5791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使用积极正向的语言进行表述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KR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越积极越好，相对于“把错误比例降低至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10%”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而言，“把精确度提升到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90%”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所传递的信息更为积极正向。</a:t>
            </a:r>
          </a:p>
        </p:txBody>
      </p:sp>
      <p:sp>
        <p:nvSpPr>
          <p:cNvPr id="38" name="六边形 37"/>
          <p:cNvSpPr/>
          <p:nvPr/>
        </p:nvSpPr>
        <p:spPr bwMode="auto">
          <a:xfrm rot="5400000">
            <a:off x="2743248" y="3162329"/>
            <a:ext cx="360000" cy="360000"/>
          </a:xfrm>
          <a:prstGeom prst="hexagon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0436" y="3175480"/>
            <a:ext cx="419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保持简单明了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六边形 39"/>
          <p:cNvSpPr/>
          <p:nvPr/>
        </p:nvSpPr>
        <p:spPr bwMode="auto">
          <a:xfrm rot="5400000">
            <a:off x="2743248" y="3931656"/>
            <a:ext cx="360000" cy="360000"/>
          </a:xfrm>
          <a:prstGeom prst="hexag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57071" y="3181334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57071" y="3931656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00436" y="3931656"/>
            <a:ext cx="419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考虑所有的可能性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33506" y="1914720"/>
            <a:ext cx="1800000" cy="1800000"/>
            <a:chOff x="145685" y="3178282"/>
            <a:chExt cx="360000" cy="363052"/>
          </a:xfrm>
        </p:grpSpPr>
        <p:pic>
          <p:nvPicPr>
            <p:cNvPr id="45" name="Picture 3" descr="C:\Users\Administrator\Desktop\色块－钥匙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85" y="3178282"/>
              <a:ext cx="342000" cy="34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椭圆 45"/>
            <p:cNvSpPr/>
            <p:nvPr/>
          </p:nvSpPr>
          <p:spPr bwMode="auto">
            <a:xfrm>
              <a:off x="145685" y="3181334"/>
              <a:ext cx="360000" cy="3600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endParaRPr>
            </a:p>
          </p:txBody>
        </p:sp>
      </p:grpSp>
      <p:sp>
        <p:nvSpPr>
          <p:cNvPr id="48" name="六边形 47"/>
          <p:cNvSpPr/>
          <p:nvPr/>
        </p:nvSpPr>
        <p:spPr bwMode="auto">
          <a:xfrm rot="5400000">
            <a:off x="2743248" y="4629096"/>
            <a:ext cx="360000" cy="360000"/>
          </a:xfrm>
          <a:prstGeom prst="hexag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50908" y="4646380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0430" y="4646380"/>
            <a:ext cx="419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务必指定一个责任人</a:t>
            </a:r>
          </a:p>
        </p:txBody>
      </p:sp>
    </p:spTree>
    <p:extLst>
      <p:ext uri="{BB962C8B-B14F-4D97-AF65-F5344CB8AC3E}">
        <p14:creationId xmlns:p14="http://schemas.microsoft.com/office/powerpoint/2010/main" val="1331505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辅助</a:t>
            </a:r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运行的时间管理法则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32DA664-15D8-49F8-9865-2233DF9E8504}"/>
              </a:ext>
            </a:extLst>
          </p:cNvPr>
          <p:cNvCxnSpPr/>
          <p:nvPr/>
        </p:nvCxnSpPr>
        <p:spPr bwMode="auto">
          <a:xfrm>
            <a:off x="1143090" y="2876542"/>
            <a:ext cx="6781622" cy="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F0AF930D-52FC-4C51-A8E5-8E569B18CDA2}"/>
              </a:ext>
            </a:extLst>
          </p:cNvPr>
          <p:cNvCxnSpPr/>
          <p:nvPr/>
        </p:nvCxnSpPr>
        <p:spPr bwMode="auto">
          <a:xfrm flipH="1" flipV="1">
            <a:off x="4343406" y="819196"/>
            <a:ext cx="76198" cy="4114692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40037B2-361C-4AAD-A60F-EC5897C4D29C}"/>
              </a:ext>
            </a:extLst>
          </p:cNvPr>
          <p:cNvSpPr txBox="1"/>
          <p:nvPr/>
        </p:nvSpPr>
        <p:spPr>
          <a:xfrm>
            <a:off x="529029" y="1428780"/>
            <a:ext cx="461665" cy="761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AFB120B-87AB-4FCE-819F-BA598F822133}"/>
              </a:ext>
            </a:extLst>
          </p:cNvPr>
          <p:cNvSpPr txBox="1"/>
          <p:nvPr/>
        </p:nvSpPr>
        <p:spPr>
          <a:xfrm>
            <a:off x="527355" y="3562324"/>
            <a:ext cx="461665" cy="10667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不重要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3026936-D470-455A-BA39-C2CBD8A64D87}"/>
              </a:ext>
            </a:extLst>
          </p:cNvPr>
          <p:cNvSpPr txBox="1"/>
          <p:nvPr/>
        </p:nvSpPr>
        <p:spPr>
          <a:xfrm>
            <a:off x="2057466" y="742998"/>
            <a:ext cx="1295366" cy="38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紧急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B8EC0C4-CFF5-423C-AAF9-9F5C8C30E847}"/>
              </a:ext>
            </a:extLst>
          </p:cNvPr>
          <p:cNvSpPr txBox="1"/>
          <p:nvPr/>
        </p:nvSpPr>
        <p:spPr>
          <a:xfrm>
            <a:off x="5524475" y="742998"/>
            <a:ext cx="1295366" cy="38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不紧急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C8EE76C-1E0B-4BAE-A0A7-61B34B193414}"/>
              </a:ext>
            </a:extLst>
          </p:cNvPr>
          <p:cNvSpPr txBox="1"/>
          <p:nvPr/>
        </p:nvSpPr>
        <p:spPr>
          <a:xfrm>
            <a:off x="1143090" y="1103379"/>
            <a:ext cx="30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第一象限：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立即去做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6B9DA93-919E-4D9D-B65B-520577B6E375}"/>
              </a:ext>
            </a:extLst>
          </p:cNvPr>
          <p:cNvSpPr txBox="1"/>
          <p:nvPr/>
        </p:nvSpPr>
        <p:spPr>
          <a:xfrm>
            <a:off x="4572000" y="1098164"/>
            <a:ext cx="320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第二象限：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尽快去做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5EABED2-ECD5-47A3-BD77-D72548CF35AD}"/>
              </a:ext>
            </a:extLst>
          </p:cNvPr>
          <p:cNvSpPr txBox="1"/>
          <p:nvPr/>
        </p:nvSpPr>
        <p:spPr>
          <a:xfrm>
            <a:off x="1143090" y="3072859"/>
            <a:ext cx="30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第三象限：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真的要做？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4CD9ED0-3186-497C-A692-C6751C92FC5C}"/>
              </a:ext>
            </a:extLst>
          </p:cNvPr>
          <p:cNvSpPr txBox="1"/>
          <p:nvPr/>
        </p:nvSpPr>
        <p:spPr>
          <a:xfrm>
            <a:off x="4560362" y="3072859"/>
            <a:ext cx="321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第四象限：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完全不做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CE0522A-851F-4C7C-A79E-61116A87D3E2}"/>
              </a:ext>
            </a:extLst>
          </p:cNvPr>
          <p:cNvSpPr txBox="1"/>
          <p:nvPr/>
        </p:nvSpPr>
        <p:spPr>
          <a:xfrm>
            <a:off x="1295486" y="1657374"/>
            <a:ext cx="2819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紧急的问题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最后期限迫近的项目、会议、准备工作等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437DC81-FE50-45C3-9E11-A5BA94005283}"/>
              </a:ext>
            </a:extLst>
          </p:cNvPr>
          <p:cNvSpPr txBox="1"/>
          <p:nvPr/>
        </p:nvSpPr>
        <p:spPr>
          <a:xfrm>
            <a:off x="1295486" y="3638522"/>
            <a:ext cx="2819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干扰，某些电话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某些会议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很多凑热闹的活动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DD5A75F-7668-44D3-B862-F663F114AEB8}"/>
              </a:ext>
            </a:extLst>
          </p:cNvPr>
          <p:cNvSpPr txBox="1"/>
          <p:nvPr/>
        </p:nvSpPr>
        <p:spPr>
          <a:xfrm>
            <a:off x="4724396" y="1648420"/>
            <a:ext cx="2819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准备工作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预防事项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计划建立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休闲充电提高学习能力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73CB077-513E-4A9F-9BD3-6778249E1C96}"/>
              </a:ext>
            </a:extLst>
          </p:cNvPr>
          <p:cNvSpPr txBox="1"/>
          <p:nvPr/>
        </p:nvSpPr>
        <p:spPr>
          <a:xfrm>
            <a:off x="4724396" y="3629568"/>
            <a:ext cx="2819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琐事，打发时间的工作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无关紧要的邮件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过多的看电视</a:t>
            </a:r>
          </a:p>
        </p:txBody>
      </p:sp>
      <p:pic>
        <p:nvPicPr>
          <p:cNvPr id="23" name="Picture 3" descr="C:\Users\Administrator\Desktop\目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6" y="36037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坐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62" y="269654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20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 bwMode="auto">
          <a:xfrm>
            <a:off x="381110" y="971592"/>
            <a:ext cx="8381780" cy="378114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无法达成目标的</a:t>
            </a:r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个关键因素</a:t>
            </a:r>
          </a:p>
        </p:txBody>
      </p:sp>
      <p:pic>
        <p:nvPicPr>
          <p:cNvPr id="1026" name="Picture 2" descr="C:\Users\Administrator\Desktop\2b193f08a38bd338ce3ac5dd6824e1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6" y="116596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82" y="1352582"/>
            <a:ext cx="68578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因素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：设置多个目标，但没有给目标设置优先级。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因素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：缺乏充分沟通，导致没能准确理解目标。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因素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：没有做好具体落实目标的计划。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因素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：没有把时间花在重要的事情上。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因素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：轻易放弃。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3" descr="C:\Users\Administrator\Desktop\目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6" y="36037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2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分享书籍</a:t>
            </a:r>
          </a:p>
        </p:txBody>
      </p:sp>
      <p:pic>
        <p:nvPicPr>
          <p:cNvPr id="1026" name="Picture 2" descr="https://gss0.bdstatic.com/-4o3dSag_xI4khGkpoWK1HF6hhy/baike/w%3D268%3Bg%3D0/sign=a1b6aaff4b10b912bfc1f1f8fbc69b3e/500fd9f9d72a6059498a0c5e2434349b023bbad8.jpg">
            <a:extLst>
              <a:ext uri="{FF2B5EF4-FFF2-40B4-BE49-F238E27FC236}">
                <a16:creationId xmlns:a16="http://schemas.microsoft.com/office/drawing/2014/main" id="{580EC36E-5E1C-4486-80DF-1A9B5A94D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8" y="971592"/>
            <a:ext cx="25527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15DF866-54E6-4D9C-A032-ED4C9C462EF4}"/>
              </a:ext>
            </a:extLst>
          </p:cNvPr>
          <p:cNvSpPr txBox="1"/>
          <p:nvPr/>
        </p:nvSpPr>
        <p:spPr>
          <a:xfrm>
            <a:off x="3276634" y="971592"/>
            <a:ext cx="5410058" cy="33673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本书从这个险象环生的创业故事讲起，围绕一家创业公司的试错、困惑、决断和成长的全过程说明了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OKR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Objectives and Key Results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，目标与关键成果）方法的基本原理和实施原则。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OKR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起源于与英特尔，后来谷歌、领英、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Zynga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（社交游戏巨头）、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Assembly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（硅谷知名创业教育公司）使用它实现了持续高速的增长。</a:t>
            </a:r>
          </a:p>
        </p:txBody>
      </p:sp>
    </p:spTree>
    <p:extLst>
      <p:ext uri="{BB962C8B-B14F-4D97-AF65-F5344CB8AC3E}">
        <p14:creationId xmlns:p14="http://schemas.microsoft.com/office/powerpoint/2010/main" val="3406686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339975" y="1643063"/>
            <a:ext cx="6804025" cy="1649412"/>
          </a:xfrm>
          <a:prstGeom prst="rect">
            <a:avLst/>
          </a:prstGeom>
          <a:solidFill>
            <a:srgbClr val="28B9B9"/>
          </a:solidFill>
          <a:ln>
            <a:noFill/>
          </a:ln>
        </p:spPr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23" name="矩形 22"/>
          <p:cNvSpPr/>
          <p:nvPr/>
        </p:nvSpPr>
        <p:spPr>
          <a:xfrm>
            <a:off x="0" y="1643063"/>
            <a:ext cx="2339975" cy="1649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49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noProof="1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700338" y="2154231"/>
            <a:ext cx="48577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如何运行你的</a:t>
            </a:r>
            <a:r>
              <a:rPr lang="en-US" altLang="zh-CN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OKR</a:t>
            </a:r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2879" y="1773238"/>
            <a:ext cx="13869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8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502938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实施框架</a:t>
            </a:r>
          </a:p>
        </p:txBody>
      </p:sp>
      <p:pic>
        <p:nvPicPr>
          <p:cNvPr id="4" name="Picture 2" descr="C:\Users\Administrator\Desktop\目标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9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513245266"/>
              </p:ext>
            </p:extLst>
          </p:nvPr>
        </p:nvGraphicFramePr>
        <p:xfrm>
          <a:off x="156123" y="8191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039C48A-8781-420D-9F73-0AE805BE98B0}"/>
              </a:ext>
            </a:extLst>
          </p:cNvPr>
          <p:cNvCxnSpPr/>
          <p:nvPr/>
        </p:nvCxnSpPr>
        <p:spPr bwMode="auto">
          <a:xfrm>
            <a:off x="3828714" y="1657374"/>
            <a:ext cx="52275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本框 9">
            <a:extLst>
              <a:ext uri="{FF2B5EF4-FFF2-40B4-BE49-F238E27FC236}">
                <a16:creationId xmlns:a16="http://schemas.microsoft.com/office/drawing/2014/main" id="{3C6F89EE-EBD0-4E7E-BE99-2840C22A575E}"/>
              </a:ext>
            </a:extLst>
          </p:cNvPr>
          <p:cNvSpPr txBox="1"/>
          <p:nvPr/>
        </p:nvSpPr>
        <p:spPr>
          <a:xfrm>
            <a:off x="3867928" y="1197201"/>
            <a:ext cx="5181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我们存在的意义是什么？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039C48A-8781-420D-9F73-0AE805BE98B0}"/>
              </a:ext>
            </a:extLst>
          </p:cNvPr>
          <p:cNvCxnSpPr/>
          <p:nvPr/>
        </p:nvCxnSpPr>
        <p:spPr bwMode="auto">
          <a:xfrm>
            <a:off x="4419604" y="2419354"/>
            <a:ext cx="46314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3C6F89EE-EBD0-4E7E-BE99-2840C22A575E}"/>
              </a:ext>
            </a:extLst>
          </p:cNvPr>
          <p:cNvSpPr txBox="1"/>
          <p:nvPr/>
        </p:nvSpPr>
        <p:spPr>
          <a:xfrm>
            <a:off x="4458818" y="1959181"/>
            <a:ext cx="459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用文字勾勒出未来蓝图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039C48A-8781-420D-9F73-0AE805BE98B0}"/>
              </a:ext>
            </a:extLst>
          </p:cNvPr>
          <p:cNvCxnSpPr/>
          <p:nvPr/>
        </p:nvCxnSpPr>
        <p:spPr bwMode="auto">
          <a:xfrm>
            <a:off x="5029188" y="3257532"/>
            <a:ext cx="40205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文本框 9">
            <a:extLst>
              <a:ext uri="{FF2B5EF4-FFF2-40B4-BE49-F238E27FC236}">
                <a16:creationId xmlns:a16="http://schemas.microsoft.com/office/drawing/2014/main" id="{3C6F89EE-EBD0-4E7E-BE99-2840C22A575E}"/>
              </a:ext>
            </a:extLst>
          </p:cNvPr>
          <p:cNvSpPr txBox="1"/>
          <p:nvPr/>
        </p:nvSpPr>
        <p:spPr>
          <a:xfrm>
            <a:off x="5068402" y="2797359"/>
            <a:ext cx="398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重点和优先处理的事项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039C48A-8781-420D-9F73-0AE805BE98B0}"/>
              </a:ext>
            </a:extLst>
          </p:cNvPr>
          <p:cNvCxnSpPr/>
          <p:nvPr/>
        </p:nvCxnSpPr>
        <p:spPr bwMode="auto">
          <a:xfrm>
            <a:off x="5638772" y="4095710"/>
            <a:ext cx="341964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文本框 9">
            <a:extLst>
              <a:ext uri="{FF2B5EF4-FFF2-40B4-BE49-F238E27FC236}">
                <a16:creationId xmlns:a16="http://schemas.microsoft.com/office/drawing/2014/main" id="{3C6F89EE-EBD0-4E7E-BE99-2840C22A575E}"/>
              </a:ext>
            </a:extLst>
          </p:cNvPr>
          <p:cNvSpPr txBox="1"/>
          <p:nvPr/>
        </p:nvSpPr>
        <p:spPr>
          <a:xfrm>
            <a:off x="5677986" y="3635537"/>
            <a:ext cx="3389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近期聚焦达成的事项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039C48A-8781-420D-9F73-0AE805BE98B0}"/>
              </a:ext>
            </a:extLst>
          </p:cNvPr>
          <p:cNvCxnSpPr/>
          <p:nvPr/>
        </p:nvCxnSpPr>
        <p:spPr bwMode="auto">
          <a:xfrm>
            <a:off x="6172158" y="4857690"/>
            <a:ext cx="28815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文本框 9">
            <a:extLst>
              <a:ext uri="{FF2B5EF4-FFF2-40B4-BE49-F238E27FC236}">
                <a16:creationId xmlns:a16="http://schemas.microsoft.com/office/drawing/2014/main" id="{3C6F89EE-EBD0-4E7E-BE99-2840C22A575E}"/>
              </a:ext>
            </a:extLst>
          </p:cNvPr>
          <p:cNvSpPr txBox="1"/>
          <p:nvPr/>
        </p:nvSpPr>
        <p:spPr>
          <a:xfrm>
            <a:off x="6211372" y="4397517"/>
            <a:ext cx="2856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如何得知我们朝目标推进了多少？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Picture 2" descr="C:\Users\Administrator\Desktop\2b193f08a38bd338ce3ac5dd6824e1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8" y="135258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2913616" y="362008"/>
            <a:ext cx="6154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从战略出发，明确目标，并且在更短的周期内聚焦关键成果</a:t>
            </a:r>
          </a:p>
        </p:txBody>
      </p:sp>
    </p:spTree>
    <p:extLst>
      <p:ext uri="{BB962C8B-B14F-4D97-AF65-F5344CB8AC3E}">
        <p14:creationId xmlns:p14="http://schemas.microsoft.com/office/powerpoint/2010/main" val="3835586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实例：阿里巴巴的使命、愿景</a:t>
            </a:r>
          </a:p>
        </p:txBody>
      </p:sp>
      <p:pic>
        <p:nvPicPr>
          <p:cNvPr id="4" name="Picture 2" descr="C:\Users\Administrator\Desktop\目标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9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99-商店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6" y="89539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03-飞镖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6" y="19801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92" y="895394"/>
            <a:ext cx="129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使命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9344" y="1980180"/>
            <a:ext cx="129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愿景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6892" y="1356424"/>
            <a:ext cx="2514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让天下没有难做的生意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6892" y="2492567"/>
            <a:ext cx="25145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分享数据的第一平台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幸福指数最高的企业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活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102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年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40" y="895394"/>
            <a:ext cx="56483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674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 bwMode="auto">
          <a:xfrm>
            <a:off x="5188407" y="2900211"/>
            <a:ext cx="3879275" cy="17081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18088" y="2900211"/>
            <a:ext cx="4911099" cy="17081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联结过程</a:t>
            </a:r>
          </a:p>
        </p:txBody>
      </p:sp>
      <p:pic>
        <p:nvPicPr>
          <p:cNvPr id="4" name="Picture 2" descr="C:\Users\Administrator\Desktop\目标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9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使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90" y="9715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9">
            <a:extLst>
              <a:ext uri="{FF2B5EF4-FFF2-40B4-BE49-F238E27FC236}">
                <a16:creationId xmlns:a16="http://schemas.microsoft.com/office/drawing/2014/main" id="{3C6F89EE-EBD0-4E7E-BE99-2840C22A575E}"/>
              </a:ext>
            </a:extLst>
          </p:cNvPr>
          <p:cNvSpPr txBox="1"/>
          <p:nvPr/>
        </p:nvSpPr>
        <p:spPr>
          <a:xfrm>
            <a:off x="1600278" y="971592"/>
            <a:ext cx="5181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使命：让爱茶者喝上好茶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 descr="C:\Users\Administrator\Desktop\icon_愿景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90" y="14287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3C6F89EE-EBD0-4E7E-BE99-2840C22A575E}"/>
              </a:ext>
            </a:extLst>
          </p:cNvPr>
          <p:cNvSpPr txBox="1"/>
          <p:nvPr/>
        </p:nvSpPr>
        <p:spPr>
          <a:xfrm>
            <a:off x="1600278" y="1454891"/>
            <a:ext cx="5181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愿景：大部分地区的高档餐厅或咖啡店都能够喝到好茶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C:\Users\Administrator\Desktop\IT 战略和架构咨询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90" y="196216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C6F89EE-EBD0-4E7E-BE99-2840C22A575E}"/>
              </a:ext>
            </a:extLst>
          </p:cNvPr>
          <p:cNvSpPr txBox="1"/>
          <p:nvPr/>
        </p:nvSpPr>
        <p:spPr>
          <a:xfrm>
            <a:off x="1600278" y="1988277"/>
            <a:ext cx="5181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战略：将茶叶出售给餐厅供应商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3C6F89EE-EBD0-4E7E-BE99-2840C22A575E}"/>
              </a:ext>
            </a:extLst>
          </p:cNvPr>
          <p:cNvSpPr txBox="1"/>
          <p:nvPr/>
        </p:nvSpPr>
        <p:spPr>
          <a:xfrm>
            <a:off x="152516" y="2939309"/>
            <a:ext cx="5035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Objective1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：向餐厅供应商证明我们所提供优质茶叶的价值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KR1: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客户续约率达到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KR2:50%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的续约客户自助完成续约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KR3: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万美元的交易额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9">
            <a:extLst>
              <a:ext uri="{FF2B5EF4-FFF2-40B4-BE49-F238E27FC236}">
                <a16:creationId xmlns:a16="http://schemas.microsoft.com/office/drawing/2014/main" id="{3C6F89EE-EBD0-4E7E-BE99-2840C22A575E}"/>
              </a:ext>
            </a:extLst>
          </p:cNvPr>
          <p:cNvSpPr txBox="1"/>
          <p:nvPr/>
        </p:nvSpPr>
        <p:spPr>
          <a:xfrm>
            <a:off x="5126191" y="2900211"/>
            <a:ext cx="401768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Objective2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：为供应商优化在线订单管理系统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KR1:80%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续约订单在线完成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KR2: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系统满意度达到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满分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KR3: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电话支持减少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pPr>
              <a:lnSpc>
                <a:spcPct val="1500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40" y="695552"/>
            <a:ext cx="169313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598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案例</a:t>
            </a:r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足球俱乐部的</a:t>
            </a:r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制定</a:t>
            </a:r>
          </a:p>
        </p:txBody>
      </p:sp>
      <p:pic>
        <p:nvPicPr>
          <p:cNvPr id="4" name="Picture 2" descr="C:\Users\Administrator\Desktop\目标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9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98089" y="2978761"/>
            <a:ext cx="4572000" cy="203132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Larry Page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主教练 </a:t>
            </a: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带领球队赢得超级碗 </a:t>
            </a:r>
          </a:p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1. 200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码范围内或比赛中进行传球进攻 </a:t>
            </a:r>
          </a:p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在联盟赛中球队的防御能力要提高到第三名 </a:t>
            </a:r>
          </a:p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踢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码高悬空球的水平要提高到平均水平 </a:t>
            </a:r>
          </a:p>
        </p:txBody>
      </p:sp>
      <p:sp>
        <p:nvSpPr>
          <p:cNvPr id="13" name="矩形 12"/>
          <p:cNvSpPr/>
          <p:nvPr/>
        </p:nvSpPr>
        <p:spPr>
          <a:xfrm>
            <a:off x="5257782" y="2978761"/>
            <a:ext cx="3352712" cy="1477328"/>
          </a:xfrm>
          <a:prstGeom prst="rect">
            <a:avLst/>
          </a:prstGeom>
          <a:solidFill>
            <a:srgbClr val="28B9B9"/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@Jack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公关经理 </a:t>
            </a: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比赛现场上座率达到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88%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聘请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名新球员 </a:t>
            </a:r>
          </a:p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采访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场周一晚上的比赛 </a:t>
            </a:r>
          </a:p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突出关键球员 </a:t>
            </a:r>
          </a:p>
        </p:txBody>
      </p:sp>
      <p:sp>
        <p:nvSpPr>
          <p:cNvPr id="15" name="矩形 14"/>
          <p:cNvSpPr/>
          <p:nvPr/>
        </p:nvSpPr>
        <p:spPr>
          <a:xfrm>
            <a:off x="3505168" y="769019"/>
            <a:ext cx="3276574" cy="203132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John </a:t>
            </a:r>
            <a:r>
              <a:rPr lang="en-US" altLang="zh-CN" b="1" dirty="0" err="1">
                <a:latin typeface="微软雅黑" pitchFamily="34" charset="-122"/>
                <a:ea typeface="微软雅黑" pitchFamily="34" charset="-122"/>
              </a:rPr>
              <a:t>Doerr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“沙丘独角兽”总经理 </a:t>
            </a: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目标： </a:t>
            </a: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为俱乐部所有人赚钱 </a:t>
            </a: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关键成果： </a:t>
            </a:r>
          </a:p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在足球联赛中赢得超级碗 </a:t>
            </a:r>
          </a:p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比赛现场上座率达到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88%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Picture 3" descr="C:\Users\Administrator\Desktop\教练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46" y="271869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领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82" y="2721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商务人物-男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88" y="25717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380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案例</a:t>
            </a:r>
          </a:p>
        </p:txBody>
      </p:sp>
      <p:pic>
        <p:nvPicPr>
          <p:cNvPr id="4" name="Picture 2" descr="C:\Users\Administrator\Desktop\目标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9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286060" y="362008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</a:rPr>
              <a:t>其他成员的</a:t>
            </a: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</a:rPr>
              <a:t>OKR</a:t>
            </a:r>
          </a:p>
        </p:txBody>
      </p:sp>
      <p:sp>
        <p:nvSpPr>
          <p:cNvPr id="18" name="矩形 17"/>
          <p:cNvSpPr/>
          <p:nvPr/>
        </p:nvSpPr>
        <p:spPr>
          <a:xfrm>
            <a:off x="562081" y="1047790"/>
            <a:ext cx="76200" cy="381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4480" y="1047790"/>
            <a:ext cx="1876371" cy="381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后勤</a:t>
            </a:r>
          </a:p>
        </p:txBody>
      </p:sp>
      <p:sp>
        <p:nvSpPr>
          <p:cNvPr id="20" name="矩形 19"/>
          <p:cNvSpPr/>
          <p:nvPr/>
        </p:nvSpPr>
        <p:spPr>
          <a:xfrm>
            <a:off x="562081" y="2419390"/>
            <a:ext cx="76200" cy="381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4479" y="2419390"/>
            <a:ext cx="1876371" cy="381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前锋</a:t>
            </a:r>
          </a:p>
        </p:txBody>
      </p:sp>
      <p:sp>
        <p:nvSpPr>
          <p:cNvPr id="22" name="矩形 21"/>
          <p:cNvSpPr/>
          <p:nvPr/>
        </p:nvSpPr>
        <p:spPr>
          <a:xfrm>
            <a:off x="533506" y="3684628"/>
            <a:ext cx="104775" cy="3349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479" y="3684628"/>
            <a:ext cx="1876371" cy="3349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特攻队</a:t>
            </a:r>
          </a:p>
        </p:txBody>
      </p:sp>
      <p:sp>
        <p:nvSpPr>
          <p:cNvPr id="24" name="矩形 23"/>
          <p:cNvSpPr/>
          <p:nvPr/>
        </p:nvSpPr>
        <p:spPr>
          <a:xfrm>
            <a:off x="4552944" y="1047790"/>
            <a:ext cx="66675" cy="323850"/>
          </a:xfrm>
          <a:prstGeom prst="rect">
            <a:avLst/>
          </a:prstGeom>
          <a:solidFill>
            <a:srgbClr val="28B9B9"/>
          </a:solidFill>
          <a:ln>
            <a:solidFill>
              <a:srgbClr val="28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05344" y="1047790"/>
            <a:ext cx="1885950" cy="304800"/>
          </a:xfrm>
          <a:prstGeom prst="rect">
            <a:avLst/>
          </a:prstGeom>
          <a:solidFill>
            <a:srgbClr val="28B9B9"/>
          </a:solidFill>
          <a:ln>
            <a:solidFill>
              <a:srgbClr val="28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新闻工作者</a:t>
            </a:r>
          </a:p>
        </p:txBody>
      </p:sp>
      <p:sp>
        <p:nvSpPr>
          <p:cNvPr id="26" name="矩形 25"/>
          <p:cNvSpPr/>
          <p:nvPr/>
        </p:nvSpPr>
        <p:spPr>
          <a:xfrm>
            <a:off x="4552944" y="2419390"/>
            <a:ext cx="76200" cy="381000"/>
          </a:xfrm>
          <a:prstGeom prst="rect">
            <a:avLst/>
          </a:prstGeom>
          <a:solidFill>
            <a:srgbClr val="28B9B9"/>
          </a:solidFill>
          <a:ln>
            <a:solidFill>
              <a:srgbClr val="28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05344" y="2419390"/>
            <a:ext cx="1885950" cy="381000"/>
          </a:xfrm>
          <a:prstGeom prst="rect">
            <a:avLst/>
          </a:prstGeom>
          <a:solidFill>
            <a:srgbClr val="28B9B9"/>
          </a:solidFill>
          <a:ln>
            <a:solidFill>
              <a:srgbClr val="28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球探</a:t>
            </a:r>
          </a:p>
        </p:txBody>
      </p:sp>
      <p:sp>
        <p:nvSpPr>
          <p:cNvPr id="28" name="矩形 27"/>
          <p:cNvSpPr/>
          <p:nvPr/>
        </p:nvSpPr>
        <p:spPr>
          <a:xfrm>
            <a:off x="4600569" y="3714790"/>
            <a:ext cx="104775" cy="381000"/>
          </a:xfrm>
          <a:prstGeom prst="rect">
            <a:avLst/>
          </a:prstGeom>
          <a:solidFill>
            <a:srgbClr val="28B9B9"/>
          </a:solidFill>
          <a:ln>
            <a:solidFill>
              <a:srgbClr val="28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81544" y="3714790"/>
            <a:ext cx="1809750" cy="381000"/>
          </a:xfrm>
          <a:prstGeom prst="rect">
            <a:avLst/>
          </a:prstGeom>
          <a:solidFill>
            <a:srgbClr val="28B9B9"/>
          </a:solidFill>
          <a:ln>
            <a:solidFill>
              <a:srgbClr val="28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公关部门</a:t>
            </a:r>
          </a:p>
        </p:txBody>
      </p:sp>
      <p:sp>
        <p:nvSpPr>
          <p:cNvPr id="30" name="矩形 17"/>
          <p:cNvSpPr>
            <a:spLocks noChangeArrowheads="1"/>
          </p:cNvSpPr>
          <p:nvPr/>
        </p:nvSpPr>
        <p:spPr bwMode="auto">
          <a:xfrm>
            <a:off x="566844" y="1606590"/>
            <a:ext cx="2147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号防守球员</a:t>
            </a:r>
          </a:p>
          <a:p>
            <a:pPr algn="l"/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码以下传球</a:t>
            </a:r>
          </a:p>
        </p:txBody>
      </p:sp>
      <p:sp>
        <p:nvSpPr>
          <p:cNvPr id="31" name="矩形 18"/>
          <p:cNvSpPr>
            <a:spLocks noChangeArrowheads="1"/>
          </p:cNvSpPr>
          <p:nvPr/>
        </p:nvSpPr>
        <p:spPr bwMode="auto">
          <a:xfrm>
            <a:off x="562081" y="2952790"/>
            <a:ext cx="2147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码范围内进攻传球进攻完成率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75%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19"/>
          <p:cNvSpPr>
            <a:spLocks noChangeArrowheads="1"/>
          </p:cNvSpPr>
          <p:nvPr/>
        </p:nvSpPr>
        <p:spPr bwMode="auto">
          <a:xfrm>
            <a:off x="638281" y="4171908"/>
            <a:ext cx="2147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踢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码高悬空球的水平要提高到平均水平</a:t>
            </a: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次被截断悬空球</a:t>
            </a:r>
          </a:p>
        </p:txBody>
      </p:sp>
      <p:sp>
        <p:nvSpPr>
          <p:cNvPr id="33" name="矩形 20"/>
          <p:cNvSpPr>
            <a:spLocks noChangeArrowheads="1"/>
          </p:cNvSpPr>
          <p:nvPr/>
        </p:nvSpPr>
        <p:spPr bwMode="auto">
          <a:xfrm>
            <a:off x="4552944" y="1581190"/>
            <a:ext cx="2762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采访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场周一晚上的比赛 </a:t>
            </a:r>
          </a:p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ESPN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做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次特别报道 </a:t>
            </a:r>
          </a:p>
        </p:txBody>
      </p:sp>
      <p:sp>
        <p:nvSpPr>
          <p:cNvPr id="34" name="矩形 21"/>
          <p:cNvSpPr>
            <a:spLocks noChangeArrowheads="1"/>
          </p:cNvSpPr>
          <p:nvPr/>
        </p:nvSpPr>
        <p:spPr bwMode="auto">
          <a:xfrm>
            <a:off x="4629144" y="2952790"/>
            <a:ext cx="2424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聘请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名新球员</a:t>
            </a:r>
          </a:p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拜访排名前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的大学</a:t>
            </a:r>
          </a:p>
        </p:txBody>
      </p:sp>
      <p:sp>
        <p:nvSpPr>
          <p:cNvPr id="35" name="矩形 22"/>
          <p:cNvSpPr>
            <a:spLocks noChangeArrowheads="1"/>
          </p:cNvSpPr>
          <p:nvPr/>
        </p:nvSpPr>
        <p:spPr bwMode="auto">
          <a:xfrm>
            <a:off x="4552944" y="4324390"/>
            <a:ext cx="25335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聚焦媒体关注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雇佣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名新拉拉队成员 </a:t>
            </a:r>
          </a:p>
        </p:txBody>
      </p:sp>
    </p:spTree>
    <p:extLst>
      <p:ext uri="{BB962C8B-B14F-4D97-AF65-F5344CB8AC3E}">
        <p14:creationId xmlns:p14="http://schemas.microsoft.com/office/powerpoint/2010/main" val="1495620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实施流程</a:t>
            </a:r>
          </a:p>
        </p:txBody>
      </p:sp>
      <p:pic>
        <p:nvPicPr>
          <p:cNvPr id="3" name="Picture 2" descr="C:\Users\Administrator\Desktop\目标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9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 bwMode="auto">
          <a:xfrm>
            <a:off x="152516" y="2228542"/>
            <a:ext cx="1045991" cy="990574"/>
          </a:xfrm>
          <a:prstGeom prst="ellipse">
            <a:avLst/>
          </a:prstGeom>
          <a:solidFill>
            <a:srgbClr val="28B9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愿景</a:t>
            </a:r>
          </a:p>
        </p:txBody>
      </p:sp>
      <p:cxnSp>
        <p:nvCxnSpPr>
          <p:cNvPr id="8" name="直接箭头连接符 7"/>
          <p:cNvCxnSpPr/>
          <p:nvPr/>
        </p:nvCxnSpPr>
        <p:spPr bwMode="auto">
          <a:xfrm>
            <a:off x="1219288" y="2723829"/>
            <a:ext cx="2285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椭圆 9"/>
          <p:cNvSpPr/>
          <p:nvPr/>
        </p:nvSpPr>
        <p:spPr bwMode="auto">
          <a:xfrm>
            <a:off x="1447882" y="2255214"/>
            <a:ext cx="1045991" cy="990574"/>
          </a:xfrm>
          <a:prstGeom prst="ellipse">
            <a:avLst/>
          </a:prstGeom>
          <a:solidFill>
            <a:srgbClr val="28B9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战略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>
            <a:off x="2514654" y="2750501"/>
            <a:ext cx="2285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椭圆 11"/>
          <p:cNvSpPr/>
          <p:nvPr/>
        </p:nvSpPr>
        <p:spPr bwMode="auto">
          <a:xfrm>
            <a:off x="2743248" y="2255214"/>
            <a:ext cx="1045991" cy="990574"/>
          </a:xfrm>
          <a:prstGeom prst="ellipse">
            <a:avLst/>
          </a:prstGeom>
          <a:solidFill>
            <a:srgbClr val="28B9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年度目标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 bwMode="auto">
          <a:xfrm>
            <a:off x="3810020" y="2750501"/>
            <a:ext cx="2285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椭圆 13"/>
          <p:cNvSpPr/>
          <p:nvPr/>
        </p:nvSpPr>
        <p:spPr bwMode="auto">
          <a:xfrm>
            <a:off x="4059395" y="2255214"/>
            <a:ext cx="1045991" cy="990574"/>
          </a:xfrm>
          <a:prstGeom prst="ellipse">
            <a:avLst/>
          </a:prstGeom>
          <a:solidFill>
            <a:srgbClr val="28B9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季度目标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5181584" y="1466562"/>
            <a:ext cx="666000" cy="648000"/>
          </a:xfrm>
          <a:prstGeom prst="ellipse">
            <a:avLst/>
          </a:prstGeom>
          <a:solidFill>
            <a:srgbClr val="28B9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KR1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5486376" y="2399829"/>
            <a:ext cx="666000" cy="648000"/>
          </a:xfrm>
          <a:prstGeom prst="ellipse">
            <a:avLst/>
          </a:prstGeom>
          <a:solidFill>
            <a:srgbClr val="28B9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KR2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5181584" y="3295314"/>
            <a:ext cx="666000" cy="648000"/>
          </a:xfrm>
          <a:prstGeom prst="ellipse">
            <a:avLst/>
          </a:prstGeom>
          <a:solidFill>
            <a:srgbClr val="28B9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KR3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>
            <a:off x="5181584" y="2723829"/>
            <a:ext cx="2285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箭头连接符 22"/>
          <p:cNvCxnSpPr/>
          <p:nvPr/>
        </p:nvCxnSpPr>
        <p:spPr bwMode="auto">
          <a:xfrm flipV="1">
            <a:off x="4952990" y="2076146"/>
            <a:ext cx="228594" cy="2285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接箭头连接符 24"/>
          <p:cNvCxnSpPr/>
          <p:nvPr/>
        </p:nvCxnSpPr>
        <p:spPr bwMode="auto">
          <a:xfrm>
            <a:off x="5029188" y="3142918"/>
            <a:ext cx="228594" cy="230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接箭头连接符 26"/>
          <p:cNvCxnSpPr/>
          <p:nvPr/>
        </p:nvCxnSpPr>
        <p:spPr bwMode="auto">
          <a:xfrm>
            <a:off x="6172158" y="2742884"/>
            <a:ext cx="2285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椭圆 27"/>
          <p:cNvSpPr/>
          <p:nvPr/>
        </p:nvSpPr>
        <p:spPr bwMode="auto">
          <a:xfrm>
            <a:off x="6400752" y="2228542"/>
            <a:ext cx="1045991" cy="990574"/>
          </a:xfrm>
          <a:prstGeom prst="ellipse">
            <a:avLst/>
          </a:prstGeom>
          <a:solidFill>
            <a:srgbClr val="28B9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评估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7848514" y="2217112"/>
            <a:ext cx="1045991" cy="990574"/>
          </a:xfrm>
          <a:prstGeom prst="ellipse">
            <a:avLst/>
          </a:prstGeom>
          <a:solidFill>
            <a:srgbClr val="28B9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绩效考核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>
            <a:off x="7543722" y="2723829"/>
            <a:ext cx="2285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乘号 30"/>
          <p:cNvSpPr/>
          <p:nvPr/>
        </p:nvSpPr>
        <p:spPr bwMode="auto">
          <a:xfrm>
            <a:off x="7446743" y="2495552"/>
            <a:ext cx="401771" cy="457188"/>
          </a:xfrm>
          <a:prstGeom prst="mathMultiply">
            <a:avLst>
              <a:gd name="adj1" fmla="val 102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49" name="任意多边形 48"/>
          <p:cNvSpPr/>
          <p:nvPr/>
        </p:nvSpPr>
        <p:spPr bwMode="auto">
          <a:xfrm>
            <a:off x="4506192" y="1148542"/>
            <a:ext cx="2427946" cy="1080000"/>
          </a:xfrm>
          <a:custGeom>
            <a:avLst/>
            <a:gdLst>
              <a:gd name="connsiteX0" fmla="*/ 0 w 3970020"/>
              <a:gd name="connsiteY0" fmla="*/ 1386843 h 1409703"/>
              <a:gd name="connsiteX1" fmla="*/ 2042160 w 3970020"/>
              <a:gd name="connsiteY1" fmla="*/ 3 h 1409703"/>
              <a:gd name="connsiteX2" fmla="*/ 3931920 w 3970020"/>
              <a:gd name="connsiteY2" fmla="*/ 1371603 h 1409703"/>
              <a:gd name="connsiteX3" fmla="*/ 3931920 w 3970020"/>
              <a:gd name="connsiteY3" fmla="*/ 1371603 h 1409703"/>
              <a:gd name="connsiteX4" fmla="*/ 3970020 w 3970020"/>
              <a:gd name="connsiteY4" fmla="*/ 1409703 h 140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0020" h="1409703">
                <a:moveTo>
                  <a:pt x="0" y="1386843"/>
                </a:moveTo>
                <a:cubicBezTo>
                  <a:pt x="693420" y="694693"/>
                  <a:pt x="1386840" y="2543"/>
                  <a:pt x="2042160" y="3"/>
                </a:cubicBezTo>
                <a:cubicBezTo>
                  <a:pt x="2697480" y="-2537"/>
                  <a:pt x="3931920" y="1371603"/>
                  <a:pt x="3931920" y="1371603"/>
                </a:cubicBezTo>
                <a:lnTo>
                  <a:pt x="3931920" y="1371603"/>
                </a:lnTo>
                <a:lnTo>
                  <a:pt x="3970020" y="1409703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67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实施关键时间轴</a:t>
            </a:r>
          </a:p>
        </p:txBody>
      </p:sp>
      <p:pic>
        <p:nvPicPr>
          <p:cNvPr id="5" name="Picture 2" descr="C:\Users\Administrator\Desktop\目标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9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>
            <a:off x="304912" y="2876542"/>
            <a:ext cx="88390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>
            <a:off x="8915286" y="2795141"/>
            <a:ext cx="0" cy="1523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椭圆 11"/>
          <p:cNvSpPr/>
          <p:nvPr/>
        </p:nvSpPr>
        <p:spPr bwMode="auto">
          <a:xfrm>
            <a:off x="914496" y="2815922"/>
            <a:ext cx="76198" cy="1177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5257782" y="2812459"/>
            <a:ext cx="76198" cy="1177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8305702" y="2817662"/>
            <a:ext cx="76198" cy="1177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704" y="2971763"/>
            <a:ext cx="68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11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月</a:t>
            </a:r>
          </a:p>
        </p:txBody>
      </p:sp>
      <p:cxnSp>
        <p:nvCxnSpPr>
          <p:cNvPr id="1025" name="直接箭头连接符 1024"/>
          <p:cNvCxnSpPr/>
          <p:nvPr/>
        </p:nvCxnSpPr>
        <p:spPr bwMode="auto">
          <a:xfrm flipH="1">
            <a:off x="1447882" y="1416671"/>
            <a:ext cx="380990" cy="13663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9" name="直接箭头连接符 1028"/>
          <p:cNvCxnSpPr/>
          <p:nvPr/>
        </p:nvCxnSpPr>
        <p:spPr bwMode="auto">
          <a:xfrm flipH="1" flipV="1">
            <a:off x="1447882" y="2987309"/>
            <a:ext cx="301393" cy="11845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0" name="圆角矩形 1029"/>
          <p:cNvSpPr/>
          <p:nvPr/>
        </p:nvSpPr>
        <p:spPr bwMode="auto">
          <a:xfrm>
            <a:off x="1157040" y="897158"/>
            <a:ext cx="1475470" cy="45718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头脑风暴第一季度目标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09862" y="2971763"/>
            <a:ext cx="68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12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月</a:t>
            </a:r>
          </a:p>
        </p:txBody>
      </p:sp>
      <p:sp>
        <p:nvSpPr>
          <p:cNvPr id="29" name="椭圆 28"/>
          <p:cNvSpPr/>
          <p:nvPr/>
        </p:nvSpPr>
        <p:spPr bwMode="auto">
          <a:xfrm>
            <a:off x="2556312" y="2805531"/>
            <a:ext cx="76198" cy="1177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2990" y="2971763"/>
            <a:ext cx="68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月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00910" y="2971763"/>
            <a:ext cx="68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月</a:t>
            </a:r>
          </a:p>
        </p:txBody>
      </p:sp>
      <p:sp>
        <p:nvSpPr>
          <p:cNvPr id="34" name="圆角矩形 33"/>
          <p:cNvSpPr/>
          <p:nvPr/>
        </p:nvSpPr>
        <p:spPr bwMode="auto">
          <a:xfrm>
            <a:off x="533506" y="4248106"/>
            <a:ext cx="2417490" cy="45718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准备公司层面构思第一季度目标</a:t>
            </a:r>
          </a:p>
        </p:txBody>
      </p:sp>
      <p:cxnSp>
        <p:nvCxnSpPr>
          <p:cNvPr id="35" name="直接箭头连接符 34"/>
          <p:cNvCxnSpPr/>
          <p:nvPr/>
        </p:nvCxnSpPr>
        <p:spPr bwMode="auto">
          <a:xfrm>
            <a:off x="4191010" y="1574188"/>
            <a:ext cx="13843" cy="12710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圆角矩形 35"/>
          <p:cNvSpPr/>
          <p:nvPr/>
        </p:nvSpPr>
        <p:spPr bwMode="auto">
          <a:xfrm>
            <a:off x="2743248" y="1047790"/>
            <a:ext cx="2895524" cy="45718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开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OKR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会议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确定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OKR,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公示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OKR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7" name="直接箭头连接符 36"/>
          <p:cNvCxnSpPr/>
          <p:nvPr/>
        </p:nvCxnSpPr>
        <p:spPr bwMode="auto">
          <a:xfrm flipH="1">
            <a:off x="4921828" y="2291211"/>
            <a:ext cx="374053" cy="5281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箭头连接符 37"/>
          <p:cNvCxnSpPr/>
          <p:nvPr/>
        </p:nvCxnSpPr>
        <p:spPr bwMode="auto">
          <a:xfrm>
            <a:off x="5333980" y="2313730"/>
            <a:ext cx="457189" cy="5281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圆角矩形 38"/>
          <p:cNvSpPr/>
          <p:nvPr/>
        </p:nvSpPr>
        <p:spPr bwMode="auto">
          <a:xfrm>
            <a:off x="4204853" y="1807168"/>
            <a:ext cx="2895524" cy="45718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草拟个人的目标与关键结果</a:t>
            </a:r>
          </a:p>
        </p:txBody>
      </p:sp>
      <p:cxnSp>
        <p:nvCxnSpPr>
          <p:cNvPr id="40" name="直接箭头连接符 39"/>
          <p:cNvCxnSpPr/>
          <p:nvPr/>
        </p:nvCxnSpPr>
        <p:spPr bwMode="auto">
          <a:xfrm flipH="1" flipV="1">
            <a:off x="5943564" y="2923291"/>
            <a:ext cx="301393" cy="11845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圆角矩形 40"/>
          <p:cNvSpPr/>
          <p:nvPr/>
        </p:nvSpPr>
        <p:spPr bwMode="auto">
          <a:xfrm>
            <a:off x="4921828" y="4171908"/>
            <a:ext cx="2895524" cy="45718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公司会议上讨论个人的目标与关键结果（公司和团队层面）</a:t>
            </a:r>
          </a:p>
        </p:txBody>
      </p:sp>
      <p:cxnSp>
        <p:nvCxnSpPr>
          <p:cNvPr id="42" name="直接箭头连接符 41"/>
          <p:cNvCxnSpPr/>
          <p:nvPr/>
        </p:nvCxnSpPr>
        <p:spPr bwMode="auto">
          <a:xfrm>
            <a:off x="7772316" y="1323156"/>
            <a:ext cx="0" cy="15187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圆角矩形 42"/>
          <p:cNvSpPr/>
          <p:nvPr/>
        </p:nvSpPr>
        <p:spPr bwMode="auto">
          <a:xfrm>
            <a:off x="6248476" y="819196"/>
            <a:ext cx="2895524" cy="45718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经理指导个人目标与关键结果</a:t>
            </a:r>
          </a:p>
        </p:txBody>
      </p:sp>
      <p:cxnSp>
        <p:nvCxnSpPr>
          <p:cNvPr id="44" name="直接箭头连接符 43"/>
          <p:cNvCxnSpPr/>
          <p:nvPr/>
        </p:nvCxnSpPr>
        <p:spPr bwMode="auto">
          <a:xfrm>
            <a:off x="7238930" y="2099851"/>
            <a:ext cx="167635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7772316" y="1733572"/>
            <a:ext cx="114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OKR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453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 bwMode="auto">
          <a:xfrm>
            <a:off x="1524080" y="4445909"/>
            <a:ext cx="4991052" cy="487979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没有任何进展。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1524080" y="3509354"/>
            <a:ext cx="4991052" cy="487979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我们知道肯定能达到的程度。只需要很少帮  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助或不需要帮助就能达成的程度。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1524080" y="2594978"/>
            <a:ext cx="4991052" cy="487979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这是我们希望能达到的程度。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虽然很难但是可以达成。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1524080" y="1706916"/>
            <a:ext cx="4991052" cy="487979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   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结果远超预期；几乎不可达成。</a:t>
            </a:r>
          </a:p>
        </p:txBody>
      </p:sp>
      <p:sp>
        <p:nvSpPr>
          <p:cNvPr id="11" name="椭圆 10"/>
          <p:cNvSpPr/>
          <p:nvPr/>
        </p:nvSpPr>
        <p:spPr bwMode="auto">
          <a:xfrm>
            <a:off x="913322" y="1577749"/>
            <a:ext cx="720000" cy="72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评分</a:t>
            </a:r>
          </a:p>
        </p:txBody>
      </p:sp>
      <p:pic>
        <p:nvPicPr>
          <p:cNvPr id="5" name="Picture 2" descr="C:\Users\Administrator\Desktop\目标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9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09704" y="1047790"/>
            <a:ext cx="7010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谷歌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OKR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的评分标准控制在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分之间，设置为四个档次</a:t>
            </a:r>
          </a:p>
        </p:txBody>
      </p:sp>
      <p:sp>
        <p:nvSpPr>
          <p:cNvPr id="12" name="TextBox 11"/>
          <p:cNvSpPr txBox="1"/>
          <p:nvPr/>
        </p:nvSpPr>
        <p:spPr>
          <a:xfrm rot="60000">
            <a:off x="1165950" y="1706916"/>
            <a:ext cx="22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913322" y="2492125"/>
            <a:ext cx="720000" cy="72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空心弧 15"/>
          <p:cNvSpPr/>
          <p:nvPr/>
        </p:nvSpPr>
        <p:spPr bwMode="auto">
          <a:xfrm rot="7906451">
            <a:off x="964362" y="2545418"/>
            <a:ext cx="612000" cy="612000"/>
          </a:xfrm>
          <a:prstGeom prst="blockArc">
            <a:avLst>
              <a:gd name="adj1" fmla="val 6838788"/>
              <a:gd name="adj2" fmla="val 2476115"/>
              <a:gd name="adj3" fmla="val 1096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7834" y="2636532"/>
            <a:ext cx="64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.7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913322" y="3406501"/>
            <a:ext cx="720000" cy="72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空心弧 18"/>
          <p:cNvSpPr/>
          <p:nvPr/>
        </p:nvSpPr>
        <p:spPr bwMode="auto">
          <a:xfrm rot="7906451">
            <a:off x="964362" y="3459794"/>
            <a:ext cx="612000" cy="612000"/>
          </a:xfrm>
          <a:prstGeom prst="blockArc">
            <a:avLst>
              <a:gd name="adj1" fmla="val 6838788"/>
              <a:gd name="adj2" fmla="val 14923602"/>
              <a:gd name="adj3" fmla="val 1161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8312" y="3566148"/>
            <a:ext cx="52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.3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913322" y="4294927"/>
            <a:ext cx="720000" cy="72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2926" y="4424094"/>
            <a:ext cx="52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.0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同心圆 12"/>
          <p:cNvSpPr/>
          <p:nvPr/>
        </p:nvSpPr>
        <p:spPr bwMode="auto">
          <a:xfrm>
            <a:off x="985322" y="1649749"/>
            <a:ext cx="576000" cy="576000"/>
          </a:xfrm>
          <a:prstGeom prst="donut">
            <a:avLst>
              <a:gd name="adj" fmla="val 1622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同心圆 24"/>
          <p:cNvSpPr/>
          <p:nvPr/>
        </p:nvSpPr>
        <p:spPr bwMode="auto">
          <a:xfrm>
            <a:off x="985322" y="4366926"/>
            <a:ext cx="576000" cy="576000"/>
          </a:xfrm>
          <a:prstGeom prst="donut">
            <a:avLst>
              <a:gd name="adj" fmla="val 1622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Rectangle 103"/>
          <p:cNvSpPr>
            <a:spLocks noChangeArrowheads="1"/>
          </p:cNvSpPr>
          <p:nvPr/>
        </p:nvSpPr>
        <p:spPr bwMode="auto">
          <a:xfrm>
            <a:off x="7175809" y="1846924"/>
            <a:ext cx="1441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华文细黑" pitchFamily="2" charset="-122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华文细黑" pitchFamily="2" charset="-122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华文细黑" pitchFamily="2" charset="-122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华文细黑" pitchFamily="2" charset="-122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华文细黑" pitchFamily="2" charset="-122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华文细黑" pitchFamily="2" charset="-122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华文细黑" pitchFamily="2" charset="-122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华文细黑" pitchFamily="2" charset="-122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华文细黑" pitchFamily="2" charset="-122"/>
                <a:ea typeface="宋体" pitchFamily="2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  <a:cs typeface="STHeiti"/>
              </a:rPr>
              <a:t>OKRs </a:t>
            </a:r>
            <a:r>
              <a:rPr lang="zh-CN" altLang="en-US" sz="1400" b="1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  <a:cs typeface="STHeiti"/>
              </a:rPr>
              <a:t>关键打分</a:t>
            </a:r>
            <a:endParaRPr lang="en-US" altLang="zh-CN" sz="1400" b="1" dirty="0">
              <a:solidFill>
                <a:srgbClr val="1F497D"/>
              </a:solidFill>
              <a:latin typeface="微软雅黑" pitchFamily="34" charset="-122"/>
              <a:ea typeface="微软雅黑" pitchFamily="34" charset="-122"/>
              <a:cs typeface="STHeiti"/>
            </a:endParaRPr>
          </a:p>
          <a:p>
            <a:pPr algn="ctr" eaLnBrk="1" hangingPunct="1"/>
            <a:r>
              <a:rPr lang="en-US" altLang="zh-CN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STHeiti"/>
              </a:rPr>
              <a:t>X</a:t>
            </a:r>
            <a:endParaRPr lang="en-US" altLang="zh-CN" sz="1400" b="1" dirty="0">
              <a:solidFill>
                <a:srgbClr val="1F497D"/>
              </a:solidFill>
              <a:latin typeface="微软雅黑" pitchFamily="34" charset="-122"/>
              <a:ea typeface="微软雅黑" pitchFamily="34" charset="-122"/>
              <a:cs typeface="STHeiti"/>
            </a:endParaRPr>
          </a:p>
          <a:p>
            <a:pPr algn="ctr" eaLnBrk="1" hangingPunct="1"/>
            <a:r>
              <a:rPr lang="zh-CN" altLang="en-US" sz="1400" b="1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  <a:cs typeface="STHeiti"/>
              </a:rPr>
              <a:t>绩效薪酬</a:t>
            </a:r>
            <a:r>
              <a:rPr lang="en-US" altLang="zh-CN" sz="1400" b="1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  <a:cs typeface="STHeiti"/>
              </a:rPr>
              <a:t>/</a:t>
            </a:r>
            <a:r>
              <a:rPr lang="zh-CN" altLang="en-US" sz="1400" b="1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  <a:cs typeface="STHeiti"/>
              </a:rPr>
              <a:t>晋升</a:t>
            </a:r>
          </a:p>
        </p:txBody>
      </p:sp>
      <p:pic>
        <p:nvPicPr>
          <p:cNvPr id="1026" name="Picture 2" descr="C:\Users\Administrator\Desktop\薪酬发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34" y="2856700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72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实施建议</a:t>
            </a:r>
          </a:p>
        </p:txBody>
      </p:sp>
      <p:pic>
        <p:nvPicPr>
          <p:cNvPr id="5" name="Picture 2" descr="C:\Users\Administrator\Desktop\目标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9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管理工具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5" y="1276384"/>
            <a:ext cx="12825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516" y="2279600"/>
            <a:ext cx="2057346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OKR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是一种目标管理工具，而不是绩效考核工具；可以采用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OKR+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综合评价的绩效管理模式</a:t>
            </a:r>
          </a:p>
        </p:txBody>
      </p:sp>
      <p:pic>
        <p:nvPicPr>
          <p:cNvPr id="1027" name="Picture 3" descr="C:\Users\Administrator\Desktop\人物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030" y="127638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00357" y="2296060"/>
            <a:ext cx="205734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需要公司高层推动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(CEO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、业务线老大、或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HRVP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pic>
        <p:nvPicPr>
          <p:cNvPr id="1028" name="Picture 4" descr="C:\Users\Administrator\Desktop\铜钱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84" y="127638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602911" y="2279600"/>
            <a:ext cx="2057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如果如理念和制度层面的优化，可从总部或部门机构先试点</a:t>
            </a:r>
          </a:p>
        </p:txBody>
      </p:sp>
      <p:pic>
        <p:nvPicPr>
          <p:cNvPr id="1029" name="Picture 5" descr="C:\Users\Administrator\Desktop\绩效目标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97" y="127638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888324" y="2296060"/>
            <a:ext cx="2057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理念、认同、工具三大关键要素缺一不可，但可以迭代持续优化</a:t>
            </a:r>
          </a:p>
        </p:txBody>
      </p:sp>
    </p:spTree>
    <p:extLst>
      <p:ext uri="{BB962C8B-B14F-4D97-AF65-F5344CB8AC3E}">
        <p14:creationId xmlns:p14="http://schemas.microsoft.com/office/powerpoint/2010/main" val="416495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339975" y="1643063"/>
            <a:ext cx="6804025" cy="1649412"/>
          </a:xfrm>
          <a:prstGeom prst="rect">
            <a:avLst/>
          </a:prstGeom>
          <a:solidFill>
            <a:srgbClr val="28B9B9"/>
          </a:solidFill>
          <a:ln>
            <a:noFill/>
          </a:ln>
        </p:spPr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23" name="矩形 22"/>
          <p:cNvSpPr/>
          <p:nvPr/>
        </p:nvSpPr>
        <p:spPr>
          <a:xfrm>
            <a:off x="0" y="1643063"/>
            <a:ext cx="2339975" cy="1649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49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noProof="1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700338" y="2154231"/>
            <a:ext cx="48577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en-US" altLang="zh-CN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OKR</a:t>
            </a:r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工作法？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6738" y="1773238"/>
            <a:ext cx="1219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88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3664523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KPI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的区别是什么</a:t>
            </a:r>
          </a:p>
        </p:txBody>
      </p:sp>
      <p:pic>
        <p:nvPicPr>
          <p:cNvPr id="5" name="Picture 2" descr="C:\Users\Administrator\Desktop\目标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9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884218"/>
              </p:ext>
            </p:extLst>
          </p:nvPr>
        </p:nvGraphicFramePr>
        <p:xfrm>
          <a:off x="478089" y="819196"/>
          <a:ext cx="8278824" cy="411931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51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6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488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itchFamily="34" charset="-122"/>
                          <a:ea typeface="微软雅黑" pitchFamily="34" charset="-122"/>
                        </a:rPr>
                        <a:t>OKR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itchFamily="34" charset="-122"/>
                          <a:ea typeface="微软雅黑" pitchFamily="34" charset="-122"/>
                        </a:rPr>
                        <a:t>KPI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itchFamily="34" charset="-122"/>
                          <a:ea typeface="微软雅黑" pitchFamily="34" charset="-122"/>
                        </a:rPr>
                        <a:t>定义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itchFamily="34" charset="-122"/>
                          <a:ea typeface="微软雅黑" pitchFamily="34" charset="-122"/>
                        </a:rPr>
                        <a:t>是一套定义、跟踪目标及其完成情况的管理工具和方法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itchFamily="34" charset="-122"/>
                          <a:ea typeface="微软雅黑" pitchFamily="34" charset="-122"/>
                        </a:rPr>
                        <a:t>是根据企业机构将战略目标层层分解，并细化为战术目标，来实现绩效考核的工具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itchFamily="34" charset="-122"/>
                          <a:ea typeface="微软雅黑" pitchFamily="34" charset="-122"/>
                        </a:rPr>
                        <a:t>实质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itchFamily="34" charset="-122"/>
                          <a:ea typeface="微软雅黑" pitchFamily="34" charset="-122"/>
                        </a:rPr>
                        <a:t>测量员工是否称职的管理方法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itchFamily="34" charset="-122"/>
                          <a:ea typeface="微软雅黑" pitchFamily="34" charset="-122"/>
                        </a:rPr>
                        <a:t>绩效考核工具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itchFamily="34" charset="-122"/>
                          <a:ea typeface="微软雅黑" pitchFamily="34" charset="-122"/>
                        </a:rPr>
                        <a:t>关注点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itchFamily="34" charset="-122"/>
                          <a:ea typeface="微软雅黑" pitchFamily="34" charset="-122"/>
                        </a:rPr>
                        <a:t>时刻提醒每个人当前的任务是什么，有没有做好，而不是为了考核某个团队或员工。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itchFamily="34" charset="-122"/>
                          <a:ea typeface="微软雅黑" pitchFamily="34" charset="-122"/>
                        </a:rPr>
                        <a:t>关注的是财务指标和非财务指标，默认工作完成的情况对于财务结果有直接影响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itchFamily="34" charset="-122"/>
                          <a:ea typeface="微软雅黑" pitchFamily="34" charset="-122"/>
                        </a:rPr>
                        <a:t>导向性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itchFamily="34" charset="-122"/>
                          <a:ea typeface="微软雅黑" pitchFamily="34" charset="-122"/>
                        </a:rPr>
                        <a:t>是产出导向，关注做事情的成果，而不是仅仅关注事情做了没有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itchFamily="34" charset="-122"/>
                          <a:ea typeface="微软雅黑" pitchFamily="34" charset="-122"/>
                        </a:rPr>
                        <a:t>是结果导向，以做事情的结果为主，以做事情的过程为辅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351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一个</a:t>
            </a:r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KPI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比较的例子</a:t>
            </a:r>
          </a:p>
        </p:txBody>
      </p:sp>
      <p:pic>
        <p:nvPicPr>
          <p:cNvPr id="5" name="Picture 2" descr="C:\Users\Administrator\Desktop\目标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9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K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6" y="173357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istrator\Desktop\IT 战略和架构咨询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6" y="257175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09704" y="742998"/>
            <a:ext cx="8229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假设某快递公司在新的季度要制定一个目标，要提升公司服务的用户体验，我们展现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OKR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两种不同的展现方式：</a:t>
            </a:r>
          </a:p>
        </p:txBody>
      </p:sp>
      <p:sp>
        <p:nvSpPr>
          <p:cNvPr id="3" name="矩形 2"/>
          <p:cNvSpPr/>
          <p:nvPr/>
        </p:nvSpPr>
        <p:spPr>
          <a:xfrm>
            <a:off x="1295486" y="1733572"/>
            <a:ext cx="75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）如果用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表述，则可以简单的表达为“本季度客户满意度要提升至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90%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以上”；</a:t>
            </a:r>
          </a:p>
        </p:txBody>
      </p:sp>
      <p:sp>
        <p:nvSpPr>
          <p:cNvPr id="4" name="矩形 3"/>
          <p:cNvSpPr/>
          <p:nvPr/>
        </p:nvSpPr>
        <p:spPr>
          <a:xfrm>
            <a:off x="1295486" y="2583408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）如果用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OKR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描述，则可以有以下表达</a:t>
            </a:r>
          </a:p>
        </p:txBody>
      </p:sp>
      <p:sp>
        <p:nvSpPr>
          <p:cNvPr id="8" name="矩形 7"/>
          <p:cNvSpPr/>
          <p:nvPr/>
        </p:nvSpPr>
        <p:spPr>
          <a:xfrm>
            <a:off x="1447882" y="2952740"/>
            <a:ext cx="662922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O: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提升用户服务体验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KR1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：派单时间由一天一次改为一天两次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KR2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：用户投诉建议等问题反馈时间不超过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个小时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KR3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：用户问题的处理时间缩短至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24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小时之内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KR4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：对快递员、客服进行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次服务技能培训</a:t>
            </a:r>
          </a:p>
        </p:txBody>
      </p:sp>
    </p:spTree>
    <p:extLst>
      <p:ext uri="{BB962C8B-B14F-4D97-AF65-F5344CB8AC3E}">
        <p14:creationId xmlns:p14="http://schemas.microsoft.com/office/powerpoint/2010/main" val="231059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KPI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的关系</a:t>
            </a:r>
          </a:p>
        </p:txBody>
      </p:sp>
      <p:pic>
        <p:nvPicPr>
          <p:cNvPr id="5" name="Picture 2" descr="C:\Users\Administrator\Desktop\目标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9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指南针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74" y="119639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秒表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0" y="127638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9">
            <a:extLst>
              <a:ext uri="{FF2B5EF4-FFF2-40B4-BE49-F238E27FC236}">
                <a16:creationId xmlns:a16="http://schemas.microsoft.com/office/drawing/2014/main" id="{3C6F89EE-EBD0-4E7E-BE99-2840C22A575E}"/>
              </a:ext>
            </a:extLst>
          </p:cNvPr>
          <p:cNvSpPr txBox="1"/>
          <p:nvPr/>
        </p:nvSpPr>
        <p:spPr>
          <a:xfrm>
            <a:off x="1600278" y="3483141"/>
            <a:ext cx="2285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OKR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（指南针）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9">
            <a:extLst>
              <a:ext uri="{FF2B5EF4-FFF2-40B4-BE49-F238E27FC236}">
                <a16:creationId xmlns:a16="http://schemas.microsoft.com/office/drawing/2014/main" id="{3C6F89EE-EBD0-4E7E-BE99-2840C22A575E}"/>
              </a:ext>
            </a:extLst>
          </p:cNvPr>
          <p:cNvSpPr txBox="1"/>
          <p:nvPr/>
        </p:nvSpPr>
        <p:spPr>
          <a:xfrm>
            <a:off x="5143510" y="3483140"/>
            <a:ext cx="2285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KPI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（秒表）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9">
            <a:extLst>
              <a:ext uri="{FF2B5EF4-FFF2-40B4-BE49-F238E27FC236}">
                <a16:creationId xmlns:a16="http://schemas.microsoft.com/office/drawing/2014/main" id="{3C6F89EE-EBD0-4E7E-BE99-2840C22A575E}"/>
              </a:ext>
            </a:extLst>
          </p:cNvPr>
          <p:cNvSpPr txBox="1"/>
          <p:nvPr/>
        </p:nvSpPr>
        <p:spPr>
          <a:xfrm>
            <a:off x="1447882" y="4248106"/>
            <a:ext cx="582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OKR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KPI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协同使用能发挥更大的价值</a:t>
            </a:r>
            <a:endParaRPr lang="en-US" altLang="zh-CN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1883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模板工具分享（一）</a:t>
            </a:r>
          </a:p>
        </p:txBody>
      </p:sp>
      <p:pic>
        <p:nvPicPr>
          <p:cNvPr id="5" name="Picture 2" descr="C:\Users\Administrator\Desktop\目标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9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30720"/>
              </p:ext>
            </p:extLst>
          </p:nvPr>
        </p:nvGraphicFramePr>
        <p:xfrm>
          <a:off x="304912" y="666800"/>
          <a:ext cx="8665791" cy="4160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5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166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xx</a:t>
                      </a:r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公司</a:t>
                      </a:r>
                      <a:r>
                        <a:rPr lang="en-US" altLang="zh-CN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OKR</a:t>
                      </a:r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与关键结果管理报表（</a:t>
                      </a:r>
                      <a:r>
                        <a:rPr lang="en-US" altLang="zh-CN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PM</a:t>
                      </a:r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66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愿景、使命、战略目标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  门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6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愿  景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6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使  命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668"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战略目标</a:t>
                      </a:r>
                      <a:b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</a:br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（年度）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668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668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668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668">
                <a:tc gridSpan="8"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66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考核计划表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考评表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序号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目标（</a:t>
                      </a:r>
                      <a:r>
                        <a:rPr 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O）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关键成果（</a:t>
                      </a:r>
                      <a:r>
                        <a:rPr lang="en-US" altLang="zh-CN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KRs</a:t>
                      </a:r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“KR”</a:t>
                      </a:r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权重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“O”</a:t>
                      </a:r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分值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KR</a:t>
                      </a:r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完成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KR</a:t>
                      </a:r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得分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</a:t>
                      </a:r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得分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66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6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6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6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166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16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16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16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166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16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16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16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020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模板工具分享（二）</a:t>
            </a:r>
          </a:p>
        </p:txBody>
      </p:sp>
      <p:pic>
        <p:nvPicPr>
          <p:cNvPr id="5" name="Picture 2" descr="C:\Users\Administrator\Desktop\目标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9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122501"/>
              </p:ext>
            </p:extLst>
          </p:nvPr>
        </p:nvGraphicFramePr>
        <p:xfrm>
          <a:off x="298089" y="666800"/>
          <a:ext cx="8229599" cy="137668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36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6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6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62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62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62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62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814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28585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 dirty="0">
                          <a:effectLst/>
                        </a:rPr>
                        <a:t>第一季度销售总监个人</a:t>
                      </a:r>
                      <a:r>
                        <a:rPr lang="en-US" altLang="zh-CN" sz="700" u="none" strike="noStrike" dirty="0">
                          <a:effectLst/>
                        </a:rPr>
                        <a:t>OKR</a:t>
                      </a:r>
                      <a:endParaRPr lang="en-US" altLang="zh-CN" sz="7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序号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目标（</a:t>
                      </a:r>
                      <a:r>
                        <a:rPr lang="en-US" sz="700" u="none" strike="noStrike">
                          <a:effectLst/>
                        </a:rPr>
                        <a:t>O）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关键事件（</a:t>
                      </a:r>
                      <a:r>
                        <a:rPr lang="en-US" altLang="zh-CN" sz="700" u="none" strike="noStrike">
                          <a:effectLst/>
                        </a:rPr>
                        <a:t>KR</a:t>
                      </a:r>
                      <a:r>
                        <a:rPr lang="zh-CN" altLang="en-US" sz="700" u="none" strike="noStrike">
                          <a:effectLst/>
                        </a:rPr>
                        <a:t>）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KR</a:t>
                      </a:r>
                      <a:r>
                        <a:rPr lang="zh-CN" altLang="en-US" sz="700" u="none" strike="noStrike">
                          <a:effectLst/>
                        </a:rPr>
                        <a:t>权重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O</a:t>
                      </a:r>
                      <a:r>
                        <a:rPr lang="zh-CN" altLang="en-US" sz="700" u="none" strike="noStrike">
                          <a:effectLst/>
                        </a:rPr>
                        <a:t>权重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自评分</a:t>
                      </a:r>
                      <a:br>
                        <a:rPr lang="zh-CN" altLang="en-US" sz="700" u="none" strike="noStrike">
                          <a:effectLst/>
                        </a:rPr>
                      </a:br>
                      <a:r>
                        <a:rPr lang="zh-CN" altLang="en-US" sz="700" u="none" strike="noStrike">
                          <a:effectLst/>
                        </a:rPr>
                        <a:t>（</a:t>
                      </a:r>
                      <a:r>
                        <a:rPr lang="en-US" altLang="zh-CN" sz="700" u="none" strike="noStrike">
                          <a:effectLst/>
                        </a:rPr>
                        <a:t>40%</a:t>
                      </a:r>
                      <a:r>
                        <a:rPr lang="zh-CN" altLang="en-US" sz="700" u="none" strike="noStrike">
                          <a:effectLst/>
                        </a:rPr>
                        <a:t>）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领导评分</a:t>
                      </a:r>
                      <a:br>
                        <a:rPr lang="zh-CN" altLang="en-US" sz="700" u="none" strike="noStrike">
                          <a:effectLst/>
                        </a:rPr>
                      </a:br>
                      <a:r>
                        <a:rPr lang="zh-CN" altLang="en-US" sz="700" u="none" strike="noStrike">
                          <a:effectLst/>
                        </a:rPr>
                        <a:t>（</a:t>
                      </a:r>
                      <a:r>
                        <a:rPr lang="en-US" altLang="zh-CN" sz="700" u="none" strike="noStrike">
                          <a:effectLst/>
                        </a:rPr>
                        <a:t>60%</a:t>
                      </a:r>
                      <a:r>
                        <a:rPr lang="zh-CN" altLang="en-US" sz="700" u="none" strike="noStrike">
                          <a:effectLst/>
                        </a:rPr>
                        <a:t>）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综合评分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得分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关联</a:t>
                      </a:r>
                      <a:r>
                        <a:rPr lang="en-US" sz="700" u="none" strike="noStrike">
                          <a:effectLst/>
                        </a:rPr>
                        <a:t>KPI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权重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得分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完成公司第一季度销售额**元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第⼀季度保证</a:t>
                      </a:r>
                      <a:r>
                        <a:rPr lang="en-US" altLang="zh-CN" sz="700" u="none" strike="noStrike">
                          <a:effectLst/>
                        </a:rPr>
                        <a:t>1000</a:t>
                      </a:r>
                      <a:r>
                        <a:rPr lang="zh-CN" altLang="en-US" sz="700" u="none" strike="noStrike">
                          <a:effectLst/>
                        </a:rPr>
                        <a:t>万美⾦的合同预定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80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76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22.8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销售额达成率</a:t>
                      </a:r>
                      <a:r>
                        <a:rPr lang="en-US" altLang="zh-CN" sz="700" u="none" strike="noStrike">
                          <a:effectLst/>
                        </a:rPr>
                        <a:t>98%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98.98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确保每位销售经理完成</a:t>
                      </a:r>
                      <a:r>
                        <a:rPr lang="en-US" altLang="zh-CN" sz="700" u="none" strike="noStrike">
                          <a:effectLst/>
                        </a:rPr>
                        <a:t>400</a:t>
                      </a:r>
                      <a:r>
                        <a:rPr lang="zh-CN" altLang="en-US" sz="700" u="none" strike="noStrike">
                          <a:effectLst/>
                        </a:rPr>
                        <a:t>万美元预定合同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80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74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22.2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5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保证⾄少</a:t>
                      </a:r>
                      <a:r>
                        <a:rPr lang="en-US" altLang="zh-CN" sz="700" u="none" strike="noStrike">
                          <a:effectLst/>
                        </a:rPr>
                        <a:t>60%</a:t>
                      </a:r>
                      <a:r>
                        <a:rPr lang="zh-CN" altLang="en-US" sz="700" u="none" strike="noStrike">
                          <a:effectLst/>
                        </a:rPr>
                        <a:t>的销售团队完成指标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72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21.6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5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参加３场⾏业峰会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65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71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7.1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58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让销售团队变得更加有效率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第⼀季度开始开展销售团队活⼒计划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团队管理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5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第⼀季度招聘３位销售经理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85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2⽉</a:t>
                      </a:r>
                      <a:r>
                        <a:rPr lang="zh-CN" altLang="en-US" sz="700" u="none" strike="noStrike">
                          <a:effectLst/>
                        </a:rPr>
                        <a:t>底完成销售⼈员认证项目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85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1/31⽇</a:t>
                      </a:r>
                      <a:r>
                        <a:rPr lang="zh-CN" altLang="en-US" sz="700" u="none" strike="noStrike">
                          <a:effectLst/>
                        </a:rPr>
                        <a:t>之前⾰新销售薪酬与奖⾦规定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 dirty="0">
                          <a:effectLst/>
                        </a:rPr>
                        <a:t>　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 dirty="0">
                          <a:effectLst/>
                        </a:rPr>
                        <a:t>　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 dirty="0">
                          <a:effectLst/>
                        </a:rPr>
                        <a:t>　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 dirty="0">
                          <a:effectLst/>
                        </a:rPr>
                        <a:t>　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730423"/>
              </p:ext>
            </p:extLst>
          </p:nvPr>
        </p:nvGraphicFramePr>
        <p:xfrm>
          <a:off x="304912" y="2076323"/>
          <a:ext cx="8229596" cy="1486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0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82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973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1825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 dirty="0">
                          <a:effectLst/>
                        </a:rPr>
                        <a:t>第一季度销售经理个人</a:t>
                      </a:r>
                      <a:r>
                        <a:rPr lang="en-US" altLang="zh-CN" sz="700" u="none" strike="noStrike" dirty="0">
                          <a:effectLst/>
                        </a:rPr>
                        <a:t>OKR</a:t>
                      </a:r>
                      <a:endParaRPr lang="en-US" altLang="zh-CN" sz="7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2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序号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目标（</a:t>
                      </a:r>
                      <a:r>
                        <a:rPr lang="en-US" sz="700" u="none" strike="noStrike">
                          <a:effectLst/>
                        </a:rPr>
                        <a:t>O）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关键事件（</a:t>
                      </a:r>
                      <a:r>
                        <a:rPr lang="en-US" altLang="zh-CN" sz="700" u="none" strike="noStrike">
                          <a:effectLst/>
                        </a:rPr>
                        <a:t>KR</a:t>
                      </a:r>
                      <a:r>
                        <a:rPr lang="zh-CN" altLang="en-US" sz="700" u="none" strike="noStrike">
                          <a:effectLst/>
                        </a:rPr>
                        <a:t>）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KR</a:t>
                      </a:r>
                      <a:r>
                        <a:rPr lang="zh-CN" altLang="en-US" sz="700" u="none" strike="noStrike">
                          <a:effectLst/>
                        </a:rPr>
                        <a:t>权重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O</a:t>
                      </a:r>
                      <a:r>
                        <a:rPr lang="zh-CN" altLang="en-US" sz="700" u="none" strike="noStrike">
                          <a:effectLst/>
                        </a:rPr>
                        <a:t>权重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自评分</a:t>
                      </a:r>
                      <a:br>
                        <a:rPr lang="zh-CN" altLang="en-US" sz="700" u="none" strike="noStrike">
                          <a:effectLst/>
                        </a:rPr>
                      </a:br>
                      <a:r>
                        <a:rPr lang="zh-CN" altLang="en-US" sz="700" u="none" strike="noStrike">
                          <a:effectLst/>
                        </a:rPr>
                        <a:t>（</a:t>
                      </a:r>
                      <a:r>
                        <a:rPr lang="en-US" altLang="zh-CN" sz="700" u="none" strike="noStrike">
                          <a:effectLst/>
                        </a:rPr>
                        <a:t>40%</a:t>
                      </a:r>
                      <a:r>
                        <a:rPr lang="zh-CN" altLang="en-US" sz="700" u="none" strike="noStrike">
                          <a:effectLst/>
                        </a:rPr>
                        <a:t>）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领导评分</a:t>
                      </a:r>
                      <a:br>
                        <a:rPr lang="zh-CN" altLang="en-US" sz="700" u="none" strike="noStrike">
                          <a:effectLst/>
                        </a:rPr>
                      </a:br>
                      <a:r>
                        <a:rPr lang="zh-CN" altLang="en-US" sz="700" u="none" strike="noStrike">
                          <a:effectLst/>
                        </a:rPr>
                        <a:t>（</a:t>
                      </a:r>
                      <a:r>
                        <a:rPr lang="en-US" altLang="zh-CN" sz="700" u="none" strike="noStrike">
                          <a:effectLst/>
                        </a:rPr>
                        <a:t>60%</a:t>
                      </a:r>
                      <a:r>
                        <a:rPr lang="zh-CN" altLang="en-US" sz="700" u="none" strike="noStrike">
                          <a:effectLst/>
                        </a:rPr>
                        <a:t>）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综合评分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得分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关联</a:t>
                      </a:r>
                      <a:r>
                        <a:rPr lang="en-US" sz="700" u="none" strike="noStrike">
                          <a:effectLst/>
                        </a:rPr>
                        <a:t>KPI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权重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得分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⼤⼒促进新市场</a:t>
                      </a:r>
                      <a:br>
                        <a:rPr lang="zh-CN" altLang="en-US" sz="700" u="none" strike="noStrike">
                          <a:effectLst/>
                        </a:rPr>
                      </a:br>
                      <a:r>
                        <a:rPr lang="zh-CN" altLang="en-US" sz="700" u="none" strike="noStrike">
                          <a:effectLst/>
                        </a:rPr>
                        <a:t>的发展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招聘两位客户主管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新市场开发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第⼀季度末寻找到</a:t>
                      </a:r>
                      <a:r>
                        <a:rPr lang="en-US" altLang="zh-CN" sz="700" u="none" strike="noStrike">
                          <a:effectLst/>
                        </a:rPr>
                        <a:t>45</a:t>
                      </a:r>
                      <a:r>
                        <a:rPr lang="zh-CN" altLang="en-US" sz="700" u="none" strike="noStrike">
                          <a:effectLst/>
                        </a:rPr>
                        <a:t>个业务机会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2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与市场负责⼈⼀起设计下季度销售目标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2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与同事发分享３个成功报价案例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2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 dirty="0">
                          <a:effectLst/>
                        </a:rPr>
                        <a:t>第⼀季度完成新</a:t>
                      </a:r>
                      <a:br>
                        <a:rPr lang="zh-CN" altLang="en-US" sz="700" u="none" strike="noStrike" dirty="0">
                          <a:effectLst/>
                        </a:rPr>
                      </a:br>
                      <a:r>
                        <a:rPr lang="zh-CN" altLang="en-US" sz="700" u="none" strike="noStrike" dirty="0">
                          <a:effectLst/>
                        </a:rPr>
                        <a:t>潜在客户销售额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第⼀季度完成销售额</a:t>
                      </a:r>
                      <a:r>
                        <a:rPr lang="en-US" altLang="zh-CN" sz="700" u="none" strike="noStrike">
                          <a:effectLst/>
                        </a:rPr>
                        <a:t>100</a:t>
                      </a:r>
                      <a:r>
                        <a:rPr lang="zh-CN" altLang="en-US" sz="700" u="none" strike="noStrike">
                          <a:effectLst/>
                        </a:rPr>
                        <a:t>万美元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新潜在客户销售额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 dirty="0">
                          <a:effectLst/>
                        </a:rPr>
                        <a:t>　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2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第⼀季度末完成</a:t>
                      </a:r>
                      <a:r>
                        <a:rPr lang="en-US" altLang="zh-CN" sz="700" u="none" strike="noStrike">
                          <a:effectLst/>
                        </a:rPr>
                        <a:t>400</a:t>
                      </a:r>
                      <a:r>
                        <a:rPr lang="zh-CN" altLang="en-US" sz="700" u="none" strike="noStrike">
                          <a:effectLst/>
                        </a:rPr>
                        <a:t>万美元的业务机会创建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2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持续保证销售库⾥⾯有</a:t>
                      </a:r>
                      <a:r>
                        <a:rPr lang="en-US" altLang="zh-CN" sz="700" u="none" strike="noStrike">
                          <a:effectLst/>
                        </a:rPr>
                        <a:t>3</a:t>
                      </a:r>
                      <a:r>
                        <a:rPr lang="zh-CN" altLang="en-US" sz="700" u="none" strike="noStrike">
                          <a:effectLst/>
                        </a:rPr>
                        <a:t>倍的业务机会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2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1⽉</a:t>
                      </a:r>
                      <a:r>
                        <a:rPr lang="zh-CN" altLang="en-US" sz="700" u="none" strike="noStrike">
                          <a:effectLst/>
                        </a:rPr>
                        <a:t>保证完成</a:t>
                      </a:r>
                      <a:r>
                        <a:rPr lang="en-US" altLang="zh-CN" sz="700" u="none" strike="noStrike">
                          <a:effectLst/>
                        </a:rPr>
                        <a:t>20% </a:t>
                      </a:r>
                      <a:r>
                        <a:rPr lang="zh-CN" altLang="en-US" sz="700" u="none" strike="noStrike">
                          <a:effectLst/>
                        </a:rPr>
                        <a:t>的业务，⽽</a:t>
                      </a:r>
                      <a:r>
                        <a:rPr lang="en-US" altLang="zh-CN" sz="700" u="none" strike="noStrike">
                          <a:effectLst/>
                        </a:rPr>
                        <a:t>2⽉</a:t>
                      </a:r>
                      <a:r>
                        <a:rPr lang="zh-CN" altLang="en-US" sz="700" u="none" strike="noStrike">
                          <a:effectLst/>
                        </a:rPr>
                        <a:t>完成⾄少</a:t>
                      </a:r>
                      <a:br>
                        <a:rPr lang="zh-CN" altLang="en-US" sz="700" u="none" strike="noStrike">
                          <a:effectLst/>
                        </a:rPr>
                      </a:br>
                      <a:r>
                        <a:rPr lang="en-US" altLang="zh-CN" sz="700" u="none" strike="noStrike">
                          <a:effectLst/>
                        </a:rPr>
                        <a:t>50%</a:t>
                      </a:r>
                      <a:r>
                        <a:rPr lang="zh-CN" altLang="en-US" sz="700" u="none" strike="noStrike">
                          <a:effectLst/>
                        </a:rPr>
                        <a:t>的业务量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 dirty="0">
                          <a:effectLst/>
                        </a:rPr>
                        <a:t>20%</a:t>
                      </a:r>
                      <a:endParaRPr lang="en-US" altLang="zh-CN" sz="7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 dirty="0">
                          <a:effectLst/>
                        </a:rPr>
                        <a:t>　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24624"/>
              </p:ext>
            </p:extLst>
          </p:nvPr>
        </p:nvGraphicFramePr>
        <p:xfrm>
          <a:off x="304912" y="3562324"/>
          <a:ext cx="8229596" cy="1552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0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82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973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3020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第一季度销售代表个人</a:t>
                      </a:r>
                      <a:r>
                        <a:rPr lang="en-US" altLang="zh-CN" sz="700" u="none" strike="noStrike">
                          <a:effectLst/>
                        </a:rPr>
                        <a:t>OKR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序号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目标（</a:t>
                      </a:r>
                      <a:r>
                        <a:rPr lang="en-US" sz="700" u="none" strike="noStrike">
                          <a:effectLst/>
                        </a:rPr>
                        <a:t>O）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关键事件（</a:t>
                      </a:r>
                      <a:r>
                        <a:rPr lang="en-US" altLang="zh-CN" sz="700" u="none" strike="noStrike">
                          <a:effectLst/>
                        </a:rPr>
                        <a:t>KR</a:t>
                      </a:r>
                      <a:r>
                        <a:rPr lang="zh-CN" altLang="en-US" sz="700" u="none" strike="noStrike">
                          <a:effectLst/>
                        </a:rPr>
                        <a:t>）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KR</a:t>
                      </a:r>
                      <a:r>
                        <a:rPr lang="zh-CN" altLang="en-US" sz="700" u="none" strike="noStrike">
                          <a:effectLst/>
                        </a:rPr>
                        <a:t>权重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O</a:t>
                      </a:r>
                      <a:r>
                        <a:rPr lang="zh-CN" altLang="en-US" sz="700" u="none" strike="noStrike">
                          <a:effectLst/>
                        </a:rPr>
                        <a:t>权重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自评分</a:t>
                      </a:r>
                      <a:br>
                        <a:rPr lang="zh-CN" altLang="en-US" sz="700" u="none" strike="noStrike">
                          <a:effectLst/>
                        </a:rPr>
                      </a:br>
                      <a:r>
                        <a:rPr lang="zh-CN" altLang="en-US" sz="700" u="none" strike="noStrike">
                          <a:effectLst/>
                        </a:rPr>
                        <a:t>（</a:t>
                      </a:r>
                      <a:r>
                        <a:rPr lang="en-US" altLang="zh-CN" sz="700" u="none" strike="noStrike">
                          <a:effectLst/>
                        </a:rPr>
                        <a:t>40%</a:t>
                      </a:r>
                      <a:r>
                        <a:rPr lang="zh-CN" altLang="en-US" sz="700" u="none" strike="noStrike">
                          <a:effectLst/>
                        </a:rPr>
                        <a:t>）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领导评分</a:t>
                      </a:r>
                      <a:br>
                        <a:rPr lang="zh-CN" altLang="en-US" sz="700" u="none" strike="noStrike">
                          <a:effectLst/>
                        </a:rPr>
                      </a:br>
                      <a:r>
                        <a:rPr lang="zh-CN" altLang="en-US" sz="700" u="none" strike="noStrike">
                          <a:effectLst/>
                        </a:rPr>
                        <a:t>（</a:t>
                      </a:r>
                      <a:r>
                        <a:rPr lang="en-US" altLang="zh-CN" sz="700" u="none" strike="noStrike">
                          <a:effectLst/>
                        </a:rPr>
                        <a:t>60%</a:t>
                      </a:r>
                      <a:r>
                        <a:rPr lang="zh-CN" altLang="en-US" sz="700" u="none" strike="noStrike">
                          <a:effectLst/>
                        </a:rPr>
                        <a:t>）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综合评分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得分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关联</a:t>
                      </a:r>
                      <a:r>
                        <a:rPr lang="en-US" sz="700" u="none" strike="noStrike">
                          <a:effectLst/>
                        </a:rPr>
                        <a:t>KPI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权重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得分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2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设计与执⾏销售</a:t>
                      </a:r>
                      <a:br>
                        <a:rPr lang="zh-CN" altLang="en-US" sz="700" u="none" strike="noStrike">
                          <a:effectLst/>
                        </a:rPr>
                      </a:br>
                      <a:r>
                        <a:rPr lang="zh-CN" altLang="en-US" sz="700" u="none" strike="noStrike">
                          <a:effectLst/>
                        </a:rPr>
                        <a:t>代表新媒体销售</a:t>
                      </a:r>
                      <a:br>
                        <a:rPr lang="zh-CN" altLang="en-US" sz="700" u="none" strike="noStrike">
                          <a:effectLst/>
                        </a:rPr>
                      </a:br>
                      <a:r>
                        <a:rPr lang="zh-CN" altLang="en-US" sz="700" u="none" strike="noStrike">
                          <a:effectLst/>
                        </a:rPr>
                        <a:t>流程与指导⼿册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2/13</a:t>
                      </a:r>
                      <a:r>
                        <a:rPr lang="zh-CN" altLang="en-US" sz="700" u="none" strike="noStrike">
                          <a:effectLst/>
                        </a:rPr>
                        <a:t>之前设计新媒体销售邮件模板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销售机会与流程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第⼀季度每周发送邀请邮件给</a:t>
                      </a:r>
                      <a:r>
                        <a:rPr lang="en-US" altLang="zh-CN" sz="700" u="none" strike="noStrike">
                          <a:effectLst/>
                        </a:rPr>
                        <a:t>10</a:t>
                      </a:r>
                      <a:r>
                        <a:rPr lang="zh-CN" altLang="en-US" sz="700" u="none" strike="noStrike">
                          <a:effectLst/>
                        </a:rPr>
                        <a:t>个客户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培训</a:t>
                      </a:r>
                      <a:r>
                        <a:rPr lang="en-US" altLang="zh-CN" sz="700" u="none" strike="noStrike">
                          <a:effectLst/>
                        </a:rPr>
                        <a:t>3</a:t>
                      </a:r>
                      <a:r>
                        <a:rPr lang="zh-CN" altLang="en-US" sz="700" u="none" strike="noStrike">
                          <a:effectLst/>
                        </a:rPr>
                        <a:t>位销售代表熟悉销售流程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每周</a:t>
                      </a:r>
                      <a:r>
                        <a:rPr lang="en-US" altLang="zh-CN" sz="700" u="none" strike="noStrike">
                          <a:effectLst/>
                        </a:rPr>
                        <a:t>100%</a:t>
                      </a:r>
                      <a:r>
                        <a:rPr lang="zh-CN" altLang="en-US" sz="700" u="none" strike="noStrike">
                          <a:effectLst/>
                        </a:rPr>
                        <a:t>完成销售机会收集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93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完成第⼀季度销</a:t>
                      </a:r>
                      <a:br>
                        <a:rPr lang="zh-CN" altLang="en-US" sz="700" u="none" strike="noStrike">
                          <a:effectLst/>
                        </a:rPr>
                      </a:br>
                      <a:r>
                        <a:rPr lang="zh-CN" altLang="en-US" sz="700" u="none" strike="noStrike">
                          <a:effectLst/>
                        </a:rPr>
                        <a:t>售目标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1/31⽇</a:t>
                      </a:r>
                      <a:r>
                        <a:rPr lang="zh-CN" altLang="en-US" sz="700" u="none" strike="noStrike">
                          <a:effectLst/>
                        </a:rPr>
                        <a:t>之前为每个⾏业的客户完成客户计划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销售目标达成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第⼀季度产⽣</a:t>
                      </a:r>
                      <a:r>
                        <a:rPr lang="en-US" altLang="zh-CN" sz="700" u="none" strike="noStrike">
                          <a:effectLst/>
                        </a:rPr>
                        <a:t>60</a:t>
                      </a:r>
                      <a:r>
                        <a:rPr lang="zh-CN" altLang="en-US" sz="700" u="none" strike="noStrike">
                          <a:effectLst/>
                        </a:rPr>
                        <a:t>份数据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9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3/1⽇</a:t>
                      </a:r>
                      <a:r>
                        <a:rPr lang="zh-CN" altLang="en-US" sz="700" u="none" strike="noStrike">
                          <a:effectLst/>
                        </a:rPr>
                        <a:t>之前收集</a:t>
                      </a:r>
                      <a:r>
                        <a:rPr lang="en-US" altLang="zh-CN" sz="700" u="none" strike="noStrike">
                          <a:effectLst/>
                        </a:rPr>
                        <a:t>30</a:t>
                      </a:r>
                      <a:r>
                        <a:rPr lang="zh-CN" altLang="en-US" sz="700" u="none" strike="noStrike">
                          <a:effectLst/>
                        </a:rPr>
                        <a:t>家世界</a:t>
                      </a:r>
                      <a:r>
                        <a:rPr lang="en-US" altLang="zh-CN" sz="700" u="none" strike="noStrike">
                          <a:effectLst/>
                        </a:rPr>
                        <a:t>500</a:t>
                      </a:r>
                      <a:r>
                        <a:rPr lang="zh-CN" altLang="en-US" sz="700" u="none" strike="noStrike">
                          <a:effectLst/>
                        </a:rPr>
                        <a:t>强的</a:t>
                      </a:r>
                      <a:r>
                        <a:rPr lang="en-US" altLang="zh-CN" sz="700" u="none" strike="noStrike">
                          <a:effectLst/>
                        </a:rPr>
                        <a:t>CTO</a:t>
                      </a:r>
                      <a:r>
                        <a:rPr lang="zh-CN" altLang="en-US" sz="700" u="none" strike="noStrike">
                          <a:effectLst/>
                        </a:rPr>
                        <a:t>会议信息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221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第⼀季度完成</a:t>
                      </a:r>
                      <a:r>
                        <a:rPr lang="en-US" altLang="zh-CN" sz="700" u="none" strike="noStrike">
                          <a:effectLst/>
                        </a:rPr>
                        <a:t>20</a:t>
                      </a:r>
                      <a:r>
                        <a:rPr lang="zh-CN" altLang="en-US" sz="700" u="none" strike="noStrike">
                          <a:effectLst/>
                        </a:rPr>
                        <a:t>万美元的预订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30%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 dirty="0">
                          <a:effectLst/>
                        </a:rPr>
                        <a:t>　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90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/>
          </p:cNvSpPr>
          <p:nvPr/>
        </p:nvSpPr>
        <p:spPr bwMode="auto">
          <a:xfrm>
            <a:off x="1905070" y="2495564"/>
            <a:ext cx="4953000" cy="514350"/>
          </a:xfrm>
          <a:prstGeom prst="rect">
            <a:avLst/>
          </a:prstGeom>
          <a:ln>
            <a:solidFill>
              <a:srgbClr val="28B9B9"/>
            </a:solidFill>
          </a:ln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5400" b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28B9B9"/>
                </a:soli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+mn-ea"/>
                <a:cs typeface="+mn-ea"/>
              </a:rPr>
              <a:t>感谢聆听！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70" y="2038364"/>
            <a:ext cx="4953000" cy="342900"/>
          </a:xfrm>
        </p:spPr>
        <p:txBody>
          <a:bodyPr/>
          <a:lstStyle/>
          <a:p>
            <a:pPr eaLnBrk="1" hangingPunct="1"/>
            <a:r>
              <a:rPr lang="zh-CN" altLang="en-US" sz="1800" i="1">
                <a:latin typeface="Arial" charset="0"/>
              </a:rPr>
              <a:t>演示完毕</a:t>
            </a:r>
            <a:endParaRPr lang="en-US" altLang="zh-CN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什么是</a:t>
            </a:r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工作法</a:t>
            </a:r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endParaRPr lang="zh-CN" altLang="en-US" sz="3000" kern="100" baseline="-25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912" y="1012144"/>
            <a:ext cx="8153186" cy="277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“请你告诉我，我该走哪条路？”爱丽丝说。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“那要看你想去哪里。”猫说。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“去哪儿无所谓。”爱丽丝说。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“那么走哪条路也就无所谓了。”猫说。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                          ——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摘自刘易斯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Arial Unicode MS"/>
              </a:rPr>
              <a:t>-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Arial Unicode MS"/>
              </a:rPr>
              <a:t>卡罗尔的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Arial Unicode MS"/>
              </a:rPr>
              <a:t>《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Arial Unicode MS"/>
              </a:rPr>
              <a:t>爱丽丝漫游奇景记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Arial Unicode MS"/>
              </a:rPr>
              <a:t>》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C:\Users\Administrator\Desktop\目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2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imgsa.baidu.com/timg?image&amp;quality=80&amp;size=b9999_10000&amp;sec=1527152735400&amp;di=e366a072fff25172eb6c3bc27d2cf817&amp;imgtype=0&amp;src=http%3A%2F%2Fs1.sinaimg.cn%2Foriginal%2F006iRmyxty72qFaQphdef%266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484" y="1245835"/>
            <a:ext cx="1800000" cy="254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22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目标管理的发展</a:t>
            </a:r>
          </a:p>
        </p:txBody>
      </p:sp>
      <p:pic>
        <p:nvPicPr>
          <p:cNvPr id="2050" name="Picture 2" descr="C:\Users\Administrator\Desktop\目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2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30176"/>
            <a:ext cx="83820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 descr="任务指派"/>
          <p:cNvSpPr txBox="1">
            <a:spLocks noChangeArrowheads="1"/>
          </p:cNvSpPr>
          <p:nvPr/>
        </p:nvSpPr>
        <p:spPr bwMode="auto">
          <a:xfrm>
            <a:off x="457200" y="3714720"/>
            <a:ext cx="8229600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5000"/>
              </a:lnSpc>
              <a:spcBef>
                <a:spcPct val="50000"/>
              </a:spcBef>
              <a:defRPr/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OKR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SMART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的区别：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OKR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仍然强调具体、可衡量、相关联、有明确时间，但不强调可实现，而强调有雄心的。</a:t>
            </a:r>
          </a:p>
          <a:p>
            <a:pPr>
              <a:spcBef>
                <a:spcPct val="50000"/>
              </a:spcBef>
              <a:defRPr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386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什么是</a:t>
            </a:r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工作法</a:t>
            </a:r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endParaRPr lang="zh-CN" altLang="en-US" sz="3000" kern="100" baseline="-25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82" y="2622506"/>
            <a:ext cx="28800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4"/>
          <p:cNvSpPr txBox="1"/>
          <p:nvPr/>
        </p:nvSpPr>
        <p:spPr>
          <a:xfrm>
            <a:off x="533506" y="1047790"/>
            <a:ext cx="7633550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3600" b="1" dirty="0">
                <a:solidFill>
                  <a:srgbClr val="28B9B9"/>
                </a:solidFill>
                <a:latin typeface="微软雅黑" pitchFamily="34" charset="-122"/>
                <a:ea typeface="微软雅黑" pitchFamily="34" charset="-122"/>
              </a:rPr>
              <a:t>KR</a:t>
            </a:r>
            <a:r>
              <a:rPr lang="en-US" altLang="zh-CN" sz="36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(Objectives &amp; Key Results</a:t>
            </a:r>
            <a:r>
              <a:rPr lang="zh-CN" altLang="en-US" sz="36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，目标与关键结果</a:t>
            </a:r>
            <a:r>
              <a:rPr lang="en-US" altLang="zh-CN" sz="36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36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609704" y="3131775"/>
            <a:ext cx="5486256" cy="114297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Objectives: where to go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r>
              <a:rPr lang="en-US" altLang="zh-CN" dirty="0">
                <a:latin typeface="Arial" pitchFamily="34" charset="0"/>
                <a:cs typeface="Arial" pitchFamily="34" charset="0"/>
              </a:rPr>
              <a:t>Key Results: how to get there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dministrator\Desktop\目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2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3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的定义</a:t>
            </a:r>
          </a:p>
        </p:txBody>
      </p:sp>
      <p:pic>
        <p:nvPicPr>
          <p:cNvPr id="4" name="Picture 2" descr="C:\Users\Administrator\Desktop\目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2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28714" y="895394"/>
            <a:ext cx="87627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3200" b="1" dirty="0">
                <a:solidFill>
                  <a:srgbClr val="28B9B9"/>
                </a:solidFill>
                <a:latin typeface="微软雅黑" pitchFamily="34" charset="-122"/>
                <a:ea typeface="微软雅黑" pitchFamily="34" charset="-122"/>
              </a:rPr>
              <a:t>KR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Objectives &amp; Key Result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，目标与关键结果）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是一种企业、团队、员工个人目标设定与沟通的最佳实践与工具，是通过结果去衡量过程的方法与实践。同时，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OKR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还是一种能够促进员工与团队协同工作的思维模式。</a:t>
            </a: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6084" y="2952740"/>
            <a:ext cx="8703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所谓目标（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objective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：是对驱动组织朝期望方向前进的定性追求的一种简洁描述</a:t>
            </a:r>
          </a:p>
        </p:txBody>
      </p:sp>
      <p:sp>
        <p:nvSpPr>
          <p:cNvPr id="6" name="矩形 5"/>
          <p:cNvSpPr/>
          <p:nvPr/>
        </p:nvSpPr>
        <p:spPr>
          <a:xfrm>
            <a:off x="533506" y="3867116"/>
            <a:ext cx="8153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关键结果（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key results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：是一种定量描述，用于衡量指定目标的达成情况</a:t>
            </a:r>
          </a:p>
        </p:txBody>
      </p:sp>
      <p:pic>
        <p:nvPicPr>
          <p:cNvPr id="1026" name="Picture 2" descr="C:\Users\Administrator\Desktop\目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6" y="295274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45685" y="3885054"/>
            <a:ext cx="360000" cy="360000"/>
            <a:chOff x="145685" y="3178282"/>
            <a:chExt cx="360000" cy="363052"/>
          </a:xfrm>
        </p:grpSpPr>
        <p:pic>
          <p:nvPicPr>
            <p:cNvPr id="1027" name="Picture 3" descr="C:\Users\Administrator\Desktop\色块－钥匙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85" y="3178282"/>
              <a:ext cx="342000" cy="34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椭圆 6"/>
            <p:cNvSpPr/>
            <p:nvPr/>
          </p:nvSpPr>
          <p:spPr bwMode="auto">
            <a:xfrm>
              <a:off x="145685" y="3181334"/>
              <a:ext cx="360000" cy="3600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2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基本特性</a:t>
            </a:r>
          </a:p>
        </p:txBody>
      </p:sp>
      <p:pic>
        <p:nvPicPr>
          <p:cNvPr id="4" name="Picture 2" descr="C:\Users\Administrator\Desktop\目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2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六边形 5"/>
          <p:cNvSpPr/>
          <p:nvPr/>
        </p:nvSpPr>
        <p:spPr bwMode="auto">
          <a:xfrm rot="5400000">
            <a:off x="1447882" y="1366437"/>
            <a:ext cx="1260000" cy="1260000"/>
          </a:xfrm>
          <a:prstGeom prst="hexag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7" name="六边形 6"/>
          <p:cNvSpPr/>
          <p:nvPr/>
        </p:nvSpPr>
        <p:spPr bwMode="auto">
          <a:xfrm rot="5400000">
            <a:off x="797465" y="2343156"/>
            <a:ext cx="1260000" cy="1260000"/>
          </a:xfrm>
          <a:prstGeom prst="hexagon">
            <a:avLst/>
          </a:prstGeom>
          <a:solidFill>
            <a:srgbClr val="28B9B9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8" name="六边形 7"/>
          <p:cNvSpPr/>
          <p:nvPr/>
        </p:nvSpPr>
        <p:spPr bwMode="auto">
          <a:xfrm rot="5400000">
            <a:off x="2092832" y="2343156"/>
            <a:ext cx="1260000" cy="12600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1026" name="Picture 2" descr="C:\Users\Administrator\Desktop\齿轮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807">
            <a:off x="1752674" y="162315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交叉分析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82" y="2613156"/>
            <a:ext cx="7848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房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32" y="262643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六边形 11"/>
          <p:cNvSpPr/>
          <p:nvPr/>
        </p:nvSpPr>
        <p:spPr bwMode="auto">
          <a:xfrm rot="5400000">
            <a:off x="4343406" y="1123988"/>
            <a:ext cx="360000" cy="360000"/>
          </a:xfrm>
          <a:prstGeom prst="hexag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六边形 12"/>
          <p:cNvSpPr/>
          <p:nvPr/>
        </p:nvSpPr>
        <p:spPr bwMode="auto">
          <a:xfrm rot="5400000">
            <a:off x="4343406" y="2508053"/>
            <a:ext cx="360000" cy="360000"/>
          </a:xfrm>
          <a:prstGeom prst="hexagon">
            <a:avLst/>
          </a:prstGeom>
          <a:solidFill>
            <a:srgbClr val="28B9B9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六边形 13"/>
          <p:cNvSpPr/>
          <p:nvPr/>
        </p:nvSpPr>
        <p:spPr bwMode="auto">
          <a:xfrm rot="5400000">
            <a:off x="4343406" y="3922742"/>
            <a:ext cx="360000" cy="3600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6" y="1123988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229" y="2495552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6" y="3923852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594" y="918710"/>
            <a:ext cx="3200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不做评估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只有回顾作用，没有考核作用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0594" y="2343156"/>
            <a:ext cx="3733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忘记失败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完成分数不重要，目标明确才重要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594" y="3738036"/>
            <a:ext cx="3200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获得帮助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OKR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获得大家认同才有意义</a:t>
            </a:r>
          </a:p>
        </p:txBody>
      </p:sp>
    </p:spTree>
    <p:extLst>
      <p:ext uri="{BB962C8B-B14F-4D97-AF65-F5344CB8AC3E}">
        <p14:creationId xmlns:p14="http://schemas.microsoft.com/office/powerpoint/2010/main" val="185729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308" y="257268"/>
            <a:ext cx="5398420" cy="561928"/>
          </a:xfrm>
          <a:prstGeom prst="rect">
            <a:avLst/>
          </a:prstGeom>
        </p:spPr>
        <p:txBody>
          <a:bodyPr/>
          <a:lstStyle/>
          <a:p>
            <a:r>
              <a:rPr lang="en-US" altLang="zh-CN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OKR</a:t>
            </a:r>
            <a:r>
              <a:rPr lang="zh-CN" altLang="en-US" sz="3000" kern="1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能给组织带来哪些收益？</a:t>
            </a:r>
          </a:p>
        </p:txBody>
      </p:sp>
      <p:pic>
        <p:nvPicPr>
          <p:cNvPr id="4" name="Picture 2" descr="C:\Users\Administrator\Desktop\目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2" y="3273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六边形 4"/>
          <p:cNvSpPr/>
          <p:nvPr/>
        </p:nvSpPr>
        <p:spPr bwMode="auto">
          <a:xfrm rot="5400000">
            <a:off x="3810020" y="907052"/>
            <a:ext cx="360000" cy="360000"/>
          </a:xfrm>
          <a:prstGeom prst="hexag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六边形 5"/>
          <p:cNvSpPr/>
          <p:nvPr/>
        </p:nvSpPr>
        <p:spPr bwMode="auto">
          <a:xfrm rot="5400000">
            <a:off x="3810020" y="1681533"/>
            <a:ext cx="360000" cy="360000"/>
          </a:xfrm>
          <a:prstGeom prst="hexagon">
            <a:avLst/>
          </a:prstGeom>
          <a:solidFill>
            <a:srgbClr val="28B9B9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六边形 6"/>
          <p:cNvSpPr/>
          <p:nvPr/>
        </p:nvSpPr>
        <p:spPr bwMode="auto">
          <a:xfrm rot="5400000">
            <a:off x="3810020" y="2583408"/>
            <a:ext cx="360000" cy="3600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20" y="907052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3843" y="1669032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20" y="2584518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8" y="754656"/>
            <a:ext cx="4190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更好的沟通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更易理解的系统提升了员工的支持度和使用率。</a:t>
            </a:r>
          </a:p>
        </p:txBody>
      </p:sp>
      <p:pic>
        <p:nvPicPr>
          <p:cNvPr id="2051" name="Picture 3" descr="C:\Users\Administrator\Desktop\绩效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94" y="172771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67208" y="1541445"/>
            <a:ext cx="4190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敏捷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更频繁的周期让行动更敏捷。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7208" y="2455821"/>
            <a:ext cx="4190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聚焦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OKR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确保每位员工都清晰理解什么才是最重要的。</a:t>
            </a:r>
          </a:p>
        </p:txBody>
      </p:sp>
      <p:sp>
        <p:nvSpPr>
          <p:cNvPr id="16" name="六边形 15"/>
          <p:cNvSpPr/>
          <p:nvPr/>
        </p:nvSpPr>
        <p:spPr bwMode="auto">
          <a:xfrm rot="5400000">
            <a:off x="3810020" y="3396777"/>
            <a:ext cx="360000" cy="360000"/>
          </a:xfrm>
          <a:prstGeom prst="hexagon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8" y="3269190"/>
            <a:ext cx="4190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公开透明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公开可衡量的目标，可促进跨部门协同。</a:t>
            </a:r>
          </a:p>
        </p:txBody>
      </p:sp>
      <p:sp>
        <p:nvSpPr>
          <p:cNvPr id="19" name="六边形 18"/>
          <p:cNvSpPr/>
          <p:nvPr/>
        </p:nvSpPr>
        <p:spPr bwMode="auto">
          <a:xfrm rot="5400000">
            <a:off x="3810020" y="4259764"/>
            <a:ext cx="360000" cy="360000"/>
          </a:xfrm>
          <a:prstGeom prst="hexag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3843" y="3415782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3843" y="4259764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8" y="4147376"/>
            <a:ext cx="4190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前瞻性思考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OKR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能充分激发我们去做面向未来的思考。</a:t>
            </a:r>
          </a:p>
        </p:txBody>
      </p:sp>
    </p:spTree>
    <p:extLst>
      <p:ext uri="{BB962C8B-B14F-4D97-AF65-F5344CB8AC3E}">
        <p14:creationId xmlns:p14="http://schemas.microsoft.com/office/powerpoint/2010/main" val="869136181"/>
      </p:ext>
    </p:extLst>
  </p:cSld>
  <p:clrMapOvr>
    <a:masterClrMapping/>
  </p:clrMapOvr>
</p:sld>
</file>

<file path=ppt/theme/theme1.xml><?xml version="1.0" encoding="utf-8"?>
<a:theme xmlns:a="http://schemas.openxmlformats.org/drawingml/2006/main" name="A000120150303A15PWBG">
  <a:themeElements>
    <a:clrScheme name="A000120150303A15PWBG 1">
      <a:dk1>
        <a:srgbClr val="4B4D4F"/>
      </a:dk1>
      <a:lt1>
        <a:srgbClr val="FFFFFF"/>
      </a:lt1>
      <a:dk2>
        <a:srgbClr val="3D3F41"/>
      </a:dk2>
      <a:lt2>
        <a:srgbClr val="EEECE1"/>
      </a:lt2>
      <a:accent1>
        <a:srgbClr val="E03F24"/>
      </a:accent1>
      <a:accent2>
        <a:srgbClr val="FFC000"/>
      </a:accent2>
      <a:accent3>
        <a:srgbClr val="FFFFFF"/>
      </a:accent3>
      <a:accent4>
        <a:srgbClr val="3F4042"/>
      </a:accent4>
      <a:accent5>
        <a:srgbClr val="EDAFAC"/>
      </a:accent5>
      <a:accent6>
        <a:srgbClr val="E7AE00"/>
      </a:accent6>
      <a:hlink>
        <a:srgbClr val="00B0F0"/>
      </a:hlink>
      <a:folHlink>
        <a:srgbClr val="AFB2B4"/>
      </a:folHlink>
    </a:clrScheme>
    <a:fontScheme name="A000120150303A15PWBG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A000120150303A15PWBG 1">
        <a:dk1>
          <a:srgbClr val="4B4D4F"/>
        </a:dk1>
        <a:lt1>
          <a:srgbClr val="FFFFFF"/>
        </a:lt1>
        <a:dk2>
          <a:srgbClr val="3D3F41"/>
        </a:dk2>
        <a:lt2>
          <a:srgbClr val="EEECE1"/>
        </a:lt2>
        <a:accent1>
          <a:srgbClr val="E03F24"/>
        </a:accent1>
        <a:accent2>
          <a:srgbClr val="FFC000"/>
        </a:accent2>
        <a:accent3>
          <a:srgbClr val="FFFFFF"/>
        </a:accent3>
        <a:accent4>
          <a:srgbClr val="3F4042"/>
        </a:accent4>
        <a:accent5>
          <a:srgbClr val="EDAFAC"/>
        </a:accent5>
        <a:accent6>
          <a:srgbClr val="E7AE0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8027</TotalTime>
  <Pages>0</Pages>
  <Words>3865</Words>
  <Characters>0</Characters>
  <Application>Microsoft Office PowerPoint</Application>
  <DocSecurity>0</DocSecurity>
  <PresentationFormat>全屏显示(16:9)</PresentationFormat>
  <Lines>0</Lines>
  <Paragraphs>677</Paragraphs>
  <Slides>35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Arial Unicode MS</vt:lpstr>
      <vt:lpstr>等线</vt:lpstr>
      <vt:lpstr>微软雅黑</vt:lpstr>
      <vt:lpstr>幼圆</vt:lpstr>
      <vt:lpstr>Arial</vt:lpstr>
      <vt:lpstr>Broadway</vt:lpstr>
      <vt:lpstr>Calibri</vt:lpstr>
      <vt:lpstr>Garamond</vt:lpstr>
      <vt:lpstr>Impact</vt:lpstr>
      <vt:lpstr>Wingdings</vt:lpstr>
      <vt:lpstr>A000120150303A15PWBG</vt:lpstr>
      <vt:lpstr>PowerPoint 演示文稿</vt:lpstr>
      <vt:lpstr>分享书籍</vt:lpstr>
      <vt:lpstr>PowerPoint 演示文稿</vt:lpstr>
      <vt:lpstr>什么是OKR工作法?</vt:lpstr>
      <vt:lpstr>目标管理的发展</vt:lpstr>
      <vt:lpstr>什么是OKR工作法?</vt:lpstr>
      <vt:lpstr>OKR的定义</vt:lpstr>
      <vt:lpstr>OKR基本特性</vt:lpstr>
      <vt:lpstr>OKR能给组织带来哪些收益？</vt:lpstr>
      <vt:lpstr>PowerPoint 演示文稿</vt:lpstr>
      <vt:lpstr>OKR目标设定原则-创建一个宏伟的目标</vt:lpstr>
      <vt:lpstr>OKR的层次划分</vt:lpstr>
      <vt:lpstr>OKR的交流形式</vt:lpstr>
      <vt:lpstr>OKR目标设定分享</vt:lpstr>
      <vt:lpstr>一个有效的目标图例</vt:lpstr>
      <vt:lpstr>好的KR的必备特征</vt:lpstr>
      <vt:lpstr>制定KR的技巧</vt:lpstr>
      <vt:lpstr>辅助OKR运行的时间管理法则</vt:lpstr>
      <vt:lpstr>无法达成目标的5个关键因素</vt:lpstr>
      <vt:lpstr>PowerPoint 演示文稿</vt:lpstr>
      <vt:lpstr>OKR实施框架</vt:lpstr>
      <vt:lpstr>实例：阿里巴巴的使命、愿景</vt:lpstr>
      <vt:lpstr>OKR联结过程</vt:lpstr>
      <vt:lpstr>OKR案例-足球俱乐部的OKR制定</vt:lpstr>
      <vt:lpstr>OKR案例</vt:lpstr>
      <vt:lpstr>OKR实施流程</vt:lpstr>
      <vt:lpstr>OKR实施关键时间轴</vt:lpstr>
      <vt:lpstr>OKR评分</vt:lpstr>
      <vt:lpstr>OKR实施建议</vt:lpstr>
      <vt:lpstr>OKR与KPI的区别是什么</vt:lpstr>
      <vt:lpstr>一个OKR与KPI比较的例子</vt:lpstr>
      <vt:lpstr>OKR与KPI的关系</vt:lpstr>
      <vt:lpstr>OKR模板工具分享（一）</vt:lpstr>
      <vt:lpstr>OKR模板工具分享（二）</vt:lpstr>
      <vt:lpstr>PowerPoint 演示文稿</vt:lpstr>
    </vt:vector>
  </TitlesOfParts>
  <Company>Guild Design Inc.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PowerTemplates</dc:title>
  <dc:creator>www.themegallery.com</dc:creator>
  <cp:lastModifiedBy>Client</cp:lastModifiedBy>
  <cp:revision>1727</cp:revision>
  <dcterms:created xsi:type="dcterms:W3CDTF">2006-06-23T01:13:58Z</dcterms:created>
  <dcterms:modified xsi:type="dcterms:W3CDTF">2019-10-28T08:18:40Z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2052-9.1.0.5133</vt:lpwstr>
  </property>
</Properties>
</file>