
<file path=[Content_Types].xml><?xml version="1.0" encoding="utf-8"?>
<Types xmlns="http://schemas.openxmlformats.org/package/2006/content-types">
  <Default Extension="vml" ContentType="application/vnd.openxmlformats-officedocument.vmlDrawing"/>
  <Default Extension="ppt" ContentType="application/vnd.ms-powerpoint"/>
  <Default Extension="png" ContentType="image/png"/>
  <Default Extension="jpeg" ContentType="image/jpe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3"/>
  </p:handoutMasterIdLst>
  <p:sldIdLst>
    <p:sldId id="813" r:id="rId3"/>
    <p:sldId id="3627" r:id="rId5"/>
    <p:sldId id="3690" r:id="rId6"/>
    <p:sldId id="3693" r:id="rId7"/>
    <p:sldId id="3691" r:id="rId8"/>
    <p:sldId id="3694" r:id="rId9"/>
    <p:sldId id="3695" r:id="rId10"/>
    <p:sldId id="3692" r:id="rId11"/>
    <p:sldId id="3481" r:id="rId12"/>
    <p:sldId id="2022" r:id="rId13"/>
    <p:sldId id="3482" r:id="rId14"/>
    <p:sldId id="3435" r:id="rId15"/>
    <p:sldId id="3496" r:id="rId16"/>
    <p:sldId id="3432" r:id="rId17"/>
    <p:sldId id="3487" r:id="rId18"/>
    <p:sldId id="3488" r:id="rId19"/>
    <p:sldId id="3489" r:id="rId20"/>
    <p:sldId id="3490" r:id="rId21"/>
    <p:sldId id="3491" r:id="rId22"/>
    <p:sldId id="3493" r:id="rId23"/>
    <p:sldId id="3498" r:id="rId24"/>
    <p:sldId id="3483" r:id="rId25"/>
    <p:sldId id="3535" r:id="rId26"/>
    <p:sldId id="3433" r:id="rId27"/>
    <p:sldId id="3428" r:id="rId28"/>
    <p:sldId id="3429" r:id="rId29"/>
    <p:sldId id="3495" r:id="rId30"/>
    <p:sldId id="3568" r:id="rId31"/>
    <p:sldId id="3569" r:id="rId32"/>
    <p:sldId id="3576" r:id="rId33"/>
    <p:sldId id="3575" r:id="rId34"/>
    <p:sldId id="3570" r:id="rId35"/>
    <p:sldId id="3571" r:id="rId36"/>
    <p:sldId id="3572" r:id="rId37"/>
    <p:sldId id="3573" r:id="rId38"/>
    <p:sldId id="3574" r:id="rId39"/>
    <p:sldId id="3485" r:id="rId40"/>
    <p:sldId id="3494" r:id="rId41"/>
    <p:sldId id="3696" r:id="rId42"/>
    <p:sldId id="3484" r:id="rId43"/>
    <p:sldId id="3486" r:id="rId44"/>
    <p:sldId id="2332" r:id="rId45"/>
    <p:sldId id="2333" r:id="rId46"/>
    <p:sldId id="2334" r:id="rId47"/>
    <p:sldId id="2340" r:id="rId48"/>
    <p:sldId id="2670" r:id="rId49"/>
    <p:sldId id="2339" r:id="rId50"/>
    <p:sldId id="2341" r:id="rId51"/>
    <p:sldId id="2343" r:id="rId52"/>
    <p:sldId id="2344" r:id="rId53"/>
    <p:sldId id="2345" r:id="rId54"/>
    <p:sldId id="2795" r:id="rId55"/>
    <p:sldId id="2798" r:id="rId56"/>
    <p:sldId id="3497" r:id="rId57"/>
    <p:sldId id="3536" r:id="rId58"/>
    <p:sldId id="3537" r:id="rId59"/>
    <p:sldId id="3539" r:id="rId60"/>
    <p:sldId id="2945" r:id="rId61"/>
    <p:sldId id="2805" r:id="rId62"/>
    <p:sldId id="3577" r:id="rId63"/>
    <p:sldId id="3578" r:id="rId64"/>
    <p:sldId id="2817" r:id="rId65"/>
    <p:sldId id="1699" r:id="rId66"/>
    <p:sldId id="3533" r:id="rId67"/>
    <p:sldId id="3615" r:id="rId68"/>
    <p:sldId id="3619" r:id="rId69"/>
    <p:sldId id="3616" r:id="rId70"/>
    <p:sldId id="3620" r:id="rId71"/>
    <p:sldId id="1627" r:id="rId72"/>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defRPr>
    </a:lvl1pPr>
    <a:lvl2pPr marL="457200" lvl="1"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defRPr>
    </a:lvl2pPr>
    <a:lvl3pPr marL="914400" lvl="2"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defRPr>
    </a:lvl3pPr>
    <a:lvl4pPr marL="1371600" lvl="3"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defRPr>
    </a:lvl4pPr>
    <a:lvl5pPr marL="1828800" lvl="4"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defRPr>
    </a:lvl5pPr>
    <a:lvl6pPr marL="2286000" lvl="5"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defRPr>
    </a:lvl6pPr>
    <a:lvl7pPr marL="2743200" lvl="6"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defRPr>
    </a:lvl7pPr>
    <a:lvl8pPr marL="3200400" lvl="7"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defRPr>
    </a:lvl8pPr>
    <a:lvl9pPr marL="3657600" lvl="8" indent="0" algn="l" defTabSz="914400" eaLnBrk="1" fontAlgn="base" latinLnBrk="0" hangingPunct="1">
      <a:lnSpc>
        <a:spcPct val="100000"/>
      </a:lnSpc>
      <a:spcBef>
        <a:spcPct val="0"/>
      </a:spcBef>
      <a:spcAft>
        <a:spcPct val="0"/>
      </a:spcAft>
      <a:buFont typeface="Arial" panose="020B0604020202020204" charset="-122"/>
      <a:buNone/>
      <a:defRPr sz="1800" kern="1200" baseline="0">
        <a:solidFill>
          <a:schemeClr val="tx1"/>
        </a:solidFil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472C4"/>
    <a:srgbClr val="002060"/>
    <a:srgbClr val="D7B309"/>
    <a:srgbClr val="CE1704"/>
    <a:srgbClr val="EC4832"/>
    <a:srgbClr val="70AD47"/>
    <a:srgbClr val="7030A0"/>
    <a:srgbClr val="FF0066"/>
    <a:srgbClr val="9EB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3" d="100"/>
          <a:sy n="83" d="100"/>
        </p:scale>
        <p:origin x="162" y="30"/>
      </p:cViewPr>
      <p:guideLst>
        <p:guide orient="horz" pos="1978"/>
        <p:guide pos="4130"/>
      </p:guideLst>
    </p:cSldViewPr>
  </p:slideViewPr>
  <p:notesTextViewPr>
    <p:cViewPr>
      <p:scale>
        <a:sx n="1" d="1"/>
        <a:sy n="1" d="1"/>
      </p:scale>
      <p:origin x="0" y="0"/>
    </p:cViewPr>
  </p:notesTextViewPr>
  <p:notesViewPr>
    <p:cSldViewPr snapToGrid="0">
      <p:cViewPr varScale="1">
        <p:scale>
          <a:sx n="70" d="100"/>
          <a:sy n="70" d="100"/>
        </p:scale>
        <p:origin x="1908" y="72"/>
      </p:cViewPr>
      <p:guideLst/>
    </p:cSldViewPr>
  </p:notes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7" Type="http://schemas.openxmlformats.org/officeDocument/2006/relationships/commentAuthors" Target="commentAuthors.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handoutMaster" Target="handoutMasters/handoutMaster1.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A0C4C82-EB2B-4CC7-89D2-862865A0971F}" type="doc">
      <dgm:prSet loTypeId="urn:microsoft.com/office/officeart/2005/8/layout/venn2" loCatId="relationship" qsTypeId="urn:microsoft.com/office/officeart/2005/8/quickstyle/simple1#1" qsCatId="simple" csTypeId="urn:microsoft.com/office/officeart/2005/8/colors/accent1_2#1" csCatId="accent1" phldr="0"/>
      <dgm:spPr/>
      <dgm:t>
        <a:bodyPr/>
        <a:lstStyle/>
        <a:p>
          <a:endParaRPr lang="zh-CN" altLang="en-US"/>
        </a:p>
      </dgm:t>
    </dgm:pt>
    <dgm:pt modelId="{E22E65A9-1555-417F-9283-66F8126E4649}">
      <dgm:prSet phldrT="[文本]" phldr="0" custT="1"/>
      <dgm:spPr/>
      <dgm:t>
        <a:bodyPr vert="horz" wrap="square"/>
        <a:lstStyle/>
        <a:p>
          <a:pPr>
            <a:lnSpc>
              <a:spcPct val="100000"/>
            </a:lnSpc>
            <a:spcBef>
              <a:spcPct val="0"/>
            </a:spcBef>
            <a:spcAft>
              <a:spcPct val="35000"/>
            </a:spcAft>
          </a:pPr>
          <a:r>
            <a:rPr lang="zh-CN" altLang="en-US" sz="1600"/>
            <a:t>节能环保政策、就业政策、投资政策、消费政策、对外贸易和涉外投资政策</a:t>
          </a:r>
        </a:p>
      </dgm:t>
    </dgm:pt>
    <dgm:pt modelId="{BCBC0FFB-CA41-4DB3-B5A4-630BACEF34D1}" cxnId="{9A2DB556-CAF6-4106-B41D-C6E278433083}" type="parTrans">
      <dgm:prSet/>
      <dgm:spPr/>
      <dgm:t>
        <a:bodyPr/>
        <a:lstStyle/>
        <a:p>
          <a:endParaRPr lang="zh-CN" altLang="en-US"/>
        </a:p>
      </dgm:t>
    </dgm:pt>
    <dgm:pt modelId="{77BB2130-5A78-4E80-8AEF-67C24B27E358}" cxnId="{9A2DB556-CAF6-4106-B41D-C6E278433083}" type="sibTrans">
      <dgm:prSet/>
      <dgm:spPr/>
      <dgm:t>
        <a:bodyPr/>
        <a:lstStyle/>
        <a:p>
          <a:endParaRPr lang="zh-CN" altLang="en-US"/>
        </a:p>
      </dgm:t>
    </dgm:pt>
    <dgm:pt modelId="{13CED81B-493C-488E-A1F9-EE6BB5774458}">
      <dgm:prSet phldrT="[文本]" phldr="0" custT="1"/>
      <dgm:spPr/>
      <dgm:t>
        <a:bodyPr vert="horz" wrap="square"/>
        <a:lstStyle/>
        <a:p>
          <a:pPr>
            <a:lnSpc>
              <a:spcPct val="100000"/>
            </a:lnSpc>
            <a:spcBef>
              <a:spcPct val="0"/>
            </a:spcBef>
            <a:spcAft>
              <a:spcPct val="35000"/>
            </a:spcAft>
          </a:pPr>
          <a:r>
            <a:rPr lang="zh-CN" altLang="en-US" sz="1600"/>
            <a:t>产业政策、区域政策、价格政策、土地政策</a:t>
          </a:r>
        </a:p>
      </dgm:t>
    </dgm:pt>
    <dgm:pt modelId="{AB58FB69-4F73-4816-AC2E-A0F4EAD1E1B3}" cxnId="{17284B59-15FF-456A-8959-727C84030767}" type="parTrans">
      <dgm:prSet/>
      <dgm:spPr/>
      <dgm:t>
        <a:bodyPr/>
        <a:lstStyle/>
        <a:p>
          <a:endParaRPr lang="zh-CN" altLang="en-US"/>
        </a:p>
      </dgm:t>
    </dgm:pt>
    <dgm:pt modelId="{713F5883-48B7-4EE1-8706-B8735CD75934}" cxnId="{17284B59-15FF-456A-8959-727C84030767}" type="sibTrans">
      <dgm:prSet/>
      <dgm:spPr/>
      <dgm:t>
        <a:bodyPr/>
        <a:lstStyle/>
        <a:p>
          <a:endParaRPr lang="zh-CN" altLang="en-US"/>
        </a:p>
      </dgm:t>
    </dgm:pt>
    <dgm:pt modelId="{16B437AA-799C-427F-B986-4374C482B543}">
      <dgm:prSet phldrT="[文本]" phldr="0" custT="1"/>
      <dgm:spPr/>
      <dgm:t>
        <a:bodyPr vert="horz" wrap="square"/>
        <a:lstStyle/>
        <a:p>
          <a:pPr>
            <a:lnSpc>
              <a:spcPct val="100000"/>
            </a:lnSpc>
            <a:spcBef>
              <a:spcPct val="0"/>
            </a:spcBef>
            <a:spcAft>
              <a:spcPct val="35000"/>
            </a:spcAft>
          </a:pPr>
          <a:r>
            <a:rPr lang="zh-CN" altLang="en-US" sz="1600"/>
            <a:t>五年规划、年度计划、财政政策、货币政策</a:t>
          </a:r>
        </a:p>
      </dgm:t>
    </dgm:pt>
    <dgm:pt modelId="{E3D9B19F-CCE9-42A4-9DFE-A4DB656147CE}" cxnId="{7204EC5B-757C-4286-A1B7-F2F2BA2938CB}" type="parTrans">
      <dgm:prSet/>
      <dgm:spPr/>
      <dgm:t>
        <a:bodyPr/>
        <a:lstStyle/>
        <a:p>
          <a:endParaRPr lang="zh-CN" altLang="en-US"/>
        </a:p>
      </dgm:t>
    </dgm:pt>
    <dgm:pt modelId="{4D9CE16A-6247-4D17-9D99-C3B0220DDEFC}" cxnId="{7204EC5B-757C-4286-A1B7-F2F2BA2938CB}" type="sibTrans">
      <dgm:prSet/>
      <dgm:spPr/>
      <dgm:t>
        <a:bodyPr/>
        <a:lstStyle/>
        <a:p>
          <a:endParaRPr lang="zh-CN" altLang="en-US"/>
        </a:p>
      </dgm:t>
    </dgm:pt>
    <dgm:pt modelId="{0E486A5C-BE34-45FE-B096-B0B721B7E9BA}" type="pres">
      <dgm:prSet presAssocID="{2A0C4C82-EB2B-4CC7-89D2-862865A0971F}" presName="Name0" presStyleCnt="0">
        <dgm:presLayoutVars>
          <dgm:chMax val="7"/>
          <dgm:resizeHandles val="exact"/>
        </dgm:presLayoutVars>
      </dgm:prSet>
      <dgm:spPr/>
    </dgm:pt>
    <dgm:pt modelId="{1864773F-4CFD-45B4-B98C-14D1DB606852}" type="pres">
      <dgm:prSet presAssocID="{2A0C4C82-EB2B-4CC7-89D2-862865A0971F}" presName="comp1" presStyleCnt="0"/>
      <dgm:spPr/>
    </dgm:pt>
    <dgm:pt modelId="{A56EDA3E-7953-4AA3-9354-05F451EB6B68}" type="pres">
      <dgm:prSet presAssocID="{2A0C4C82-EB2B-4CC7-89D2-862865A0971F}" presName="circle1" presStyleLbl="node1" presStyleIdx="0" presStyleCnt="3"/>
      <dgm:spPr/>
    </dgm:pt>
    <dgm:pt modelId="{BF5BA277-7838-434E-B219-55FA8F2456B4}" type="pres">
      <dgm:prSet presAssocID="{2A0C4C82-EB2B-4CC7-89D2-862865A0971F}" presName="c1text" presStyleLbl="node1" presStyleIdx="0" presStyleCnt="3">
        <dgm:presLayoutVars>
          <dgm:bulletEnabled val="1"/>
        </dgm:presLayoutVars>
      </dgm:prSet>
      <dgm:spPr/>
    </dgm:pt>
    <dgm:pt modelId="{BEDCE6B3-3BFC-4779-AD2D-BC8444385C49}" type="pres">
      <dgm:prSet presAssocID="{2A0C4C82-EB2B-4CC7-89D2-862865A0971F}" presName="comp2" presStyleCnt="0"/>
      <dgm:spPr/>
    </dgm:pt>
    <dgm:pt modelId="{BA5C09D7-4716-4992-ADEB-3511B1F27097}" type="pres">
      <dgm:prSet presAssocID="{2A0C4C82-EB2B-4CC7-89D2-862865A0971F}" presName="circle2" presStyleLbl="node1" presStyleIdx="1" presStyleCnt="3"/>
      <dgm:spPr/>
    </dgm:pt>
    <dgm:pt modelId="{AE461137-9FB8-4B97-837A-96EC8B5F2806}" type="pres">
      <dgm:prSet presAssocID="{2A0C4C82-EB2B-4CC7-89D2-862865A0971F}" presName="c2text" presStyleLbl="node1" presStyleIdx="1" presStyleCnt="3">
        <dgm:presLayoutVars>
          <dgm:bulletEnabled val="1"/>
        </dgm:presLayoutVars>
      </dgm:prSet>
      <dgm:spPr/>
    </dgm:pt>
    <dgm:pt modelId="{75967305-73AC-4FB0-801A-916324E83C16}" type="pres">
      <dgm:prSet presAssocID="{2A0C4C82-EB2B-4CC7-89D2-862865A0971F}" presName="comp3" presStyleCnt="0"/>
      <dgm:spPr/>
    </dgm:pt>
    <dgm:pt modelId="{23C17276-678F-4919-BC51-DFDDB28EDC38}" type="pres">
      <dgm:prSet presAssocID="{2A0C4C82-EB2B-4CC7-89D2-862865A0971F}" presName="circle3" presStyleLbl="node1" presStyleIdx="2" presStyleCnt="3"/>
      <dgm:spPr/>
    </dgm:pt>
    <dgm:pt modelId="{A3483A07-8E37-497D-9880-70A3433D0333}" type="pres">
      <dgm:prSet presAssocID="{2A0C4C82-EB2B-4CC7-89D2-862865A0971F}" presName="c3text" presStyleLbl="node1" presStyleIdx="2" presStyleCnt="3">
        <dgm:presLayoutVars>
          <dgm:bulletEnabled val="1"/>
        </dgm:presLayoutVars>
      </dgm:prSet>
      <dgm:spPr/>
    </dgm:pt>
  </dgm:ptLst>
  <dgm:cxnLst>
    <dgm:cxn modelId="{F69CC73A-E590-4187-B061-7FAF1DEAF70B}" type="presOf" srcId="{13CED81B-493C-488E-A1F9-EE6BB5774458}" destId="{AE461137-9FB8-4B97-837A-96EC8B5F2806}" srcOrd="1" destOrd="0" presId="urn:microsoft.com/office/officeart/2005/8/layout/venn2"/>
    <dgm:cxn modelId="{7204EC5B-757C-4286-A1B7-F2F2BA2938CB}" srcId="{2A0C4C82-EB2B-4CC7-89D2-862865A0971F}" destId="{16B437AA-799C-427F-B986-4374C482B543}" srcOrd="2" destOrd="0" parTransId="{E3D9B19F-CCE9-42A4-9DFE-A4DB656147CE}" sibTransId="{4D9CE16A-6247-4D17-9D99-C3B0220DDEFC}"/>
    <dgm:cxn modelId="{9A2DB556-CAF6-4106-B41D-C6E278433083}" srcId="{2A0C4C82-EB2B-4CC7-89D2-862865A0971F}" destId="{E22E65A9-1555-417F-9283-66F8126E4649}" srcOrd="0" destOrd="0" parTransId="{BCBC0FFB-CA41-4DB3-B5A4-630BACEF34D1}" sibTransId="{77BB2130-5A78-4E80-8AEF-67C24B27E358}"/>
    <dgm:cxn modelId="{17284B59-15FF-456A-8959-727C84030767}" srcId="{2A0C4C82-EB2B-4CC7-89D2-862865A0971F}" destId="{13CED81B-493C-488E-A1F9-EE6BB5774458}" srcOrd="1" destOrd="0" parTransId="{AB58FB69-4F73-4816-AC2E-A0F4EAD1E1B3}" sibTransId="{713F5883-48B7-4EE1-8706-B8735CD75934}"/>
    <dgm:cxn modelId="{8C4C8EBB-1F11-4D80-9F01-07947AE82C76}" type="presOf" srcId="{13CED81B-493C-488E-A1F9-EE6BB5774458}" destId="{BA5C09D7-4716-4992-ADEB-3511B1F27097}" srcOrd="0" destOrd="0" presId="urn:microsoft.com/office/officeart/2005/8/layout/venn2"/>
    <dgm:cxn modelId="{0910C6CD-3838-433C-859D-77988A57C3D9}" type="presOf" srcId="{16B437AA-799C-427F-B986-4374C482B543}" destId="{23C17276-678F-4919-BC51-DFDDB28EDC38}" srcOrd="0" destOrd="0" presId="urn:microsoft.com/office/officeart/2005/8/layout/venn2"/>
    <dgm:cxn modelId="{4264A5DD-A43D-4174-82F6-0FAEA1CA4CC0}" type="presOf" srcId="{2A0C4C82-EB2B-4CC7-89D2-862865A0971F}" destId="{0E486A5C-BE34-45FE-B096-B0B721B7E9BA}" srcOrd="0" destOrd="0" presId="urn:microsoft.com/office/officeart/2005/8/layout/venn2"/>
    <dgm:cxn modelId="{0FC05BDE-65EB-43E4-80F4-72CEE7CA20DD}" type="presOf" srcId="{E22E65A9-1555-417F-9283-66F8126E4649}" destId="{BF5BA277-7838-434E-B219-55FA8F2456B4}" srcOrd="1" destOrd="0" presId="urn:microsoft.com/office/officeart/2005/8/layout/venn2"/>
    <dgm:cxn modelId="{7A8D9BEC-7C02-472A-8966-0B75C5D607AF}" type="presOf" srcId="{E22E65A9-1555-417F-9283-66F8126E4649}" destId="{A56EDA3E-7953-4AA3-9354-05F451EB6B68}" srcOrd="0" destOrd="0" presId="urn:microsoft.com/office/officeart/2005/8/layout/venn2"/>
    <dgm:cxn modelId="{FECA6EF7-BA2E-42C8-BE22-4D5E6C75A41D}" type="presOf" srcId="{16B437AA-799C-427F-B986-4374C482B543}" destId="{A3483A07-8E37-497D-9880-70A3433D0333}" srcOrd="1" destOrd="0" presId="urn:microsoft.com/office/officeart/2005/8/layout/venn2"/>
    <dgm:cxn modelId="{C16241AD-7321-46CA-83C3-EA8462CD6B08}" type="presParOf" srcId="{0E486A5C-BE34-45FE-B096-B0B721B7E9BA}" destId="{1864773F-4CFD-45B4-B98C-14D1DB606852}" srcOrd="0" destOrd="0" presId="urn:microsoft.com/office/officeart/2005/8/layout/venn2"/>
    <dgm:cxn modelId="{3D8A2868-023B-4E30-977C-EACE2335A734}" type="presParOf" srcId="{1864773F-4CFD-45B4-B98C-14D1DB606852}" destId="{A56EDA3E-7953-4AA3-9354-05F451EB6B68}" srcOrd="0" destOrd="0" presId="urn:microsoft.com/office/officeart/2005/8/layout/venn2"/>
    <dgm:cxn modelId="{C74F335D-DCEC-40C3-AD54-C26F8CF12094}" type="presParOf" srcId="{1864773F-4CFD-45B4-B98C-14D1DB606852}" destId="{BF5BA277-7838-434E-B219-55FA8F2456B4}" srcOrd="1" destOrd="0" presId="urn:microsoft.com/office/officeart/2005/8/layout/venn2"/>
    <dgm:cxn modelId="{1929FBC3-5052-4C16-95B0-8711A1D761AF}" type="presParOf" srcId="{0E486A5C-BE34-45FE-B096-B0B721B7E9BA}" destId="{BEDCE6B3-3BFC-4779-AD2D-BC8444385C49}" srcOrd="1" destOrd="0" presId="urn:microsoft.com/office/officeart/2005/8/layout/venn2"/>
    <dgm:cxn modelId="{25AFF734-1DBF-4D38-BDB0-725CD56AE5A1}" type="presParOf" srcId="{BEDCE6B3-3BFC-4779-AD2D-BC8444385C49}" destId="{BA5C09D7-4716-4992-ADEB-3511B1F27097}" srcOrd="0" destOrd="0" presId="urn:microsoft.com/office/officeart/2005/8/layout/venn2"/>
    <dgm:cxn modelId="{F3CBC9B5-BA40-43B7-8B7B-26527E215588}" type="presParOf" srcId="{BEDCE6B3-3BFC-4779-AD2D-BC8444385C49}" destId="{AE461137-9FB8-4B97-837A-96EC8B5F2806}" srcOrd="1" destOrd="0" presId="urn:microsoft.com/office/officeart/2005/8/layout/venn2"/>
    <dgm:cxn modelId="{CA685C04-BA47-4746-BDAF-09BAF6CF2927}" type="presParOf" srcId="{0E486A5C-BE34-45FE-B096-B0B721B7E9BA}" destId="{75967305-73AC-4FB0-801A-916324E83C16}" srcOrd="2" destOrd="0" presId="urn:microsoft.com/office/officeart/2005/8/layout/venn2"/>
    <dgm:cxn modelId="{68E5AB11-5C37-42CB-B7F3-5F65BEE1E576}" type="presParOf" srcId="{75967305-73AC-4FB0-801A-916324E83C16}" destId="{23C17276-678F-4919-BC51-DFDDB28EDC38}" srcOrd="0" destOrd="0" presId="urn:microsoft.com/office/officeart/2005/8/layout/venn2"/>
    <dgm:cxn modelId="{14D3977C-021D-46DA-9834-927457BE0A7E}" type="presParOf" srcId="{75967305-73AC-4FB0-801A-916324E83C16}" destId="{A3483A07-8E37-497D-9880-70A3433D0333}" srcOrd="1" destOrd="0" presId="urn:microsoft.com/office/officeart/2005/8/layout/ven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EDA3E-7953-4AA3-9354-05F451EB6B68}">
      <dsp:nvSpPr>
        <dsp:cNvPr id="0" name=""/>
        <dsp:cNvSpPr/>
      </dsp:nvSpPr>
      <dsp:spPr bwMode="white">
        <a:xfrm>
          <a:off x="314960" y="0"/>
          <a:ext cx="6298564" cy="62985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zh-CN" altLang="en-US" sz="1600" kern="1200"/>
            <a:t>节能环保政策、就业政策、投资政策、消费政策、对外贸易和涉外投资政策</a:t>
          </a:r>
        </a:p>
      </dsp:txBody>
      <dsp:txXfrm>
        <a:off x="2363568" y="314928"/>
        <a:ext cx="2201348" cy="944784"/>
      </dsp:txXfrm>
    </dsp:sp>
    <dsp:sp modelId="{BA5C09D7-4716-4992-ADEB-3511B1F27097}">
      <dsp:nvSpPr>
        <dsp:cNvPr id="0" name=""/>
        <dsp:cNvSpPr/>
      </dsp:nvSpPr>
      <dsp:spPr bwMode="white">
        <a:xfrm>
          <a:off x="1102280" y="1574641"/>
          <a:ext cx="4723923" cy="47239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zh-CN" altLang="en-US" sz="1600" kern="1200"/>
            <a:t>产业政策、区域政策、价格政策、土地政策</a:t>
          </a:r>
        </a:p>
      </dsp:txBody>
      <dsp:txXfrm>
        <a:off x="2363568" y="1869886"/>
        <a:ext cx="2201348" cy="885735"/>
      </dsp:txXfrm>
    </dsp:sp>
    <dsp:sp modelId="{23C17276-678F-4919-BC51-DFDDB28EDC38}">
      <dsp:nvSpPr>
        <dsp:cNvPr id="0" name=""/>
        <dsp:cNvSpPr/>
      </dsp:nvSpPr>
      <dsp:spPr bwMode="white">
        <a:xfrm>
          <a:off x="1889601" y="3149282"/>
          <a:ext cx="3149282" cy="31492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ct val="35000"/>
            </a:spcAft>
            <a:buNone/>
          </a:pPr>
          <a:r>
            <a:rPr lang="zh-CN" altLang="en-US" sz="1600" kern="1200"/>
            <a:t>五年规划、年度计划、财政政策、货币政策</a:t>
          </a:r>
        </a:p>
      </dsp:txBody>
      <dsp:txXfrm>
        <a:off x="2350802" y="3936603"/>
        <a:ext cx="2226879" cy="157464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54086F-ABE2-4A96-BDCA-64C65576CF41}"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97DBB2-40B4-4668-BFF7-65E4A7BEA299}"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a:noFill/>
          <a:ln w="9525">
            <a:noFill/>
            <a:miter/>
          </a:ln>
        </p:spPr>
        <p:txBody>
          <a:bodyPr anchor="t"/>
          <a:lstStyle/>
          <a:p>
            <a:pPr lvl="0" fontAlgn="base"/>
            <a:endParaRPr sz="1200" strike="noStrike" noProof="1">
              <a:ea typeface="宋体" panose="02010600030101010101" pitchFamily="2" charset="-122"/>
            </a:endParaRPr>
          </a:p>
        </p:txBody>
      </p:sp>
      <p:sp>
        <p:nvSpPr>
          <p:cNvPr id="3" name="日期占位符 2"/>
          <p:cNvSpPr>
            <a:spLocks noGrp="1"/>
          </p:cNvSpPr>
          <p:nvPr>
            <p:ph type="dt"/>
          </p:nvPr>
        </p:nvSpPr>
        <p:spPr>
          <a:xfrm>
            <a:off x="3884613" y="0"/>
            <a:ext cx="2971800" cy="458788"/>
          </a:xfrm>
          <a:prstGeom prst="rect">
            <a:avLst/>
          </a:prstGeom>
          <a:noFill/>
          <a:ln w="9525">
            <a:noFill/>
            <a:miter/>
          </a:ln>
        </p:spPr>
        <p:txBody>
          <a:bodyPr anchor="t"/>
          <a:lstStyle/>
          <a:p>
            <a:pPr lvl="0" algn="r" fontAlgn="base"/>
            <a:endParaRPr lang="zh-CN" altLang="en-US" sz="1200" strike="noStrike" noProof="1">
              <a:ea typeface="宋体" panose="02010600030101010101" pitchFamily="2" charset="-122"/>
            </a:endParaRPr>
          </a:p>
        </p:txBody>
      </p:sp>
      <p:sp>
        <p:nvSpPr>
          <p:cNvPr id="4100" name="幻灯片图像占位符 3"/>
          <p:cNvSpPr>
            <a:spLocks noGrp="1" noRot="1" noChangeAspect="1"/>
          </p:cNvSpPr>
          <p:nvPr>
            <p:ph type="sldImg"/>
          </p:nvPr>
        </p:nvSpPr>
        <p:spPr>
          <a:xfrm>
            <a:off x="685800" y="1143000"/>
            <a:ext cx="5486400" cy="3086100"/>
          </a:xfrm>
          <a:prstGeom prst="rect">
            <a:avLst/>
          </a:prstGeom>
          <a:noFill/>
          <a:ln w="9525">
            <a:noFill/>
          </a:ln>
        </p:spPr>
      </p:sp>
      <p:sp>
        <p:nvSpPr>
          <p:cNvPr id="4101" name="备注占位符 4"/>
          <p:cNvSpPr>
            <a:spLocks noGrp="1" noRot="1" noChangeAspect="1"/>
          </p:cNvSpPr>
          <p:nvPr/>
        </p:nvSpPr>
        <p:spPr>
          <a:xfrm>
            <a:off x="685800" y="4400550"/>
            <a:ext cx="5486400" cy="3600450"/>
          </a:xfrm>
          <a:prstGeom prst="rect">
            <a:avLst/>
          </a:prstGeom>
          <a:noFill/>
          <a:ln w="9525">
            <a:noFill/>
          </a:ln>
        </p:spPr>
        <p:txBody>
          <a:bodyPr anchor="ct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p:nvPr>
        </p:nvSpPr>
        <p:spPr>
          <a:xfrm>
            <a:off x="0" y="8685213"/>
            <a:ext cx="2971800" cy="458788"/>
          </a:xfrm>
          <a:prstGeom prst="rect">
            <a:avLst/>
          </a:prstGeom>
          <a:noFill/>
          <a:ln w="9525">
            <a:noFill/>
            <a:miter/>
          </a:ln>
        </p:spPr>
        <p:txBody>
          <a:bodyPr anchor="b"/>
          <a:lstStyle/>
          <a:p>
            <a:pPr lvl="0" fontAlgn="base"/>
            <a:endParaRPr sz="1200" strike="noStrike" noProof="1">
              <a:ea typeface="宋体" panose="02010600030101010101" pitchFamily="2" charset="-122"/>
            </a:endParaRPr>
          </a:p>
        </p:txBody>
      </p:sp>
      <p:sp>
        <p:nvSpPr>
          <p:cNvPr id="7" name="灯片编号占位符 6"/>
          <p:cNvSpPr>
            <a:spLocks noGrp="1"/>
          </p:cNvSpPr>
          <p:nvPr>
            <p:ph type="sldNum" sz="quarter"/>
          </p:nvPr>
        </p:nvSpPr>
        <p:spPr>
          <a:xfrm>
            <a:off x="3884613" y="8685213"/>
            <a:ext cx="2971800" cy="458788"/>
          </a:xfrm>
          <a:prstGeom prst="rect">
            <a:avLst/>
          </a:prstGeom>
          <a:noFill/>
          <a:ln w="9525">
            <a:noFill/>
            <a:miter/>
          </a:ln>
        </p:spPr>
        <p:txBody>
          <a:bodyPr anchor="b"/>
          <a:lstStyle/>
          <a:p>
            <a:pPr lvl="0" algn="r" fontAlgn="base"/>
            <a:fld id="{9A0DB2DC-4C9A-4742-B13C-FB6460FD3503}" type="slidenum">
              <a:rPr lang="zh-CN" altLang="en-US" strike="noStrike" noProof="1" dirty="0">
                <a:latin typeface="Arial" panose="020B0604020202020204" charset="-122"/>
                <a:ea typeface="宋体" panose="02010600030101010101" pitchFamily="2" charset="-122"/>
                <a:cs typeface="+mn-ea"/>
              </a:rPr>
            </a:fld>
            <a:endParaRPr lang="zh-CN" altLang="en-US" sz="1200" strike="noStrike" noProof="1">
              <a:latin typeface="Arial" panose="020B0604020202020204" charset="-122"/>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spcBef>
        <a:spcPct val="0"/>
      </a:spcBef>
      <a:spcAft>
        <a:spcPct val="0"/>
      </a:spcAft>
      <a:buNone/>
      <a:defRPr sz="1200" kern="1200">
        <a:latin typeface="+mn-lt"/>
        <a:ea typeface="+mn-ea"/>
        <a:cs typeface="+mn-cs"/>
      </a:defRPr>
    </a:lvl1pPr>
    <a:lvl2pPr marL="0" lvl="1" indent="0" algn="l" defTabSz="914400" eaLnBrk="1" fontAlgn="base" latinLnBrk="0" hangingPunct="1">
      <a:spcBef>
        <a:spcPct val="0"/>
      </a:spcBef>
      <a:spcAft>
        <a:spcPct val="0"/>
      </a:spcAft>
      <a:buNone/>
      <a:defRPr sz="1200" kern="1200">
        <a:latin typeface="+mn-lt"/>
        <a:ea typeface="+mn-ea"/>
        <a:cs typeface="+mn-cs"/>
      </a:defRPr>
    </a:lvl2pPr>
    <a:lvl3pPr marL="0" lvl="2" indent="0" algn="l" defTabSz="914400" eaLnBrk="1" fontAlgn="base" latinLnBrk="0" hangingPunct="1">
      <a:spcBef>
        <a:spcPct val="0"/>
      </a:spcBef>
      <a:spcAft>
        <a:spcPct val="0"/>
      </a:spcAft>
      <a:buNone/>
      <a:defRPr sz="1200" kern="1200">
        <a:latin typeface="+mn-lt"/>
        <a:ea typeface="+mn-ea"/>
        <a:cs typeface="+mn-cs"/>
      </a:defRPr>
    </a:lvl3pPr>
    <a:lvl4pPr marL="0" lvl="3" indent="0" algn="l" defTabSz="914400" eaLnBrk="1" fontAlgn="base" latinLnBrk="0" hangingPunct="1">
      <a:spcBef>
        <a:spcPct val="0"/>
      </a:spcBef>
      <a:spcAft>
        <a:spcPct val="0"/>
      </a:spcAft>
      <a:buNone/>
      <a:defRPr sz="1200" kern="1200">
        <a:latin typeface="+mn-lt"/>
        <a:ea typeface="+mn-ea"/>
        <a:cs typeface="+mn-cs"/>
      </a:defRPr>
    </a:lvl4pPr>
    <a:lvl5pPr marL="0" lvl="4" indent="0" algn="l" defTabSz="914400" eaLnBrk="1" fontAlgn="base" latinLnBrk="0" hangingPunct="1">
      <a:spcBef>
        <a:spcPct val="0"/>
      </a:spcBef>
      <a:spcAft>
        <a:spcPct val="0"/>
      </a:spcAft>
      <a:buNone/>
      <a:defRPr sz="1200" kern="1200">
        <a:latin typeface="+mn-lt"/>
        <a:ea typeface="+mn-ea"/>
        <a:cs typeface="+mn-cs"/>
      </a:defRPr>
    </a:lvl5pPr>
    <a:lvl6pPr marL="2286000" lvl="5" indent="0" algn="l" defTabSz="914400" eaLnBrk="1" fontAlgn="base" latinLnBrk="0" hangingPunct="1">
      <a:spcBef>
        <a:spcPct val="0"/>
      </a:spcBef>
      <a:spcAft>
        <a:spcPct val="0"/>
      </a:spcAft>
      <a:buNone/>
      <a:defRPr sz="1200" kern="1200">
        <a:latin typeface="+mn-lt"/>
        <a:ea typeface="+mn-ea"/>
        <a:cs typeface="+mn-cs"/>
      </a:defRPr>
    </a:lvl6pPr>
    <a:lvl7pPr marL="2743200" lvl="6" indent="0" algn="l" defTabSz="914400" eaLnBrk="1" fontAlgn="base" latinLnBrk="0" hangingPunct="1">
      <a:spcBef>
        <a:spcPct val="0"/>
      </a:spcBef>
      <a:spcAft>
        <a:spcPct val="0"/>
      </a:spcAft>
      <a:buNone/>
      <a:defRPr sz="1200" kern="1200">
        <a:latin typeface="+mn-lt"/>
        <a:ea typeface="+mn-ea"/>
        <a:cs typeface="+mn-cs"/>
      </a:defRPr>
    </a:lvl7pPr>
    <a:lvl8pPr marL="3200400" lvl="7" indent="0" algn="l" defTabSz="914400" eaLnBrk="1" fontAlgn="base" latinLnBrk="0" hangingPunct="1">
      <a:spcBef>
        <a:spcPct val="0"/>
      </a:spcBef>
      <a:spcAft>
        <a:spcPct val="0"/>
      </a:spcAft>
      <a:buNone/>
      <a:defRPr sz="1200" kern="1200">
        <a:latin typeface="+mn-lt"/>
        <a:ea typeface="+mn-ea"/>
        <a:cs typeface="+mn-cs"/>
      </a:defRPr>
    </a:lvl8pPr>
    <a:lvl9pPr marL="3657600" lvl="8" indent="0" algn="l" defTabSz="914400" eaLnBrk="1" fontAlgn="base" latinLnBrk="0" hangingPunct="1">
      <a:spcBef>
        <a:spcPct val="0"/>
      </a:spcBef>
      <a:spcAft>
        <a:spcPct val="0"/>
      </a:spcAft>
      <a:buNone/>
      <a:defRPr sz="1200" kern="1200">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en-US" altLang="zh-TW" sz="1200" dirty="0">
                <a:latin typeface="Arial" panose="020B0604020202020204" pitchFamily="34" charset="0"/>
                <a:ea typeface="PMingLiU" panose="02020500000000000000" pitchFamily="18" charset="-120"/>
              </a:rPr>
            </a:fld>
            <a:endParaRPr lang="en-US" altLang="zh-TW" sz="1200" dirty="0">
              <a:latin typeface="Arial" panose="020B0604020202020204" pitchFamily="34" charset="0"/>
              <a:ea typeface="PMingLiU" panose="02020500000000000000" pitchFamily="18" charset="-120"/>
            </a:endParaRPr>
          </a:p>
        </p:txBody>
      </p:sp>
      <p:sp>
        <p:nvSpPr>
          <p:cNvPr id="413698" name="Rectangle 2"/>
          <p:cNvSpPr>
            <a:spLocks noGrp="1" noRot="1" noChangeAspect="1" noTextEdit="1"/>
          </p:cNvSpPr>
          <p:nvPr>
            <p:ph type="sldImg"/>
          </p:nvPr>
        </p:nvSpPr>
        <p:spPr/>
      </p:sp>
      <p:sp>
        <p:nvSpPr>
          <p:cNvPr id="413699" name="Rectangle 3"/>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433EDC-347A-4287-9C67-560C3C404A6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433EDC-347A-4287-9C67-560C3C404A6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en-US" altLang="zh-TW" sz="1200" dirty="0">
                <a:latin typeface="Arial" panose="020B0604020202020204" pitchFamily="34" charset="0"/>
                <a:ea typeface="PMingLiU" panose="02020500000000000000" pitchFamily="18" charset="-120"/>
              </a:rPr>
            </a:fld>
            <a:endParaRPr lang="en-US" altLang="zh-TW" sz="1200" dirty="0">
              <a:latin typeface="Arial" panose="020B0604020202020204" pitchFamily="34" charset="0"/>
              <a:ea typeface="PMingLiU" panose="02020500000000000000" pitchFamily="18" charset="-120"/>
            </a:endParaRPr>
          </a:p>
        </p:txBody>
      </p:sp>
      <p:sp>
        <p:nvSpPr>
          <p:cNvPr id="604162" name="Rectangle 2"/>
          <p:cNvSpPr>
            <a:spLocks noGrp="1" noRot="1" noChangeAspect="1" noTextEdit="1"/>
          </p:cNvSpPr>
          <p:nvPr>
            <p:ph type="sldImg"/>
          </p:nvPr>
        </p:nvSpPr>
        <p:spPr/>
      </p:sp>
      <p:sp>
        <p:nvSpPr>
          <p:cNvPr id="604163" name="Rectangle 3"/>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TW" sz="1200" dirty="0"/>
            </a:fld>
            <a:endParaRPr lang="en-US" altLang="zh-TW" sz="1200" dirty="0"/>
          </a:p>
        </p:txBody>
      </p:sp>
      <p:sp>
        <p:nvSpPr>
          <p:cNvPr id="1143811" name="Rectangle 2"/>
          <p:cNvSpPr>
            <a:spLocks noGrp="1" noRot="1" noChangeAspect="1" noTextEdit="1"/>
          </p:cNvSpPr>
          <p:nvPr>
            <p:ph type="sldImg"/>
          </p:nvPr>
        </p:nvSpPr>
        <p:spPr/>
      </p:sp>
      <p:sp>
        <p:nvSpPr>
          <p:cNvPr id="1143812" name="Rectangle 3"/>
          <p:cNvSpPr>
            <a:spLocks noGrp="1"/>
          </p:cNvSpPr>
          <p:nvPr>
            <p:ph type="body" idx="1"/>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a:ln>
            <a:solidFill>
              <a:srgbClr val="000000">
                <a:alpha val="100000"/>
              </a:srgbClr>
            </a:solidFill>
            <a:miter lim="800000"/>
          </a:ln>
        </p:spPr>
      </p:sp>
      <p:sp>
        <p:nvSpPr>
          <p:cNvPr id="3" name="备注占位符 2"/>
          <p:cNvSpPr>
            <a:spLocks noGrp="1"/>
          </p:cNvSpPr>
          <p:nvPr>
            <p:ph type="body" idx="1"/>
          </p:nvPr>
        </p:nvSpPr>
        <p:spPr/>
        <p:txBody>
          <a:bodyPr lIns="91440" tIns="45720" rIns="91440" bIns="45720" rtlCol="0">
            <a:normAutofit fontScale="25000" lnSpcReduction="20000"/>
          </a:bodyPr>
          <a:lstStyle/>
          <a:p>
            <a:pPr marL="341630" marR="0" lvl="0" indent="-341630" algn="l" defTabSz="914400" rtl="0" eaLnBrk="0" fontAlgn="ctr" latinLnBrk="0" hangingPunct="0">
              <a:lnSpc>
                <a:spcPct val="150000"/>
              </a:lnSpc>
              <a:spcBef>
                <a:spcPct val="20000"/>
              </a:spcBef>
              <a:spcAft>
                <a:spcPct val="0"/>
              </a:spcAft>
              <a:buClr>
                <a:srgbClr val="366B7E"/>
              </a:buClr>
              <a:buSzPct val="110000"/>
              <a:buFont typeface="Wingdings" panose="05000000000000000000" pitchFamily="2" charset="2"/>
              <a:buChar char="l"/>
              <a:defRPr/>
            </a:pPr>
            <a:endParaRPr kumimoji="0" lang="zh-CN" altLang="en-US" sz="1200" b="0" i="0" u="none" strike="noStrike" kern="1200" cap="none" spc="0" normalizeH="0" baseline="0" noProof="0" dirty="0">
              <a:ln>
                <a:noFill/>
              </a:ln>
              <a:solidFill>
                <a:srgbClr val="366B7E"/>
              </a:solidFill>
              <a:effectLst>
                <a:outerShdw blurRad="38100" dist="38100" dir="2700000" algn="tl">
                  <a:srgbClr val="C0C0C0"/>
                </a:outerShdw>
              </a:effectLst>
              <a:uLnTx/>
              <a:uFillTx/>
              <a:latin typeface="+mn-lt"/>
              <a:ea typeface="+mn-ea"/>
              <a:cs typeface="+mn-cs"/>
            </a:endParaRPr>
          </a:p>
        </p:txBody>
      </p:sp>
      <p:sp>
        <p:nvSpPr>
          <p:cNvPr id="1003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latin typeface="Calibri" panose="020F0502020204030204" charset="0"/>
              </a:rPr>
            </a:fld>
            <a:endParaRPr lang="zh-CN" altLang="en-US" sz="1200" dirty="0">
              <a:latin typeface="Calibri" panose="020F050202020403020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a:ln>
            <a:solidFill>
              <a:srgbClr val="000000">
                <a:alpha val="100000"/>
              </a:srgbClr>
            </a:solidFill>
            <a:miter lim="800000"/>
          </a:ln>
        </p:spPr>
      </p:sp>
      <p:sp>
        <p:nvSpPr>
          <p:cNvPr id="149507" name="备注占位符 2"/>
          <p:cNvSpPr>
            <a:spLocks noGrp="1"/>
          </p:cNvSpPr>
          <p:nvPr>
            <p:ph type="body" idx="1"/>
          </p:nvPr>
        </p:nvSpPr>
        <p:spPr>
          <a:noFill/>
          <a:ln>
            <a:noFill/>
          </a:ln>
        </p:spPr>
        <p:txBody>
          <a:bodyPr wrap="square" lIns="91440" tIns="45720" rIns="91440" bIns="45720" anchor="t"/>
          <a:lstStyle/>
          <a:p>
            <a:pPr lvl="0"/>
            <a:r>
              <a:rPr lang="zh-CN" altLang="en-US" dirty="0"/>
              <a:t>习近平强调，实施创新驱动发展战略，最根本的是要增强自主创新能力，最紧迫的是要破除体制机制障碍，最大限度解放和激发科技作为第一生产力所蕴藏的巨大潜能。</a:t>
            </a:r>
            <a:r>
              <a:rPr lang="en-US" altLang="zh-CN" b="1" dirty="0">
                <a:solidFill>
                  <a:srgbClr val="000000"/>
                </a:solidFill>
              </a:rPr>
              <a:t>2020</a:t>
            </a:r>
            <a:r>
              <a:rPr lang="zh-CN" altLang="en-US" b="1" dirty="0">
                <a:solidFill>
                  <a:srgbClr val="000000"/>
                </a:solidFill>
              </a:rPr>
              <a:t>年成为创新型国家。</a:t>
            </a:r>
            <a:endParaRPr lang="zh-CN" altLang="en-US" dirty="0"/>
          </a:p>
          <a:p>
            <a:pPr lvl="0"/>
            <a:r>
              <a:rPr lang="zh-CN" altLang="en-US" dirty="0"/>
              <a:t>　　近年来，我国积极应对信息、生物、新材料、新能源等领域高新科技竞争态势，破解自主创新能力不强、高层次人才不足等问题，大力实施人才强国战略，广揽海内外英才，着力推进“千人计划”、“万人计划”等国家级人才工程，同时强力推进简政放权，倡导“大众创业万众创新”，皆为应时应势推进创新之举。建设创新中国，方兴未艾。</a:t>
            </a:r>
            <a:endParaRPr lang="zh-CN" altLang="en-US" dirty="0"/>
          </a:p>
          <a:p>
            <a:pPr lvl="0"/>
            <a:r>
              <a:rPr lang="zh-CN" altLang="en-US" dirty="0"/>
              <a:t> </a:t>
            </a:r>
            <a:endParaRPr lang="zh-CN" altLang="en-US" dirty="0"/>
          </a:p>
        </p:txBody>
      </p:sp>
      <p:sp>
        <p:nvSpPr>
          <p:cNvPr id="149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dirty="0">
                <a:solidFill>
                  <a:srgbClr val="000000"/>
                </a:solidFill>
                <a:latin typeface="Calibri" panose="020F0502020204030204" charset="0"/>
              </a:rPr>
            </a:fld>
            <a:endParaRPr lang="zh-CN" altLang="en-US" dirty="0">
              <a:solidFill>
                <a:srgbClr val="000000"/>
              </a:solidFill>
              <a:latin typeface="Calibri" panose="020F050202020403020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ChangeArrowheads="1" noTextEdit="1"/>
          </p:cNvSpPr>
          <p:nvPr>
            <p:ph type="sldImg"/>
          </p:nvPr>
        </p:nvSpPr>
        <p:spPr/>
      </p:sp>
      <p:sp>
        <p:nvSpPr>
          <p:cNvPr id="76803" name="备注占位符 2"/>
          <p:cNvSpPr>
            <a:spLocks noGrp="1" noChangeArrowheads="1"/>
          </p:cNvSpPr>
          <p:nvPr>
            <p:ph type="body" idx="1"/>
          </p:nvPr>
        </p:nvSpPr>
        <p:spPr>
          <a:noFill/>
        </p:spPr>
        <p:txBody>
          <a:bodyPr/>
          <a:lstStyle/>
          <a:p>
            <a:endParaRPr lang="zh-CN" altLang="en-US"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433EDC-347A-4287-9C67-560C3C404A6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十九大以来，国家对于人才引进的新战略调整后，当各地政府把“发展是第一要务,人才是第一资源,创新是第一动力”做为人才工作的开展的重要思想，政策导向已从过去的“招商引资”上升到“招才引智”新高度。基于新时代的政府人才工作新方向改变，就人才工作支撑工程进行讨论。</a:t>
            </a:r>
            <a:endParaRPr lang="zh-CN" altLang="en-US"/>
          </a:p>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en-US" altLang="zh-TW" sz="1200" dirty="0">
                <a:latin typeface="Arial" panose="020B0604020202020204" pitchFamily="34" charset="0"/>
              </a:rPr>
            </a:fld>
            <a:endParaRPr lang="en-US" altLang="zh-TW" sz="1200" dirty="0">
              <a:latin typeface="Arial" panose="020B0604020202020204" pitchFamily="34" charset="0"/>
            </a:endParaRPr>
          </a:p>
        </p:txBody>
      </p:sp>
      <p:sp>
        <p:nvSpPr>
          <p:cNvPr id="871426" name="Rectangle 2"/>
          <p:cNvSpPr>
            <a:spLocks noGrp="1" noRot="1" noChangeAspect="1" noTextEdit="1"/>
          </p:cNvSpPr>
          <p:nvPr>
            <p:ph type="sldImg"/>
          </p:nvPr>
        </p:nvSpPr>
        <p:spPr/>
      </p:sp>
      <p:sp>
        <p:nvSpPr>
          <p:cNvPr id="871427" name="Rectangle 3"/>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en-US" altLang="zh-TW" sz="1200" dirty="0">
                <a:latin typeface="Arial" panose="020B0604020202020204" pitchFamily="34" charset="0"/>
                <a:ea typeface="PMingLiU" panose="02020500000000000000" pitchFamily="18" charset="-120"/>
              </a:rPr>
            </a:fld>
            <a:endParaRPr lang="en-US" altLang="zh-TW" sz="1200" dirty="0">
              <a:latin typeface="Arial" panose="020B0604020202020204" pitchFamily="34" charset="0"/>
              <a:ea typeface="PMingLiU" panose="02020500000000000000" pitchFamily="18" charset="-120"/>
            </a:endParaRPr>
          </a:p>
        </p:txBody>
      </p:sp>
      <p:sp>
        <p:nvSpPr>
          <p:cNvPr id="604162" name="Rectangle 2"/>
          <p:cNvSpPr>
            <a:spLocks noGrp="1" noRot="1" noChangeAspect="1" noTextEdit="1"/>
          </p:cNvSpPr>
          <p:nvPr>
            <p:ph type="sldImg"/>
          </p:nvPr>
        </p:nvSpPr>
        <p:spPr/>
      </p:sp>
      <p:sp>
        <p:nvSpPr>
          <p:cNvPr id="604163" name="Rectangle 3"/>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en-US" altLang="zh-TW" sz="1200" dirty="0">
                <a:latin typeface="Arial" panose="020B0604020202020204" pitchFamily="34" charset="0"/>
                <a:ea typeface="PMingLiU" panose="02020500000000000000" pitchFamily="18" charset="-120"/>
              </a:rPr>
            </a:fld>
            <a:endParaRPr lang="en-US" altLang="zh-TW" sz="1200" dirty="0">
              <a:latin typeface="Arial" panose="020B0604020202020204" pitchFamily="34" charset="0"/>
              <a:ea typeface="PMingLiU" panose="02020500000000000000" pitchFamily="18" charset="-120"/>
            </a:endParaRPr>
          </a:p>
        </p:txBody>
      </p:sp>
      <p:sp>
        <p:nvSpPr>
          <p:cNvPr id="604162" name="Rectangle 2"/>
          <p:cNvSpPr>
            <a:spLocks noGrp="1" noRot="1" noChangeAspect="1" noTextEdit="1"/>
          </p:cNvSpPr>
          <p:nvPr>
            <p:ph type="sldImg"/>
          </p:nvPr>
        </p:nvSpPr>
        <p:spPr/>
      </p:sp>
      <p:sp>
        <p:nvSpPr>
          <p:cNvPr id="604163" name="Rectangle 3"/>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en-US" altLang="zh-TW" sz="1200" dirty="0">
                <a:latin typeface="Arial" panose="020B0604020202020204" pitchFamily="34" charset="0"/>
                <a:ea typeface="PMingLiU" panose="02020500000000000000" pitchFamily="18" charset="-120"/>
              </a:rPr>
            </a:fld>
            <a:endParaRPr lang="en-US" altLang="zh-TW" sz="1200" dirty="0">
              <a:latin typeface="Arial" panose="020B0604020202020204" pitchFamily="34" charset="0"/>
              <a:ea typeface="PMingLiU" panose="02020500000000000000" pitchFamily="18" charset="-120"/>
            </a:endParaRPr>
          </a:p>
        </p:txBody>
      </p:sp>
      <p:sp>
        <p:nvSpPr>
          <p:cNvPr id="604162" name="Rectangle 2"/>
          <p:cNvSpPr>
            <a:spLocks noGrp="1" noRot="1" noChangeAspect="1" noTextEdit="1"/>
          </p:cNvSpPr>
          <p:nvPr>
            <p:ph type="sldImg"/>
          </p:nvPr>
        </p:nvSpPr>
        <p:spPr/>
      </p:sp>
      <p:sp>
        <p:nvSpPr>
          <p:cNvPr id="604163" name="Rectangle 3"/>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en-US" altLang="zh-TW" sz="1200" dirty="0"/>
            </a:fld>
            <a:endParaRPr lang="en-US" altLang="zh-TW" sz="1200" dirty="0"/>
          </a:p>
        </p:txBody>
      </p:sp>
      <p:sp>
        <p:nvSpPr>
          <p:cNvPr id="72706" name="Rectangle 2"/>
          <p:cNvSpPr>
            <a:spLocks noGrp="1" noRot="1" noChangeAspect="1" noTextEdit="1"/>
          </p:cNvSpPr>
          <p:nvPr>
            <p:ph type="sldImg"/>
          </p:nvPr>
        </p:nvSpPr>
        <p:spPr/>
      </p:sp>
      <p:sp>
        <p:nvSpPr>
          <p:cNvPr id="72707" name="Rectangle 3"/>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TW" sz="1200" dirty="0"/>
            </a:fld>
            <a:endParaRPr lang="en-US" altLang="zh-TW" sz="1200" dirty="0"/>
          </a:p>
        </p:txBody>
      </p:sp>
      <p:sp>
        <p:nvSpPr>
          <p:cNvPr id="1216515" name="Rectangle 2"/>
          <p:cNvSpPr>
            <a:spLocks noGrp="1" noRot="1" noChangeAspect="1" noTextEdit="1"/>
          </p:cNvSpPr>
          <p:nvPr>
            <p:ph type="sldImg"/>
          </p:nvPr>
        </p:nvSpPr>
        <p:spPr/>
      </p:sp>
      <p:sp>
        <p:nvSpPr>
          <p:cNvPr id="1216516" name="Rectangle 3"/>
          <p:cNvSpPr>
            <a:spLocks noGrp="1"/>
          </p:cNvSpPr>
          <p:nvPr>
            <p:ph type="body" idx="1"/>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r>
              <a:rPr lang="zh-CN" altLang="en-US"/>
              <a:t>当今创新理论和实践概述（创新理论的提出、科技革命和产业革命），我国创新发展历程（向现代科学进军的号召、科学技术是第一生产力的论断、科教兴国和创新型国家建设、创新驱动发展战略的提出），创新驱动发展战略的内涵（创新是引领发展的第一动力、以科技创新为核心的全面创新、走中国特色的自主创新道路、培育更多优先领域优势）</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文本框 7"/>
          <p:cNvSpPr txBox="1"/>
          <p:nvPr userDrawn="1"/>
        </p:nvSpPr>
        <p:spPr>
          <a:xfrm>
            <a:off x="838200" y="6483350"/>
            <a:ext cx="4705350" cy="352425"/>
          </a:xfrm>
          <a:prstGeom prst="rect">
            <a:avLst/>
          </a:prstGeom>
          <a:noFill/>
          <a:ln w="9525">
            <a:noFill/>
          </a:ln>
        </p:spPr>
        <p:txBody>
          <a:bodyPr wrap="square" anchor="t">
            <a:spAutoFit/>
          </a:bodyPr>
          <a:lstStyle/>
          <a:p>
            <a:pPr lvl="0"/>
            <a:r>
              <a:rPr lang="zh-CN" altLang="zh-CN" sz="1600">
                <a:solidFill>
                  <a:schemeClr val="bg1"/>
                </a:solidFill>
                <a:latin typeface="微软雅黑" panose="020B0503020204020204" pitchFamily="2" charset="-122"/>
                <a:ea typeface="微软雅黑" panose="020B0503020204020204" pitchFamily="2" charset="-122"/>
              </a:rPr>
              <a:t>一览，你的职业经纪人</a:t>
            </a:r>
            <a:endParaRPr lang="zh-CN" altLang="zh-CN" sz="1600">
              <a:solidFill>
                <a:schemeClr val="bg1"/>
              </a:solidFill>
              <a:latin typeface="微软雅黑" panose="020B0503020204020204" pitchFamily="2" charset="-122"/>
              <a:ea typeface="微软雅黑" panose="020B0503020204020204" pitchFamily="2" charset="-122"/>
            </a:endParaRPr>
          </a:p>
        </p:txBody>
      </p:sp>
      <p:sp>
        <p:nvSpPr>
          <p:cNvPr id="10" name="文本框 9"/>
          <p:cNvSpPr txBox="1"/>
          <p:nvPr userDrawn="1"/>
        </p:nvSpPr>
        <p:spPr>
          <a:xfrm>
            <a:off x="11045825" y="6469063"/>
            <a:ext cx="738188" cy="365125"/>
          </a:xfrm>
          <a:prstGeom prst="rect">
            <a:avLst/>
          </a:prstGeom>
          <a:noFill/>
          <a:ln w="9525">
            <a:noFill/>
          </a:ln>
        </p:spPr>
        <p:txBody>
          <a:bodyPr wrap="square" anchor="t">
            <a:spAutoFit/>
          </a:bodyPr>
          <a:lstStyle/>
          <a:p>
            <a:pPr lvl="0"/>
            <a:fld id="{9A0DB2DC-4C9A-4742-B13C-FB6460FD3503}" type="slidenum">
              <a:rPr lang="zh-CN" altLang="en-US">
                <a:solidFill>
                  <a:schemeClr val="bg1"/>
                </a:solidFill>
                <a:latin typeface="Arial" panose="020B0604020202020204" pitchFamily="34" charset="0"/>
              </a:rPr>
            </a:fld>
            <a:endParaRPr lang="zh-CN" altLang="en-US">
              <a:solidFill>
                <a:schemeClr val="bg1"/>
              </a:solidFill>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lvl="0" fontAlgn="base"/>
            <a:endParaRPr lang="zh-CN" altLang="en-US" strike="noStrike" noProof="1"/>
          </a:p>
        </p:txBody>
      </p:sp>
      <p:sp>
        <p:nvSpPr>
          <p:cNvPr id="3" name="页脚占位符 2"/>
          <p:cNvSpPr>
            <a:spLocks noGrp="1"/>
          </p:cNvSpPr>
          <p:nvPr>
            <p:ph type="ftr" sz="quarter" idx="11"/>
          </p:nvPr>
        </p:nvSpPr>
        <p:spPr>
          <a:xfrm>
            <a:off x="4038600" y="6356350"/>
            <a:ext cx="4114800" cy="365125"/>
          </a:xfrm>
        </p:spPr>
        <p:txBody>
          <a:bodyPr/>
          <a:lstStyle/>
          <a:p>
            <a:pPr lvl="0" fontAlgn="base"/>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lvl="0" fontAlgn="base"/>
            <a:fld id="{9A0DB2DC-4C9A-4742-B13C-FB6460FD3503}" type="slidenum">
              <a:rPr lang="zh-CN" altLang="en-US" strike="noStrike" noProof="1" smtClean="0">
                <a:latin typeface="Arial" panose="020B0604020202020204" charset="-122"/>
                <a:ea typeface="宋体" panose="02010600030101010101" pitchFamily="2" charset="-122"/>
                <a:cs typeface="+mn-ea"/>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showMasterPhAnim="0" showMasterSp="0">
  <p:cSld name="1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6" name="图片 4" descr="2013一览LOGO(原)"/>
          <p:cNvPicPr>
            <a:picLocks noChangeAspect="1"/>
          </p:cNvPicPr>
          <p:nvPr userDrawn="1"/>
        </p:nvPicPr>
        <p:blipFill>
          <a:blip r:embed="rId6"/>
          <a:stretch>
            <a:fillRect/>
          </a:stretch>
        </p:blipFill>
        <p:spPr bwMode="auto">
          <a:xfrm>
            <a:off x="11012170" y="233045"/>
            <a:ext cx="819150" cy="58610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7.png"/><Relationship Id="rId4" Type="http://schemas.openxmlformats.org/officeDocument/2006/relationships/image" Target="../media/image2.svg"/><Relationship Id="rId3" Type="http://schemas.openxmlformats.org/officeDocument/2006/relationships/image" Target="../media/image6.png"/><Relationship Id="rId2" Type="http://schemas.openxmlformats.org/officeDocument/2006/relationships/image" Target="../media/image1.sv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6" Type="http://schemas.openxmlformats.org/officeDocument/2006/relationships/slideLayout" Target="../slideLayouts/slideLayout2.xml"/><Relationship Id="rId25" Type="http://schemas.openxmlformats.org/officeDocument/2006/relationships/image" Target="../media/image5.png"/><Relationship Id="rId24" Type="http://schemas.openxmlformats.org/officeDocument/2006/relationships/tags" Target="../tags/tag48.xml"/><Relationship Id="rId23" Type="http://schemas.openxmlformats.org/officeDocument/2006/relationships/tags" Target="../tags/tag47.xml"/><Relationship Id="rId22" Type="http://schemas.openxmlformats.org/officeDocument/2006/relationships/tags" Target="../tags/tag46.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tags" Target="../tags/tag26.xml"/><Relationship Id="rId19" Type="http://schemas.openxmlformats.org/officeDocument/2006/relationships/tags" Target="../tags/tag43.xml"/><Relationship Id="rId18" Type="http://schemas.openxmlformats.org/officeDocument/2006/relationships/tags" Target="../tags/tag42.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6" Type="http://schemas.openxmlformats.org/officeDocument/2006/relationships/slideLayout" Target="../slideLayouts/slideLayout2.xml"/><Relationship Id="rId25" Type="http://schemas.openxmlformats.org/officeDocument/2006/relationships/tags" Target="../tags/tag73.xml"/><Relationship Id="rId24" Type="http://schemas.openxmlformats.org/officeDocument/2006/relationships/tags" Target="../tags/tag72.xml"/><Relationship Id="rId23" Type="http://schemas.openxmlformats.org/officeDocument/2006/relationships/tags" Target="../tags/tag71.xml"/><Relationship Id="rId22" Type="http://schemas.openxmlformats.org/officeDocument/2006/relationships/tags" Target="../tags/tag70.xml"/><Relationship Id="rId21" Type="http://schemas.openxmlformats.org/officeDocument/2006/relationships/tags" Target="../tags/tag69.xml"/><Relationship Id="rId20" Type="http://schemas.openxmlformats.org/officeDocument/2006/relationships/tags" Target="../tags/tag68.xml"/><Relationship Id="rId2" Type="http://schemas.openxmlformats.org/officeDocument/2006/relationships/tags" Target="../tags/tag50.xml"/><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49.xml"/></Relationships>
</file>

<file path=ppt/slides/_rels/slide14.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6" Type="http://schemas.openxmlformats.org/officeDocument/2006/relationships/slideLayout" Target="../slideLayouts/slideLayout2.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7" Type="http://schemas.openxmlformats.org/officeDocument/2006/relationships/slideLayout" Target="../slideLayouts/slideLayout2.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8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3" Type="http://schemas.openxmlformats.org/officeDocument/2006/relationships/slideLayout" Target="../slideLayouts/slideLayout2.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0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4" Type="http://schemas.openxmlformats.org/officeDocument/2006/relationships/slideLayout" Target="../slideLayouts/slideLayout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tags" Target="../tags/tag1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image" Target="../media/image3.jpeg"/><Relationship Id="rId5" Type="http://schemas.openxmlformats.org/officeDocument/2006/relationships/tags" Target="../tags/tag135.xml"/><Relationship Id="rId4" Type="http://schemas.openxmlformats.org/officeDocument/2006/relationships/tags" Target="../tags/tag134.xml"/><Relationship Id="rId35" Type="http://schemas.openxmlformats.org/officeDocument/2006/relationships/slideLayout" Target="../slideLayouts/slideLayout2.xml"/><Relationship Id="rId34" Type="http://schemas.openxmlformats.org/officeDocument/2006/relationships/tags" Target="../tags/tag160.xml"/><Relationship Id="rId33" Type="http://schemas.openxmlformats.org/officeDocument/2006/relationships/tags" Target="../tags/tag159.xml"/><Relationship Id="rId32" Type="http://schemas.openxmlformats.org/officeDocument/2006/relationships/tags" Target="../tags/tag158.xml"/><Relationship Id="rId31" Type="http://schemas.openxmlformats.org/officeDocument/2006/relationships/tags" Target="../tags/tag157.xml"/><Relationship Id="rId30" Type="http://schemas.openxmlformats.org/officeDocument/2006/relationships/tags" Target="../tags/tag156.xml"/><Relationship Id="rId3" Type="http://schemas.openxmlformats.org/officeDocument/2006/relationships/tags" Target="../tags/tag133.xml"/><Relationship Id="rId29" Type="http://schemas.openxmlformats.org/officeDocument/2006/relationships/tags" Target="../tags/tag155.xml"/><Relationship Id="rId28" Type="http://schemas.openxmlformats.org/officeDocument/2006/relationships/tags" Target="../tags/tag154.xml"/><Relationship Id="rId27" Type="http://schemas.openxmlformats.org/officeDocument/2006/relationships/tags" Target="../tags/tag153.xml"/><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image" Target="../media/image2.jpeg"/><Relationship Id="rId19" Type="http://schemas.openxmlformats.org/officeDocument/2006/relationships/tags" Target="../tags/tag145.xml"/><Relationship Id="rId18" Type="http://schemas.openxmlformats.org/officeDocument/2006/relationships/image" Target="../media/image10.jpeg"/><Relationship Id="rId17" Type="http://schemas.openxmlformats.org/officeDocument/2006/relationships/tags" Target="../tags/tag144.xml"/><Relationship Id="rId16" Type="http://schemas.openxmlformats.org/officeDocument/2006/relationships/tags" Target="../tags/tag143.xml"/><Relationship Id="rId15" Type="http://schemas.openxmlformats.org/officeDocument/2006/relationships/tags" Target="../tags/tag142.xml"/><Relationship Id="rId14" Type="http://schemas.openxmlformats.org/officeDocument/2006/relationships/image" Target="../media/image9.jpeg"/><Relationship Id="rId13" Type="http://schemas.openxmlformats.org/officeDocument/2006/relationships/tags" Target="../tags/tag14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image" Target="../media/image8.jpeg"/><Relationship Id="rId1" Type="http://schemas.openxmlformats.org/officeDocument/2006/relationships/tags" Target="../tags/tag132.xml"/></Relationships>
</file>

<file path=ppt/slides/_rels/slide27.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7" Type="http://schemas.openxmlformats.org/officeDocument/2006/relationships/notesSlide" Target="../notesSlides/notesSlide9.xml"/><Relationship Id="rId16" Type="http://schemas.openxmlformats.org/officeDocument/2006/relationships/slideLayout" Target="../slideLayouts/slideLayout2.xml"/><Relationship Id="rId15" Type="http://schemas.openxmlformats.org/officeDocument/2006/relationships/tags" Target="../tags/tag175.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tags" Target="../tags/tag1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76.xml"/></Relationships>
</file>

<file path=ppt/slides/_rels/slide32.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6" Type="http://schemas.openxmlformats.org/officeDocument/2006/relationships/slideLayout" Target="../slideLayouts/slideLayout2.xml"/><Relationship Id="rId35" Type="http://schemas.openxmlformats.org/officeDocument/2006/relationships/tags" Target="../tags/tag211.xml"/><Relationship Id="rId34" Type="http://schemas.openxmlformats.org/officeDocument/2006/relationships/tags" Target="../tags/tag210.xml"/><Relationship Id="rId33" Type="http://schemas.openxmlformats.org/officeDocument/2006/relationships/tags" Target="../tags/tag209.xml"/><Relationship Id="rId32" Type="http://schemas.openxmlformats.org/officeDocument/2006/relationships/tags" Target="../tags/tag208.xml"/><Relationship Id="rId31" Type="http://schemas.openxmlformats.org/officeDocument/2006/relationships/tags" Target="../tags/tag207.xml"/><Relationship Id="rId30" Type="http://schemas.openxmlformats.org/officeDocument/2006/relationships/tags" Target="../tags/tag206.xml"/><Relationship Id="rId3" Type="http://schemas.openxmlformats.org/officeDocument/2006/relationships/tags" Target="../tags/tag179.xml"/><Relationship Id="rId29" Type="http://schemas.openxmlformats.org/officeDocument/2006/relationships/tags" Target="../tags/tag205.xml"/><Relationship Id="rId28" Type="http://schemas.openxmlformats.org/officeDocument/2006/relationships/tags" Target="../tags/tag204.xml"/><Relationship Id="rId27" Type="http://schemas.openxmlformats.org/officeDocument/2006/relationships/tags" Target="../tags/tag203.xml"/><Relationship Id="rId26" Type="http://schemas.openxmlformats.org/officeDocument/2006/relationships/tags" Target="../tags/tag202.xml"/><Relationship Id="rId25" Type="http://schemas.openxmlformats.org/officeDocument/2006/relationships/tags" Target="../tags/tag201.xml"/><Relationship Id="rId24" Type="http://schemas.openxmlformats.org/officeDocument/2006/relationships/tags" Target="../tags/tag200.xml"/><Relationship Id="rId23" Type="http://schemas.openxmlformats.org/officeDocument/2006/relationships/tags" Target="../tags/tag199.xml"/><Relationship Id="rId22" Type="http://schemas.openxmlformats.org/officeDocument/2006/relationships/tags" Target="../tags/tag198.xml"/><Relationship Id="rId21" Type="http://schemas.openxmlformats.org/officeDocument/2006/relationships/tags" Target="../tags/tag197.xml"/><Relationship Id="rId20" Type="http://schemas.openxmlformats.org/officeDocument/2006/relationships/tags" Target="../tags/tag196.xml"/><Relationship Id="rId2" Type="http://schemas.openxmlformats.org/officeDocument/2006/relationships/tags" Target="../tags/tag178.xml"/><Relationship Id="rId19" Type="http://schemas.openxmlformats.org/officeDocument/2006/relationships/tags" Target="../tags/tag195.xml"/><Relationship Id="rId18" Type="http://schemas.openxmlformats.org/officeDocument/2006/relationships/tags" Target="../tags/tag194.xml"/><Relationship Id="rId17" Type="http://schemas.openxmlformats.org/officeDocument/2006/relationships/tags" Target="../tags/tag193.xml"/><Relationship Id="rId16" Type="http://schemas.openxmlformats.org/officeDocument/2006/relationships/tags" Target="../tags/tag192.xml"/><Relationship Id="rId15" Type="http://schemas.openxmlformats.org/officeDocument/2006/relationships/tags" Target="../tags/tag191.xml"/><Relationship Id="rId14" Type="http://schemas.openxmlformats.org/officeDocument/2006/relationships/tags" Target="../tags/tag190.xml"/><Relationship Id="rId13" Type="http://schemas.openxmlformats.org/officeDocument/2006/relationships/tags" Target="../tags/tag189.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tags" Target="../tags/tag177.xml"/></Relationships>
</file>

<file path=ppt/slides/_rels/slide33.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8" Type="http://schemas.openxmlformats.org/officeDocument/2006/relationships/slideLayout" Target="../slideLayouts/slideLayout2.xml"/><Relationship Id="rId27" Type="http://schemas.openxmlformats.org/officeDocument/2006/relationships/tags" Target="../tags/tag238.xml"/><Relationship Id="rId26" Type="http://schemas.openxmlformats.org/officeDocument/2006/relationships/tags" Target="../tags/tag237.xml"/><Relationship Id="rId25" Type="http://schemas.openxmlformats.org/officeDocument/2006/relationships/tags" Target="../tags/tag236.xml"/><Relationship Id="rId24" Type="http://schemas.openxmlformats.org/officeDocument/2006/relationships/tags" Target="../tags/tag235.xml"/><Relationship Id="rId23" Type="http://schemas.openxmlformats.org/officeDocument/2006/relationships/tags" Target="../tags/tag234.xml"/><Relationship Id="rId22" Type="http://schemas.openxmlformats.org/officeDocument/2006/relationships/tags" Target="../tags/tag233.xml"/><Relationship Id="rId21" Type="http://schemas.openxmlformats.org/officeDocument/2006/relationships/tags" Target="../tags/tag232.xml"/><Relationship Id="rId20" Type="http://schemas.openxmlformats.org/officeDocument/2006/relationships/tags" Target="../tags/tag231.xml"/><Relationship Id="rId2" Type="http://schemas.openxmlformats.org/officeDocument/2006/relationships/tags" Target="../tags/tag213.xml"/><Relationship Id="rId19" Type="http://schemas.openxmlformats.org/officeDocument/2006/relationships/tags" Target="../tags/tag230.xml"/><Relationship Id="rId18" Type="http://schemas.openxmlformats.org/officeDocument/2006/relationships/tags" Target="../tags/tag229.xml"/><Relationship Id="rId17" Type="http://schemas.openxmlformats.org/officeDocument/2006/relationships/tags" Target="../tags/tag228.xml"/><Relationship Id="rId16" Type="http://schemas.openxmlformats.org/officeDocument/2006/relationships/tags" Target="../tags/tag227.xml"/><Relationship Id="rId15" Type="http://schemas.openxmlformats.org/officeDocument/2006/relationships/tags" Target="../tags/tag226.xml"/><Relationship Id="rId14" Type="http://schemas.openxmlformats.org/officeDocument/2006/relationships/tags" Target="../tags/tag225.xml"/><Relationship Id="rId13" Type="http://schemas.openxmlformats.org/officeDocument/2006/relationships/tags" Target="../tags/tag224.xml"/><Relationship Id="rId12" Type="http://schemas.openxmlformats.org/officeDocument/2006/relationships/tags" Target="../tags/tag223.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tags" Target="../tags/tag212.xml"/></Relationships>
</file>

<file path=ppt/slides/_rels/slide34.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0" Type="http://schemas.openxmlformats.org/officeDocument/2006/relationships/slideLayout" Target="../slideLayouts/slideLayout1.xml"/><Relationship Id="rId3" Type="http://schemas.openxmlformats.org/officeDocument/2006/relationships/tags" Target="../tags/tag241.xml"/><Relationship Id="rId29" Type="http://schemas.openxmlformats.org/officeDocument/2006/relationships/tags" Target="../tags/tag267.xml"/><Relationship Id="rId28" Type="http://schemas.openxmlformats.org/officeDocument/2006/relationships/tags" Target="../tags/tag266.xml"/><Relationship Id="rId27" Type="http://schemas.openxmlformats.org/officeDocument/2006/relationships/tags" Target="../tags/tag265.xml"/><Relationship Id="rId26" Type="http://schemas.openxmlformats.org/officeDocument/2006/relationships/tags" Target="../tags/tag264.xml"/><Relationship Id="rId25" Type="http://schemas.openxmlformats.org/officeDocument/2006/relationships/tags" Target="../tags/tag263.xml"/><Relationship Id="rId24" Type="http://schemas.openxmlformats.org/officeDocument/2006/relationships/tags" Target="../tags/tag262.xml"/><Relationship Id="rId23" Type="http://schemas.openxmlformats.org/officeDocument/2006/relationships/tags" Target="../tags/tag261.xml"/><Relationship Id="rId22" Type="http://schemas.openxmlformats.org/officeDocument/2006/relationships/tags" Target="../tags/tag260.xml"/><Relationship Id="rId21" Type="http://schemas.openxmlformats.org/officeDocument/2006/relationships/tags" Target="../tags/tag259.xml"/><Relationship Id="rId20" Type="http://schemas.openxmlformats.org/officeDocument/2006/relationships/tags" Target="../tags/tag258.xml"/><Relationship Id="rId2" Type="http://schemas.openxmlformats.org/officeDocument/2006/relationships/tags" Target="../tags/tag240.xml"/><Relationship Id="rId19" Type="http://schemas.openxmlformats.org/officeDocument/2006/relationships/tags" Target="../tags/tag257.xml"/><Relationship Id="rId18" Type="http://schemas.openxmlformats.org/officeDocument/2006/relationships/tags" Target="../tags/tag256.xml"/><Relationship Id="rId17" Type="http://schemas.openxmlformats.org/officeDocument/2006/relationships/tags" Target="../tags/tag255.xml"/><Relationship Id="rId16" Type="http://schemas.openxmlformats.org/officeDocument/2006/relationships/tags" Target="../tags/tag254.xml"/><Relationship Id="rId15" Type="http://schemas.openxmlformats.org/officeDocument/2006/relationships/tags" Target="../tags/tag253.xml"/><Relationship Id="rId14" Type="http://schemas.openxmlformats.org/officeDocument/2006/relationships/tags" Target="../tags/tag252.xml"/><Relationship Id="rId13" Type="http://schemas.openxmlformats.org/officeDocument/2006/relationships/tags" Target="../tags/tag251.xml"/><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tags" Target="../tags/tag239.xml"/></Relationships>
</file>

<file path=ppt/slides/_rels/slide35.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2" Type="http://schemas.openxmlformats.org/officeDocument/2006/relationships/slideLayout" Target="../slideLayouts/slideLayout1.xml"/><Relationship Id="rId21" Type="http://schemas.openxmlformats.org/officeDocument/2006/relationships/tags" Target="../tags/tag288.xml"/><Relationship Id="rId20" Type="http://schemas.openxmlformats.org/officeDocument/2006/relationships/tags" Target="../tags/tag287.xml"/><Relationship Id="rId2" Type="http://schemas.openxmlformats.org/officeDocument/2006/relationships/tags" Target="../tags/tag269.xml"/><Relationship Id="rId19" Type="http://schemas.openxmlformats.org/officeDocument/2006/relationships/tags" Target="../tags/tag286.xml"/><Relationship Id="rId18" Type="http://schemas.openxmlformats.org/officeDocument/2006/relationships/tags" Target="../tags/tag285.xml"/><Relationship Id="rId17" Type="http://schemas.openxmlformats.org/officeDocument/2006/relationships/tags" Target="../tags/tag284.xml"/><Relationship Id="rId16" Type="http://schemas.openxmlformats.org/officeDocument/2006/relationships/tags" Target="../tags/tag283.xml"/><Relationship Id="rId15" Type="http://schemas.openxmlformats.org/officeDocument/2006/relationships/tags" Target="../tags/tag282.xml"/><Relationship Id="rId14" Type="http://schemas.openxmlformats.org/officeDocument/2006/relationships/tags" Target="../tags/tag281.xml"/><Relationship Id="rId13" Type="http://schemas.openxmlformats.org/officeDocument/2006/relationships/tags" Target="../tags/tag280.xml"/><Relationship Id="rId12" Type="http://schemas.openxmlformats.org/officeDocument/2006/relationships/tags" Target="../tags/tag279.xml"/><Relationship Id="rId11" Type="http://schemas.openxmlformats.org/officeDocument/2006/relationships/tags" Target="../tags/tag278.xml"/><Relationship Id="rId10" Type="http://schemas.openxmlformats.org/officeDocument/2006/relationships/tags" Target="../tags/tag277.xml"/><Relationship Id="rId1" Type="http://schemas.openxmlformats.org/officeDocument/2006/relationships/tags" Target="../tags/tag268.xml"/></Relationships>
</file>

<file path=ppt/slides/_rels/slide36.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1" Type="http://schemas.openxmlformats.org/officeDocument/2006/relationships/slideLayout" Target="../slideLayouts/slideLayout1.xml"/><Relationship Id="rId20" Type="http://schemas.openxmlformats.org/officeDocument/2006/relationships/tags" Target="../tags/tag308.xml"/><Relationship Id="rId2" Type="http://schemas.openxmlformats.org/officeDocument/2006/relationships/tags" Target="../tags/tag290.xml"/><Relationship Id="rId19" Type="http://schemas.openxmlformats.org/officeDocument/2006/relationships/tags" Target="../tags/tag307.xml"/><Relationship Id="rId18" Type="http://schemas.openxmlformats.org/officeDocument/2006/relationships/tags" Target="../tags/tag306.xml"/><Relationship Id="rId17" Type="http://schemas.openxmlformats.org/officeDocument/2006/relationships/tags" Target="../tags/tag305.xml"/><Relationship Id="rId16" Type="http://schemas.openxmlformats.org/officeDocument/2006/relationships/tags" Target="../tags/tag304.xml"/><Relationship Id="rId15" Type="http://schemas.openxmlformats.org/officeDocument/2006/relationships/tags" Target="../tags/tag303.xml"/><Relationship Id="rId14" Type="http://schemas.openxmlformats.org/officeDocument/2006/relationships/tags" Target="../tags/tag302.xml"/><Relationship Id="rId13" Type="http://schemas.openxmlformats.org/officeDocument/2006/relationships/tags" Target="../tags/tag301.xml"/><Relationship Id="rId12" Type="http://schemas.openxmlformats.org/officeDocument/2006/relationships/tags" Target="../tags/tag300.xml"/><Relationship Id="rId11" Type="http://schemas.openxmlformats.org/officeDocument/2006/relationships/tags" Target="../tags/tag299.xml"/><Relationship Id="rId10" Type="http://schemas.openxmlformats.org/officeDocument/2006/relationships/tags" Target="../tags/tag298.xml"/><Relationship Id="rId1" Type="http://schemas.openxmlformats.org/officeDocument/2006/relationships/tags" Target="../tags/tag28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309.xml"/></Relationships>
</file>

<file path=ppt/slides/_rels/slide38.xml.rels><?xml version="1.0" encoding="UTF-8" standalone="yes"?>
<Relationships xmlns="http://schemas.openxmlformats.org/package/2006/relationships"><Relationship Id="rId9" Type="http://schemas.openxmlformats.org/officeDocument/2006/relationships/tags" Target="../tags/tag318.xml"/><Relationship Id="rId8" Type="http://schemas.openxmlformats.org/officeDocument/2006/relationships/tags" Target="../tags/tag317.xml"/><Relationship Id="rId7" Type="http://schemas.openxmlformats.org/officeDocument/2006/relationships/tags" Target="../tags/tag316.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3" Type="http://schemas.openxmlformats.org/officeDocument/2006/relationships/slideLayout" Target="../slideLayouts/slideLayout2.xml"/><Relationship Id="rId12" Type="http://schemas.openxmlformats.org/officeDocument/2006/relationships/tags" Target="../tags/tag321.xml"/><Relationship Id="rId11" Type="http://schemas.openxmlformats.org/officeDocument/2006/relationships/tags" Target="../tags/tag320.xml"/><Relationship Id="rId10" Type="http://schemas.openxmlformats.org/officeDocument/2006/relationships/tags" Target="../tags/tag319.xml"/><Relationship Id="rId1" Type="http://schemas.openxmlformats.org/officeDocument/2006/relationships/tags" Target="../tags/tag31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image" Target="../media/image3.jpeg"/><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2.jpeg"/><Relationship Id="rId11" Type="http://schemas.openxmlformats.org/officeDocument/2006/relationships/slideLayout" Target="../slideLayouts/slideLayout2.xml"/><Relationship Id="rId10" Type="http://schemas.openxmlformats.org/officeDocument/2006/relationships/tags" Target="../tags/tag10.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3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43.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8" Type="http://schemas.openxmlformats.org/officeDocument/2006/relationships/slideLayout" Target="../slideLayouts/slideLayout2.xml"/><Relationship Id="rId17" Type="http://schemas.openxmlformats.org/officeDocument/2006/relationships/tags" Target="../tags/tag347.xml"/><Relationship Id="rId16" Type="http://schemas.openxmlformats.org/officeDocument/2006/relationships/tags" Target="../tags/tag346.xml"/><Relationship Id="rId15" Type="http://schemas.openxmlformats.org/officeDocument/2006/relationships/tags" Target="../tags/tag345.xml"/><Relationship Id="rId14" Type="http://schemas.openxmlformats.org/officeDocument/2006/relationships/tags" Target="../tags/tag344.xml"/><Relationship Id="rId13" Type="http://schemas.openxmlformats.org/officeDocument/2006/relationships/tags" Target="../tags/tag343.xml"/><Relationship Id="rId12" Type="http://schemas.openxmlformats.org/officeDocument/2006/relationships/tags" Target="../tags/tag342.xml"/><Relationship Id="rId11" Type="http://schemas.openxmlformats.org/officeDocument/2006/relationships/tags" Target="../tags/tag341.xml"/><Relationship Id="rId10" Type="http://schemas.openxmlformats.org/officeDocument/2006/relationships/tags" Target="../tags/tag340.xml"/><Relationship Id="rId1" Type="http://schemas.openxmlformats.org/officeDocument/2006/relationships/tags" Target="../tags/tag331.xml"/></Relationships>
</file>

<file path=ppt/slides/_rels/slide44.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9" Type="http://schemas.openxmlformats.org/officeDocument/2006/relationships/notesSlide" Target="../notesSlides/notesSlide15.xml"/><Relationship Id="rId28" Type="http://schemas.openxmlformats.org/officeDocument/2006/relationships/slideLayout" Target="../slideLayouts/slideLayout2.xml"/><Relationship Id="rId27" Type="http://schemas.openxmlformats.org/officeDocument/2006/relationships/tags" Target="../tags/tag374.xml"/><Relationship Id="rId26" Type="http://schemas.openxmlformats.org/officeDocument/2006/relationships/tags" Target="../tags/tag373.xml"/><Relationship Id="rId25" Type="http://schemas.openxmlformats.org/officeDocument/2006/relationships/tags" Target="../tags/tag372.xml"/><Relationship Id="rId24" Type="http://schemas.openxmlformats.org/officeDocument/2006/relationships/tags" Target="../tags/tag371.xml"/><Relationship Id="rId23" Type="http://schemas.openxmlformats.org/officeDocument/2006/relationships/tags" Target="../tags/tag370.xml"/><Relationship Id="rId22" Type="http://schemas.openxmlformats.org/officeDocument/2006/relationships/tags" Target="../tags/tag369.xml"/><Relationship Id="rId21" Type="http://schemas.openxmlformats.org/officeDocument/2006/relationships/tags" Target="../tags/tag368.xml"/><Relationship Id="rId20" Type="http://schemas.openxmlformats.org/officeDocument/2006/relationships/tags" Target="../tags/tag367.xml"/><Relationship Id="rId2" Type="http://schemas.openxmlformats.org/officeDocument/2006/relationships/tags" Target="../tags/tag349.xml"/><Relationship Id="rId19" Type="http://schemas.openxmlformats.org/officeDocument/2006/relationships/tags" Target="../tags/tag366.xml"/><Relationship Id="rId18" Type="http://schemas.openxmlformats.org/officeDocument/2006/relationships/tags" Target="../tags/tag365.xml"/><Relationship Id="rId17" Type="http://schemas.openxmlformats.org/officeDocument/2006/relationships/tags" Target="../tags/tag364.xml"/><Relationship Id="rId16" Type="http://schemas.openxmlformats.org/officeDocument/2006/relationships/tags" Target="../tags/tag363.xml"/><Relationship Id="rId15" Type="http://schemas.openxmlformats.org/officeDocument/2006/relationships/tags" Target="../tags/tag362.xml"/><Relationship Id="rId14" Type="http://schemas.openxmlformats.org/officeDocument/2006/relationships/tags" Target="../tags/tag361.xml"/><Relationship Id="rId13" Type="http://schemas.openxmlformats.org/officeDocument/2006/relationships/tags" Target="../tags/tag360.xml"/><Relationship Id="rId12" Type="http://schemas.openxmlformats.org/officeDocument/2006/relationships/tags" Target="../tags/tag359.xml"/><Relationship Id="rId11" Type="http://schemas.openxmlformats.org/officeDocument/2006/relationships/tags" Target="../tags/tag358.xml"/><Relationship Id="rId10" Type="http://schemas.openxmlformats.org/officeDocument/2006/relationships/tags" Target="../tags/tag357.xml"/><Relationship Id="rId1" Type="http://schemas.openxmlformats.org/officeDocument/2006/relationships/tags" Target="../tags/tag348.xml"/></Relationships>
</file>

<file path=ppt/slides/_rels/slide45.xml.rels><?xml version="1.0" encoding="UTF-8" standalone="yes"?>
<Relationships xmlns="http://schemas.openxmlformats.org/package/2006/relationships"><Relationship Id="rId9" Type="http://schemas.openxmlformats.org/officeDocument/2006/relationships/tags" Target="../tags/tag383.xml"/><Relationship Id="rId8" Type="http://schemas.openxmlformats.org/officeDocument/2006/relationships/tags" Target="../tags/tag382.xml"/><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0" Type="http://schemas.openxmlformats.org/officeDocument/2006/relationships/slideLayout" Target="../slideLayouts/slideLayout2.xml"/><Relationship Id="rId2" Type="http://schemas.openxmlformats.org/officeDocument/2006/relationships/tags" Target="../tags/tag376.xml"/><Relationship Id="rId19" Type="http://schemas.openxmlformats.org/officeDocument/2006/relationships/tags" Target="../tags/tag393.xml"/><Relationship Id="rId18" Type="http://schemas.openxmlformats.org/officeDocument/2006/relationships/tags" Target="../tags/tag392.xml"/><Relationship Id="rId17" Type="http://schemas.openxmlformats.org/officeDocument/2006/relationships/tags" Target="../tags/tag391.xml"/><Relationship Id="rId16" Type="http://schemas.openxmlformats.org/officeDocument/2006/relationships/tags" Target="../tags/tag390.xml"/><Relationship Id="rId15" Type="http://schemas.openxmlformats.org/officeDocument/2006/relationships/tags" Target="../tags/tag389.xml"/><Relationship Id="rId14" Type="http://schemas.openxmlformats.org/officeDocument/2006/relationships/tags" Target="../tags/tag388.xml"/><Relationship Id="rId13" Type="http://schemas.openxmlformats.org/officeDocument/2006/relationships/tags" Target="../tags/tag387.xml"/><Relationship Id="rId12" Type="http://schemas.openxmlformats.org/officeDocument/2006/relationships/tags" Target="../tags/tag386.xml"/><Relationship Id="rId11" Type="http://schemas.openxmlformats.org/officeDocument/2006/relationships/tags" Target="../tags/tag385.xml"/><Relationship Id="rId10" Type="http://schemas.openxmlformats.org/officeDocument/2006/relationships/tags" Target="../tags/tag384.xml"/><Relationship Id="rId1" Type="http://schemas.openxmlformats.org/officeDocument/2006/relationships/tags" Target="../tags/tag375.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96.xml"/><Relationship Id="rId7" Type="http://schemas.openxmlformats.org/officeDocument/2006/relationships/tags" Target="../tags/tag395.xml"/><Relationship Id="rId6" Type="http://schemas.openxmlformats.org/officeDocument/2006/relationships/tags" Target="../tags/tag39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9" Type="http://schemas.openxmlformats.org/officeDocument/2006/relationships/tags" Target="../tags/tag405.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 Type="http://schemas.openxmlformats.org/officeDocument/2006/relationships/tags" Target="../tags/tag399.xml"/><Relationship Id="rId23" Type="http://schemas.openxmlformats.org/officeDocument/2006/relationships/slideLayout" Target="../slideLayouts/slideLayout2.xml"/><Relationship Id="rId22" Type="http://schemas.openxmlformats.org/officeDocument/2006/relationships/tags" Target="../tags/tag418.xml"/><Relationship Id="rId21" Type="http://schemas.openxmlformats.org/officeDocument/2006/relationships/tags" Target="../tags/tag417.xml"/><Relationship Id="rId20" Type="http://schemas.openxmlformats.org/officeDocument/2006/relationships/tags" Target="../tags/tag416.xml"/><Relationship Id="rId2" Type="http://schemas.openxmlformats.org/officeDocument/2006/relationships/tags" Target="../tags/tag398.xml"/><Relationship Id="rId19" Type="http://schemas.openxmlformats.org/officeDocument/2006/relationships/tags" Target="../tags/tag415.xml"/><Relationship Id="rId18" Type="http://schemas.openxmlformats.org/officeDocument/2006/relationships/tags" Target="../tags/tag414.xml"/><Relationship Id="rId17" Type="http://schemas.openxmlformats.org/officeDocument/2006/relationships/tags" Target="../tags/tag413.xml"/><Relationship Id="rId16" Type="http://schemas.openxmlformats.org/officeDocument/2006/relationships/tags" Target="../tags/tag412.xml"/><Relationship Id="rId15" Type="http://schemas.openxmlformats.org/officeDocument/2006/relationships/tags" Target="../tags/tag411.xml"/><Relationship Id="rId14" Type="http://schemas.openxmlformats.org/officeDocument/2006/relationships/tags" Target="../tags/tag410.xml"/><Relationship Id="rId13" Type="http://schemas.openxmlformats.org/officeDocument/2006/relationships/tags" Target="../tags/tag409.xml"/><Relationship Id="rId12" Type="http://schemas.openxmlformats.org/officeDocument/2006/relationships/tags" Target="../tags/tag408.xml"/><Relationship Id="rId11" Type="http://schemas.openxmlformats.org/officeDocument/2006/relationships/tags" Target="../tags/tag407.xml"/><Relationship Id="rId10" Type="http://schemas.openxmlformats.org/officeDocument/2006/relationships/tags" Target="../tags/tag406.xml"/><Relationship Id="rId1" Type="http://schemas.openxmlformats.org/officeDocument/2006/relationships/tags" Target="../tags/tag397.xml"/></Relationships>
</file>

<file path=ppt/slides/_rels/slide48.xml.rels><?xml version="1.0" encoding="UTF-8" standalone="yes"?>
<Relationships xmlns="http://schemas.openxmlformats.org/package/2006/relationships"><Relationship Id="rId9" Type="http://schemas.openxmlformats.org/officeDocument/2006/relationships/tags" Target="../tags/tag427.xml"/><Relationship Id="rId8" Type="http://schemas.openxmlformats.org/officeDocument/2006/relationships/tags" Target="../tags/tag426.xml"/><Relationship Id="rId7" Type="http://schemas.openxmlformats.org/officeDocument/2006/relationships/tags" Target="../tags/tag425.xml"/><Relationship Id="rId6" Type="http://schemas.openxmlformats.org/officeDocument/2006/relationships/tags" Target="../tags/tag424.xml"/><Relationship Id="rId5" Type="http://schemas.openxmlformats.org/officeDocument/2006/relationships/tags" Target="../tags/tag423.xml"/><Relationship Id="rId4" Type="http://schemas.openxmlformats.org/officeDocument/2006/relationships/tags" Target="../tags/tag422.xml"/><Relationship Id="rId30" Type="http://schemas.openxmlformats.org/officeDocument/2006/relationships/slideLayout" Target="../slideLayouts/slideLayout2.xml"/><Relationship Id="rId3" Type="http://schemas.openxmlformats.org/officeDocument/2006/relationships/tags" Target="../tags/tag421.xml"/><Relationship Id="rId29" Type="http://schemas.openxmlformats.org/officeDocument/2006/relationships/tags" Target="../tags/tag447.xml"/><Relationship Id="rId28" Type="http://schemas.openxmlformats.org/officeDocument/2006/relationships/tags" Target="../tags/tag446.xml"/><Relationship Id="rId27" Type="http://schemas.openxmlformats.org/officeDocument/2006/relationships/tags" Target="../tags/tag445.xml"/><Relationship Id="rId26" Type="http://schemas.openxmlformats.org/officeDocument/2006/relationships/tags" Target="../tags/tag444.xml"/><Relationship Id="rId25" Type="http://schemas.openxmlformats.org/officeDocument/2006/relationships/tags" Target="../tags/tag443.xml"/><Relationship Id="rId24" Type="http://schemas.openxmlformats.org/officeDocument/2006/relationships/tags" Target="../tags/tag442.xml"/><Relationship Id="rId23" Type="http://schemas.openxmlformats.org/officeDocument/2006/relationships/tags" Target="../tags/tag441.xml"/><Relationship Id="rId22" Type="http://schemas.openxmlformats.org/officeDocument/2006/relationships/tags" Target="../tags/tag440.xml"/><Relationship Id="rId21" Type="http://schemas.openxmlformats.org/officeDocument/2006/relationships/tags" Target="../tags/tag439.xml"/><Relationship Id="rId20" Type="http://schemas.openxmlformats.org/officeDocument/2006/relationships/tags" Target="../tags/tag438.xml"/><Relationship Id="rId2" Type="http://schemas.openxmlformats.org/officeDocument/2006/relationships/tags" Target="../tags/tag420.xml"/><Relationship Id="rId19" Type="http://schemas.openxmlformats.org/officeDocument/2006/relationships/tags" Target="../tags/tag437.xml"/><Relationship Id="rId18" Type="http://schemas.openxmlformats.org/officeDocument/2006/relationships/tags" Target="../tags/tag436.xml"/><Relationship Id="rId17" Type="http://schemas.openxmlformats.org/officeDocument/2006/relationships/tags" Target="../tags/tag435.xml"/><Relationship Id="rId16" Type="http://schemas.openxmlformats.org/officeDocument/2006/relationships/tags" Target="../tags/tag434.xml"/><Relationship Id="rId15" Type="http://schemas.openxmlformats.org/officeDocument/2006/relationships/tags" Target="../tags/tag433.xml"/><Relationship Id="rId14" Type="http://schemas.openxmlformats.org/officeDocument/2006/relationships/tags" Target="../tags/tag432.xml"/><Relationship Id="rId13" Type="http://schemas.openxmlformats.org/officeDocument/2006/relationships/tags" Target="../tags/tag431.xml"/><Relationship Id="rId12" Type="http://schemas.openxmlformats.org/officeDocument/2006/relationships/tags" Target="../tags/tag430.xml"/><Relationship Id="rId11" Type="http://schemas.openxmlformats.org/officeDocument/2006/relationships/tags" Target="../tags/tag429.xml"/><Relationship Id="rId10" Type="http://schemas.openxmlformats.org/officeDocument/2006/relationships/tags" Target="../tags/tag428.xml"/><Relationship Id="rId1" Type="http://schemas.openxmlformats.org/officeDocument/2006/relationships/tags" Target="../tags/tag419.xml"/></Relationships>
</file>

<file path=ppt/slides/_rels/slide49.xml.rels><?xml version="1.0" encoding="UTF-8" standalone="yes"?>
<Relationships xmlns="http://schemas.openxmlformats.org/package/2006/relationships"><Relationship Id="rId9" Type="http://schemas.openxmlformats.org/officeDocument/2006/relationships/tags" Target="../tags/tag456.xml"/><Relationship Id="rId8" Type="http://schemas.openxmlformats.org/officeDocument/2006/relationships/tags" Target="../tags/tag455.xml"/><Relationship Id="rId7" Type="http://schemas.openxmlformats.org/officeDocument/2006/relationships/tags" Target="../tags/tag454.xml"/><Relationship Id="rId6" Type="http://schemas.openxmlformats.org/officeDocument/2006/relationships/tags" Target="../tags/tag453.xml"/><Relationship Id="rId5" Type="http://schemas.openxmlformats.org/officeDocument/2006/relationships/tags" Target="../tags/tag452.xml"/><Relationship Id="rId4" Type="http://schemas.openxmlformats.org/officeDocument/2006/relationships/tags" Target="../tags/tag451.xml"/><Relationship Id="rId3" Type="http://schemas.openxmlformats.org/officeDocument/2006/relationships/tags" Target="../tags/tag450.xml"/><Relationship Id="rId2" Type="http://schemas.openxmlformats.org/officeDocument/2006/relationships/tags" Target="../tags/tag449.xml"/><Relationship Id="rId12" Type="http://schemas.openxmlformats.org/officeDocument/2006/relationships/slideLayout" Target="../slideLayouts/slideLayout2.xml"/><Relationship Id="rId11" Type="http://schemas.openxmlformats.org/officeDocument/2006/relationships/tags" Target="../tags/tag458.xml"/><Relationship Id="rId10" Type="http://schemas.openxmlformats.org/officeDocument/2006/relationships/tags" Target="../tags/tag457.xml"/><Relationship Id="rId1" Type="http://schemas.openxmlformats.org/officeDocument/2006/relationships/tags" Target="../tags/tag448.xml"/></Relationships>
</file>

<file path=ppt/slides/_rels/slide5.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1" Type="http://schemas.openxmlformats.org/officeDocument/2006/relationships/slideLayout" Target="../slideLayouts/slideLayout2.xml"/><Relationship Id="rId10" Type="http://schemas.openxmlformats.org/officeDocument/2006/relationships/tags" Target="../tags/tag20.xml"/><Relationship Id="rId1" Type="http://schemas.openxmlformats.org/officeDocument/2006/relationships/tags" Target="../tags/tag11.xml"/></Relationships>
</file>

<file path=ppt/slides/_rels/slide5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64.xml"/><Relationship Id="rId5" Type="http://schemas.openxmlformats.org/officeDocument/2006/relationships/tags" Target="../tags/tag463.xml"/><Relationship Id="rId4" Type="http://schemas.openxmlformats.org/officeDocument/2006/relationships/tags" Target="../tags/tag462.xml"/><Relationship Id="rId3" Type="http://schemas.openxmlformats.org/officeDocument/2006/relationships/tags" Target="../tags/tag461.xml"/><Relationship Id="rId2" Type="http://schemas.openxmlformats.org/officeDocument/2006/relationships/tags" Target="../tags/tag460.xml"/><Relationship Id="rId1" Type="http://schemas.openxmlformats.org/officeDocument/2006/relationships/tags" Target="../tags/tag459.xml"/></Relationships>
</file>

<file path=ppt/slides/_rels/slide51.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3" Type="http://schemas.openxmlformats.org/officeDocument/2006/relationships/slideLayout" Target="../slideLayouts/slideLayout2.xml"/><Relationship Id="rId22" Type="http://schemas.openxmlformats.org/officeDocument/2006/relationships/tags" Target="../tags/tag486.xml"/><Relationship Id="rId21" Type="http://schemas.openxmlformats.org/officeDocument/2006/relationships/tags" Target="../tags/tag485.xml"/><Relationship Id="rId20" Type="http://schemas.openxmlformats.org/officeDocument/2006/relationships/tags" Target="../tags/tag484.xml"/><Relationship Id="rId2" Type="http://schemas.openxmlformats.org/officeDocument/2006/relationships/tags" Target="../tags/tag466.xml"/><Relationship Id="rId19" Type="http://schemas.openxmlformats.org/officeDocument/2006/relationships/tags" Target="../tags/tag483.xml"/><Relationship Id="rId18" Type="http://schemas.openxmlformats.org/officeDocument/2006/relationships/tags" Target="../tags/tag482.xml"/><Relationship Id="rId17" Type="http://schemas.openxmlformats.org/officeDocument/2006/relationships/tags" Target="../tags/tag481.xml"/><Relationship Id="rId16" Type="http://schemas.openxmlformats.org/officeDocument/2006/relationships/tags" Target="../tags/tag480.xml"/><Relationship Id="rId15" Type="http://schemas.openxmlformats.org/officeDocument/2006/relationships/tags" Target="../tags/tag479.xml"/><Relationship Id="rId14" Type="http://schemas.openxmlformats.org/officeDocument/2006/relationships/tags" Target="../tags/tag478.xml"/><Relationship Id="rId13" Type="http://schemas.openxmlformats.org/officeDocument/2006/relationships/tags" Target="../tags/tag477.xml"/><Relationship Id="rId12" Type="http://schemas.openxmlformats.org/officeDocument/2006/relationships/tags" Target="../tags/tag476.xml"/><Relationship Id="rId11" Type="http://schemas.openxmlformats.org/officeDocument/2006/relationships/tags" Target="../tags/tag475.xml"/><Relationship Id="rId10" Type="http://schemas.openxmlformats.org/officeDocument/2006/relationships/tags" Target="../tags/tag474.xml"/><Relationship Id="rId1" Type="http://schemas.openxmlformats.org/officeDocument/2006/relationships/tags" Target="../tags/tag465.xml"/></Relationships>
</file>

<file path=ppt/slides/_rels/slide52.xml.rels><?xml version="1.0" encoding="UTF-8" standalone="yes"?>
<Relationships xmlns="http://schemas.openxmlformats.org/package/2006/relationships"><Relationship Id="rId9" Type="http://schemas.openxmlformats.org/officeDocument/2006/relationships/tags" Target="../tags/tag495.xml"/><Relationship Id="rId8" Type="http://schemas.openxmlformats.org/officeDocument/2006/relationships/tags" Target="../tags/tag494.xml"/><Relationship Id="rId7" Type="http://schemas.openxmlformats.org/officeDocument/2006/relationships/tags" Target="../tags/tag493.xml"/><Relationship Id="rId6" Type="http://schemas.openxmlformats.org/officeDocument/2006/relationships/tags" Target="../tags/tag492.xml"/><Relationship Id="rId5" Type="http://schemas.openxmlformats.org/officeDocument/2006/relationships/tags" Target="../tags/tag491.xml"/><Relationship Id="rId4" Type="http://schemas.openxmlformats.org/officeDocument/2006/relationships/tags" Target="../tags/tag490.xml"/><Relationship Id="rId38" Type="http://schemas.openxmlformats.org/officeDocument/2006/relationships/notesSlide" Target="../notesSlides/notesSlide16.xml"/><Relationship Id="rId37" Type="http://schemas.openxmlformats.org/officeDocument/2006/relationships/slideLayout" Target="../slideLayouts/slideLayout2.xml"/><Relationship Id="rId36" Type="http://schemas.openxmlformats.org/officeDocument/2006/relationships/tags" Target="../tags/tag522.xml"/><Relationship Id="rId35" Type="http://schemas.openxmlformats.org/officeDocument/2006/relationships/tags" Target="../tags/tag521.xml"/><Relationship Id="rId34" Type="http://schemas.openxmlformats.org/officeDocument/2006/relationships/tags" Target="../tags/tag520.xml"/><Relationship Id="rId33" Type="http://schemas.openxmlformats.org/officeDocument/2006/relationships/tags" Target="../tags/tag519.xml"/><Relationship Id="rId32" Type="http://schemas.openxmlformats.org/officeDocument/2006/relationships/tags" Target="../tags/tag518.xml"/><Relationship Id="rId31" Type="http://schemas.openxmlformats.org/officeDocument/2006/relationships/tags" Target="../tags/tag517.xml"/><Relationship Id="rId30" Type="http://schemas.openxmlformats.org/officeDocument/2006/relationships/tags" Target="../tags/tag516.xml"/><Relationship Id="rId3" Type="http://schemas.openxmlformats.org/officeDocument/2006/relationships/tags" Target="../tags/tag489.xml"/><Relationship Id="rId29" Type="http://schemas.openxmlformats.org/officeDocument/2006/relationships/tags" Target="../tags/tag515.xml"/><Relationship Id="rId28" Type="http://schemas.openxmlformats.org/officeDocument/2006/relationships/tags" Target="../tags/tag514.xml"/><Relationship Id="rId27" Type="http://schemas.openxmlformats.org/officeDocument/2006/relationships/tags" Target="../tags/tag513.xml"/><Relationship Id="rId26" Type="http://schemas.openxmlformats.org/officeDocument/2006/relationships/tags" Target="../tags/tag512.xml"/><Relationship Id="rId25" Type="http://schemas.openxmlformats.org/officeDocument/2006/relationships/tags" Target="../tags/tag511.xml"/><Relationship Id="rId24" Type="http://schemas.openxmlformats.org/officeDocument/2006/relationships/tags" Target="../tags/tag510.xml"/><Relationship Id="rId23" Type="http://schemas.openxmlformats.org/officeDocument/2006/relationships/tags" Target="../tags/tag509.xml"/><Relationship Id="rId22" Type="http://schemas.openxmlformats.org/officeDocument/2006/relationships/tags" Target="../tags/tag508.xml"/><Relationship Id="rId21" Type="http://schemas.openxmlformats.org/officeDocument/2006/relationships/tags" Target="../tags/tag507.xml"/><Relationship Id="rId20" Type="http://schemas.openxmlformats.org/officeDocument/2006/relationships/tags" Target="../tags/tag506.xml"/><Relationship Id="rId2" Type="http://schemas.openxmlformats.org/officeDocument/2006/relationships/tags" Target="../tags/tag488.xml"/><Relationship Id="rId19" Type="http://schemas.openxmlformats.org/officeDocument/2006/relationships/tags" Target="../tags/tag505.xml"/><Relationship Id="rId18" Type="http://schemas.openxmlformats.org/officeDocument/2006/relationships/tags" Target="../tags/tag504.xml"/><Relationship Id="rId17" Type="http://schemas.openxmlformats.org/officeDocument/2006/relationships/tags" Target="../tags/tag503.xml"/><Relationship Id="rId16" Type="http://schemas.openxmlformats.org/officeDocument/2006/relationships/tags" Target="../tags/tag502.xml"/><Relationship Id="rId15" Type="http://schemas.openxmlformats.org/officeDocument/2006/relationships/tags" Target="../tags/tag501.xml"/><Relationship Id="rId14" Type="http://schemas.openxmlformats.org/officeDocument/2006/relationships/tags" Target="../tags/tag500.xml"/><Relationship Id="rId13" Type="http://schemas.openxmlformats.org/officeDocument/2006/relationships/tags" Target="../tags/tag499.xml"/><Relationship Id="rId12" Type="http://schemas.openxmlformats.org/officeDocument/2006/relationships/tags" Target="../tags/tag498.xml"/><Relationship Id="rId11" Type="http://schemas.openxmlformats.org/officeDocument/2006/relationships/tags" Target="../tags/tag497.xml"/><Relationship Id="rId10" Type="http://schemas.openxmlformats.org/officeDocument/2006/relationships/tags" Target="../tags/tag496.xml"/><Relationship Id="rId1" Type="http://schemas.openxmlformats.org/officeDocument/2006/relationships/tags" Target="../tags/tag487.xml"/></Relationships>
</file>

<file path=ppt/slides/_rels/slide53.xml.rels><?xml version="1.0" encoding="UTF-8" standalone="yes"?>
<Relationships xmlns="http://schemas.openxmlformats.org/package/2006/relationships"><Relationship Id="rId9" Type="http://schemas.openxmlformats.org/officeDocument/2006/relationships/tags" Target="../tags/tag531.xml"/><Relationship Id="rId8" Type="http://schemas.openxmlformats.org/officeDocument/2006/relationships/tags" Target="../tags/tag530.xml"/><Relationship Id="rId7" Type="http://schemas.openxmlformats.org/officeDocument/2006/relationships/tags" Target="../tags/tag529.xml"/><Relationship Id="rId6" Type="http://schemas.openxmlformats.org/officeDocument/2006/relationships/tags" Target="../tags/tag528.xml"/><Relationship Id="rId5" Type="http://schemas.openxmlformats.org/officeDocument/2006/relationships/tags" Target="../tags/tag527.xml"/><Relationship Id="rId4" Type="http://schemas.openxmlformats.org/officeDocument/2006/relationships/tags" Target="../tags/tag526.xml"/><Relationship Id="rId3" Type="http://schemas.openxmlformats.org/officeDocument/2006/relationships/tags" Target="../tags/tag525.xml"/><Relationship Id="rId29" Type="http://schemas.openxmlformats.org/officeDocument/2006/relationships/slideLayout" Target="../slideLayouts/slideLayout2.xml"/><Relationship Id="rId28" Type="http://schemas.openxmlformats.org/officeDocument/2006/relationships/tags" Target="../tags/tag550.xml"/><Relationship Id="rId27" Type="http://schemas.openxmlformats.org/officeDocument/2006/relationships/tags" Target="../tags/tag549.xml"/><Relationship Id="rId26" Type="http://schemas.openxmlformats.org/officeDocument/2006/relationships/tags" Target="../tags/tag548.xml"/><Relationship Id="rId25" Type="http://schemas.openxmlformats.org/officeDocument/2006/relationships/tags" Target="../tags/tag547.xml"/><Relationship Id="rId24" Type="http://schemas.openxmlformats.org/officeDocument/2006/relationships/tags" Target="../tags/tag546.xml"/><Relationship Id="rId23" Type="http://schemas.openxmlformats.org/officeDocument/2006/relationships/tags" Target="../tags/tag545.xml"/><Relationship Id="rId22" Type="http://schemas.openxmlformats.org/officeDocument/2006/relationships/tags" Target="../tags/tag544.xml"/><Relationship Id="rId21" Type="http://schemas.openxmlformats.org/officeDocument/2006/relationships/tags" Target="../tags/tag543.xml"/><Relationship Id="rId20" Type="http://schemas.openxmlformats.org/officeDocument/2006/relationships/tags" Target="../tags/tag542.xml"/><Relationship Id="rId2" Type="http://schemas.openxmlformats.org/officeDocument/2006/relationships/tags" Target="../tags/tag524.xml"/><Relationship Id="rId19" Type="http://schemas.openxmlformats.org/officeDocument/2006/relationships/tags" Target="../tags/tag541.xml"/><Relationship Id="rId18" Type="http://schemas.openxmlformats.org/officeDocument/2006/relationships/tags" Target="../tags/tag540.xml"/><Relationship Id="rId17" Type="http://schemas.openxmlformats.org/officeDocument/2006/relationships/tags" Target="../tags/tag539.xml"/><Relationship Id="rId16" Type="http://schemas.openxmlformats.org/officeDocument/2006/relationships/tags" Target="../tags/tag538.xml"/><Relationship Id="rId15" Type="http://schemas.openxmlformats.org/officeDocument/2006/relationships/tags" Target="../tags/tag537.xml"/><Relationship Id="rId14" Type="http://schemas.openxmlformats.org/officeDocument/2006/relationships/tags" Target="../tags/tag536.xml"/><Relationship Id="rId13" Type="http://schemas.openxmlformats.org/officeDocument/2006/relationships/tags" Target="../tags/tag535.xml"/><Relationship Id="rId12" Type="http://schemas.openxmlformats.org/officeDocument/2006/relationships/tags" Target="../tags/tag534.xml"/><Relationship Id="rId11" Type="http://schemas.openxmlformats.org/officeDocument/2006/relationships/tags" Target="../tags/tag533.xml"/><Relationship Id="rId10" Type="http://schemas.openxmlformats.org/officeDocument/2006/relationships/tags" Target="../tags/tag532.xml"/><Relationship Id="rId1" Type="http://schemas.openxmlformats.org/officeDocument/2006/relationships/tags" Target="../tags/tag523.xml"/></Relationships>
</file>

<file path=ppt/slides/_rels/slide54.xml.rels><?xml version="1.0" encoding="UTF-8" standalone="yes"?>
<Relationships xmlns="http://schemas.openxmlformats.org/package/2006/relationships"><Relationship Id="rId9" Type="http://schemas.openxmlformats.org/officeDocument/2006/relationships/tags" Target="../tags/tag559.xml"/><Relationship Id="rId8" Type="http://schemas.openxmlformats.org/officeDocument/2006/relationships/tags" Target="../tags/tag558.xml"/><Relationship Id="rId7" Type="http://schemas.openxmlformats.org/officeDocument/2006/relationships/tags" Target="../tags/tag557.xml"/><Relationship Id="rId6" Type="http://schemas.openxmlformats.org/officeDocument/2006/relationships/tags" Target="../tags/tag556.xml"/><Relationship Id="rId5" Type="http://schemas.openxmlformats.org/officeDocument/2006/relationships/tags" Target="../tags/tag555.xml"/><Relationship Id="rId4" Type="http://schemas.openxmlformats.org/officeDocument/2006/relationships/tags" Target="../tags/tag554.xml"/><Relationship Id="rId3" Type="http://schemas.openxmlformats.org/officeDocument/2006/relationships/tags" Target="../tags/tag553.xml"/><Relationship Id="rId2" Type="http://schemas.openxmlformats.org/officeDocument/2006/relationships/tags" Target="../tags/tag552.xml"/><Relationship Id="rId11" Type="http://schemas.openxmlformats.org/officeDocument/2006/relationships/slideLayout" Target="../slideLayouts/slideLayout2.xml"/><Relationship Id="rId10" Type="http://schemas.openxmlformats.org/officeDocument/2006/relationships/tags" Target="../tags/tag560.xml"/><Relationship Id="rId1" Type="http://schemas.openxmlformats.org/officeDocument/2006/relationships/tags" Target="../tags/tag55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60.xml.rels><?xml version="1.0" encoding="UTF-8" standalone="yes"?>
<Relationships xmlns="http://schemas.openxmlformats.org/package/2006/relationships"><Relationship Id="rId9" Type="http://schemas.openxmlformats.org/officeDocument/2006/relationships/tags" Target="../tags/tag569.xml"/><Relationship Id="rId8" Type="http://schemas.openxmlformats.org/officeDocument/2006/relationships/tags" Target="../tags/tag568.xml"/><Relationship Id="rId7" Type="http://schemas.openxmlformats.org/officeDocument/2006/relationships/tags" Target="../tags/tag567.xml"/><Relationship Id="rId6" Type="http://schemas.openxmlformats.org/officeDocument/2006/relationships/tags" Target="../tags/tag566.xml"/><Relationship Id="rId5" Type="http://schemas.openxmlformats.org/officeDocument/2006/relationships/tags" Target="../tags/tag565.xml"/><Relationship Id="rId4" Type="http://schemas.openxmlformats.org/officeDocument/2006/relationships/tags" Target="../tags/tag564.xml"/><Relationship Id="rId3" Type="http://schemas.openxmlformats.org/officeDocument/2006/relationships/tags" Target="../tags/tag563.xml"/><Relationship Id="rId22" Type="http://schemas.openxmlformats.org/officeDocument/2006/relationships/slideLayout" Target="../slideLayouts/slideLayout2.xml"/><Relationship Id="rId21" Type="http://schemas.openxmlformats.org/officeDocument/2006/relationships/tags" Target="../tags/tag581.xml"/><Relationship Id="rId20" Type="http://schemas.openxmlformats.org/officeDocument/2006/relationships/tags" Target="../tags/tag580.xml"/><Relationship Id="rId2" Type="http://schemas.openxmlformats.org/officeDocument/2006/relationships/tags" Target="../tags/tag562.xml"/><Relationship Id="rId19" Type="http://schemas.openxmlformats.org/officeDocument/2006/relationships/tags" Target="../tags/tag579.xml"/><Relationship Id="rId18" Type="http://schemas.openxmlformats.org/officeDocument/2006/relationships/tags" Target="../tags/tag578.xml"/><Relationship Id="rId17" Type="http://schemas.openxmlformats.org/officeDocument/2006/relationships/tags" Target="../tags/tag577.xml"/><Relationship Id="rId16" Type="http://schemas.openxmlformats.org/officeDocument/2006/relationships/tags" Target="../tags/tag576.xml"/><Relationship Id="rId15" Type="http://schemas.openxmlformats.org/officeDocument/2006/relationships/tags" Target="../tags/tag575.xml"/><Relationship Id="rId14" Type="http://schemas.openxmlformats.org/officeDocument/2006/relationships/tags" Target="../tags/tag574.xml"/><Relationship Id="rId13" Type="http://schemas.openxmlformats.org/officeDocument/2006/relationships/tags" Target="../tags/tag573.xml"/><Relationship Id="rId12" Type="http://schemas.openxmlformats.org/officeDocument/2006/relationships/tags" Target="../tags/tag572.xml"/><Relationship Id="rId11" Type="http://schemas.openxmlformats.org/officeDocument/2006/relationships/tags" Target="../tags/tag571.xml"/><Relationship Id="rId10" Type="http://schemas.openxmlformats.org/officeDocument/2006/relationships/tags" Target="../tags/tag570.xml"/><Relationship Id="rId1" Type="http://schemas.openxmlformats.org/officeDocument/2006/relationships/tags" Target="../tags/tag561.xml"/></Relationships>
</file>

<file path=ppt/slides/_rels/slide61.xml.rels><?xml version="1.0" encoding="UTF-8" standalone="yes"?>
<Relationships xmlns="http://schemas.openxmlformats.org/package/2006/relationships"><Relationship Id="rId9" Type="http://schemas.openxmlformats.org/officeDocument/2006/relationships/tags" Target="../tags/tag590.xml"/><Relationship Id="rId8" Type="http://schemas.openxmlformats.org/officeDocument/2006/relationships/tags" Target="../tags/tag589.xml"/><Relationship Id="rId7" Type="http://schemas.openxmlformats.org/officeDocument/2006/relationships/tags" Target="../tags/tag588.xml"/><Relationship Id="rId6" Type="http://schemas.openxmlformats.org/officeDocument/2006/relationships/tags" Target="../tags/tag587.xml"/><Relationship Id="rId5" Type="http://schemas.openxmlformats.org/officeDocument/2006/relationships/tags" Target="../tags/tag586.xml"/><Relationship Id="rId4" Type="http://schemas.openxmlformats.org/officeDocument/2006/relationships/tags" Target="../tags/tag585.xml"/><Relationship Id="rId3" Type="http://schemas.openxmlformats.org/officeDocument/2006/relationships/tags" Target="../tags/tag584.xml"/><Relationship Id="rId2" Type="http://schemas.openxmlformats.org/officeDocument/2006/relationships/tags" Target="../tags/tag583.xml"/><Relationship Id="rId14" Type="http://schemas.openxmlformats.org/officeDocument/2006/relationships/slideLayout" Target="../slideLayouts/slideLayout2.xml"/><Relationship Id="rId13" Type="http://schemas.openxmlformats.org/officeDocument/2006/relationships/tags" Target="../tags/tag594.xml"/><Relationship Id="rId12" Type="http://schemas.openxmlformats.org/officeDocument/2006/relationships/tags" Target="../tags/tag593.xml"/><Relationship Id="rId11" Type="http://schemas.openxmlformats.org/officeDocument/2006/relationships/tags" Target="../tags/tag592.xml"/><Relationship Id="rId10" Type="http://schemas.openxmlformats.org/officeDocument/2006/relationships/tags" Target="../tags/tag591.xml"/><Relationship Id="rId1" Type="http://schemas.openxmlformats.org/officeDocument/2006/relationships/tags" Target="../tags/tag58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4.xml"/><Relationship Id="rId3" Type="http://schemas.openxmlformats.org/officeDocument/2006/relationships/tags" Target="../tags/tag596.xml"/><Relationship Id="rId2" Type="http://schemas.openxmlformats.org/officeDocument/2006/relationships/image" Target="../media/image13.png"/><Relationship Id="rId1" Type="http://schemas.openxmlformats.org/officeDocument/2006/relationships/tags" Target="../tags/tag59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4.wmf"/><Relationship Id="rId1" Type="http://schemas.openxmlformats.org/officeDocument/2006/relationships/oleObject" Target="../embeddings/Presentation1.ppt"/></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6.jpe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425D"/>
        </a:solidFill>
        <a:effectLst/>
      </p:bgPr>
    </p:bg>
    <p:spTree>
      <p:nvGrpSpPr>
        <p:cNvPr id="1" name=""/>
        <p:cNvGrpSpPr/>
        <p:nvPr/>
      </p:nvGrpSpPr>
      <p:grpSpPr>
        <a:xfrm>
          <a:off x="0" y="0"/>
          <a:ext cx="0" cy="0"/>
          <a:chOff x="0" y="0"/>
          <a:chExt cx="0" cy="0"/>
        </a:xfrm>
      </p:grpSpPr>
      <p:sp>
        <p:nvSpPr>
          <p:cNvPr id="3" name="文本框 2"/>
          <p:cNvSpPr txBox="1"/>
          <p:nvPr/>
        </p:nvSpPr>
        <p:spPr>
          <a:xfrm>
            <a:off x="681704" y="527480"/>
            <a:ext cx="10828020" cy="5802630"/>
          </a:xfrm>
          <a:prstGeom prst="rect">
            <a:avLst/>
          </a:prstGeom>
          <a:noFill/>
          <a:ln>
            <a:noFill/>
          </a:ln>
        </p:spPr>
        <p:txBody>
          <a:bodyPr wrap="square" rtlCol="0">
            <a:spAutoFit/>
          </a:bodyPr>
          <a:lstStyle/>
          <a:p>
            <a:pPr algn="l">
              <a:lnSpc>
                <a:spcPct val="140000"/>
              </a:lnSpc>
            </a:pPr>
            <a:r>
              <a:rPr lang="zh-CN" altLang="zh-CN" sz="6600" b="1" dirty="0">
                <a:solidFill>
                  <a:srgbClr val="FF0000"/>
                </a:solidFill>
                <a:latin typeface="微软雅黑" panose="020B0503020204020204" pitchFamily="2" charset="-122"/>
                <a:ea typeface="微软雅黑" panose="020B0503020204020204" pitchFamily="2" charset="-122"/>
              </a:rPr>
              <a:t>党建引领</a:t>
            </a:r>
            <a:endParaRPr lang="zh-CN" altLang="zh-CN" sz="6600" b="1" dirty="0">
              <a:solidFill>
                <a:srgbClr val="FF0000"/>
              </a:solidFill>
              <a:latin typeface="微软雅黑" panose="020B0503020204020204" pitchFamily="2" charset="-122"/>
              <a:ea typeface="微软雅黑" panose="020B0503020204020204" pitchFamily="2" charset="-122"/>
            </a:endParaRPr>
          </a:p>
          <a:p>
            <a:pPr algn="l">
              <a:lnSpc>
                <a:spcPct val="140000"/>
              </a:lnSpc>
            </a:pPr>
            <a:r>
              <a:rPr lang="zh-CN" altLang="zh-CN" sz="6600" b="1" dirty="0">
                <a:solidFill>
                  <a:srgbClr val="D7B309"/>
                </a:solidFill>
                <a:latin typeface="微软雅黑" panose="020B0503020204020204" pitchFamily="2" charset="-122"/>
                <a:ea typeface="微软雅黑" panose="020B0503020204020204" pitchFamily="2" charset="-122"/>
                <a:cs typeface="+mn-ea"/>
              </a:rPr>
              <a:t>     构建</a:t>
            </a:r>
            <a:r>
              <a:rPr lang="zh-CN" altLang="zh-CN" sz="6600" b="1" dirty="0">
                <a:solidFill>
                  <a:srgbClr val="D7B309"/>
                </a:solidFill>
                <a:latin typeface="微软雅黑" panose="020B0503020204020204" pitchFamily="2" charset="-122"/>
                <a:ea typeface="微软雅黑" panose="020B0503020204020204" pitchFamily="2" charset="-122"/>
              </a:rPr>
              <a:t>人才工作支撑工程</a:t>
            </a:r>
            <a:endParaRPr lang="zh-CN" altLang="zh-CN" sz="6600" b="1" dirty="0">
              <a:solidFill>
                <a:schemeClr val="bg1"/>
              </a:solidFill>
              <a:latin typeface="微软雅黑" panose="020B0503020204020204" pitchFamily="2" charset="-122"/>
              <a:ea typeface="微软雅黑" panose="020B0503020204020204" pitchFamily="2" charset="-122"/>
            </a:endParaRPr>
          </a:p>
          <a:p>
            <a:pPr algn="r">
              <a:lnSpc>
                <a:spcPct val="140000"/>
              </a:lnSpc>
            </a:pPr>
            <a:r>
              <a:rPr lang="en-US" altLang="zh-CN" sz="6600" b="1" dirty="0">
                <a:solidFill>
                  <a:schemeClr val="bg1"/>
                </a:solidFill>
                <a:latin typeface="微软雅黑" panose="020B0503020204020204" pitchFamily="2" charset="-122"/>
                <a:ea typeface="微软雅黑" panose="020B0503020204020204" pitchFamily="2" charset="-122"/>
              </a:rPr>
              <a:t> </a:t>
            </a:r>
            <a:r>
              <a:rPr lang="zh-CN" altLang="zh-CN" sz="6600" b="1" dirty="0">
                <a:solidFill>
                  <a:schemeClr val="accent5"/>
                </a:solidFill>
                <a:latin typeface="微软雅黑" panose="020B0503020204020204" pitchFamily="2" charset="-122"/>
                <a:ea typeface="微软雅黑" panose="020B0503020204020204" pitchFamily="2" charset="-122"/>
              </a:rPr>
              <a:t>驱动</a:t>
            </a:r>
            <a:r>
              <a:rPr lang="zh-CN" altLang="zh-CN" sz="6600" b="1" dirty="0">
                <a:solidFill>
                  <a:schemeClr val="bg1"/>
                </a:solidFill>
                <a:latin typeface="微软雅黑" panose="020B0503020204020204" pitchFamily="2" charset="-122"/>
                <a:ea typeface="微软雅黑" panose="020B0503020204020204" pitchFamily="2" charset="-122"/>
              </a:rPr>
              <a:t>高质量发展</a:t>
            </a:r>
            <a:endParaRPr lang="zh-CN" altLang="zh-CN" sz="6600" b="1" dirty="0">
              <a:solidFill>
                <a:schemeClr val="bg1"/>
              </a:solidFill>
              <a:latin typeface="微软雅黑" panose="020B0503020204020204" pitchFamily="2" charset="-122"/>
              <a:ea typeface="微软雅黑" panose="020B0503020204020204" pitchFamily="2" charset="-122"/>
            </a:endParaRPr>
          </a:p>
          <a:p>
            <a:pPr algn="r"/>
            <a:endParaRPr lang="en-US" altLang="zh-CN" b="1" dirty="0">
              <a:solidFill>
                <a:schemeClr val="bg1"/>
              </a:solidFill>
              <a:latin typeface="微软雅黑" panose="020B0503020204020204" pitchFamily="2" charset="-122"/>
              <a:ea typeface="微软雅黑" panose="020B0503020204020204" pitchFamily="2" charset="-122"/>
            </a:endParaRPr>
          </a:p>
          <a:p>
            <a:pPr algn="r"/>
            <a:endParaRPr lang="en-US" altLang="zh-CN" b="1" dirty="0">
              <a:solidFill>
                <a:schemeClr val="bg1"/>
              </a:solidFill>
              <a:latin typeface="微软雅黑" panose="020B0503020204020204" pitchFamily="2" charset="-122"/>
              <a:ea typeface="微软雅黑" panose="020B0503020204020204" pitchFamily="2" charset="-122"/>
            </a:endParaRPr>
          </a:p>
          <a:p>
            <a:pPr algn="r"/>
            <a:endParaRPr lang="en-US" altLang="zh-CN" b="1" dirty="0">
              <a:solidFill>
                <a:schemeClr val="bg1"/>
              </a:solidFill>
              <a:latin typeface="微软雅黑" panose="020B0503020204020204" pitchFamily="2" charset="-122"/>
              <a:ea typeface="微软雅黑" panose="020B0503020204020204" pitchFamily="2" charset="-122"/>
            </a:endParaRPr>
          </a:p>
          <a:p>
            <a:pPr algn="r"/>
            <a:r>
              <a:rPr lang="zh-CN" altLang="zh-CN" sz="4000" dirty="0">
                <a:solidFill>
                  <a:schemeClr val="bg1"/>
                </a:solidFill>
                <a:latin typeface="微软雅黑" panose="020B0503020204020204" pitchFamily="2" charset="-122"/>
                <a:ea typeface="微软雅黑" panose="020B0503020204020204" pitchFamily="2" charset="-122"/>
              </a:rPr>
              <a:t>冷明</a:t>
            </a:r>
            <a:r>
              <a:rPr lang="en-US" altLang="zh-CN" sz="4000" dirty="0">
                <a:solidFill>
                  <a:schemeClr val="bg1"/>
                </a:solidFill>
                <a:latin typeface="微软雅黑" panose="020B0503020204020204" pitchFamily="2" charset="-122"/>
                <a:ea typeface="微软雅黑" panose="020B0503020204020204" pitchFamily="2" charset="-122"/>
              </a:rPr>
              <a:t>@</a:t>
            </a:r>
            <a:r>
              <a:rPr lang="zh-CN" altLang="en-US" sz="4000" dirty="0">
                <a:solidFill>
                  <a:schemeClr val="bg1"/>
                </a:solidFill>
                <a:latin typeface="微软雅黑" panose="020B0503020204020204" pitchFamily="2" charset="-122"/>
                <a:ea typeface="微软雅黑" panose="020B0503020204020204" pitchFamily="2" charset="-122"/>
              </a:rPr>
              <a:t>一览网络 </a:t>
            </a:r>
            <a:r>
              <a:rPr lang="en-US" altLang="zh-CN" sz="2800" dirty="0">
                <a:solidFill>
                  <a:schemeClr val="accent5"/>
                </a:solidFill>
                <a:latin typeface="微软雅黑" panose="020B0503020204020204" pitchFamily="2" charset="-122"/>
                <a:ea typeface="微软雅黑" panose="020B0503020204020204" pitchFamily="2" charset="-122"/>
              </a:rPr>
              <a:t>1370 138 7338</a:t>
            </a:r>
            <a:endParaRPr lang="en-US" altLang="zh-CN" sz="2800" dirty="0">
              <a:solidFill>
                <a:schemeClr val="accent5"/>
              </a:solidFill>
              <a:latin typeface="微软雅黑" panose="020B0503020204020204" pitchFamily="2" charset="-122"/>
              <a:ea typeface="微软雅黑" panose="020B0503020204020204" pitchFamily="2"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图片 191" descr="452065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176780" y="2693035"/>
            <a:ext cx="914400" cy="914400"/>
          </a:xfrm>
          <a:prstGeom prst="rect">
            <a:avLst/>
          </a:prstGeom>
        </p:spPr>
      </p:pic>
      <p:pic>
        <p:nvPicPr>
          <p:cNvPr id="194" name="图片 193" descr="363264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5235" y="2693035"/>
            <a:ext cx="914400" cy="914400"/>
          </a:xfrm>
          <a:prstGeom prst="rect">
            <a:avLst/>
          </a:prstGeom>
        </p:spPr>
      </p:pic>
      <p:pic>
        <p:nvPicPr>
          <p:cNvPr id="195" name="图片 194" descr="4527396"/>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6730" y="2693035"/>
            <a:ext cx="914400" cy="914400"/>
          </a:xfrm>
          <a:prstGeom prst="rect">
            <a:avLst/>
          </a:prstGeom>
        </p:spPr>
      </p:pic>
      <p:sp>
        <p:nvSpPr>
          <p:cNvPr id="196" name="上弧形箭头 195"/>
          <p:cNvSpPr/>
          <p:nvPr/>
        </p:nvSpPr>
        <p:spPr>
          <a:xfrm>
            <a:off x="2792730" y="1793875"/>
            <a:ext cx="2610485" cy="4756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7" name="上弧形箭头 196"/>
          <p:cNvSpPr/>
          <p:nvPr/>
        </p:nvSpPr>
        <p:spPr>
          <a:xfrm>
            <a:off x="5969635" y="1793875"/>
            <a:ext cx="2610485" cy="4756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0" name="下弧形箭头 199"/>
          <p:cNvSpPr/>
          <p:nvPr/>
        </p:nvSpPr>
        <p:spPr>
          <a:xfrm flipH="1">
            <a:off x="5835650" y="4172585"/>
            <a:ext cx="2879090" cy="5835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1" name="下弧形箭头 200"/>
          <p:cNvSpPr/>
          <p:nvPr/>
        </p:nvSpPr>
        <p:spPr>
          <a:xfrm flipH="1">
            <a:off x="2658745" y="4172585"/>
            <a:ext cx="2879090" cy="5835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2" name="对角圆角矩形 201"/>
          <p:cNvSpPr/>
          <p:nvPr/>
        </p:nvSpPr>
        <p:spPr>
          <a:xfrm>
            <a:off x="3299460" y="1271270"/>
            <a:ext cx="1382395" cy="461010"/>
          </a:xfrm>
          <a:prstGeom prst="round2Diag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引领、吸纳</a:t>
            </a:r>
            <a:endParaRPr lang="zh-CN" altLang="en-US"/>
          </a:p>
        </p:txBody>
      </p:sp>
      <p:sp>
        <p:nvSpPr>
          <p:cNvPr id="203" name="对角圆角矩形 202"/>
          <p:cNvSpPr/>
          <p:nvPr/>
        </p:nvSpPr>
        <p:spPr>
          <a:xfrm>
            <a:off x="6583680" y="1271270"/>
            <a:ext cx="1382395" cy="461010"/>
          </a:xfrm>
          <a:prstGeom prst="round2Diag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引领、创新</a:t>
            </a:r>
            <a:endParaRPr lang="zh-CN" altLang="en-US"/>
          </a:p>
        </p:txBody>
      </p:sp>
      <p:sp>
        <p:nvSpPr>
          <p:cNvPr id="204" name="对角圆角矩形 203"/>
          <p:cNvSpPr/>
          <p:nvPr/>
        </p:nvSpPr>
        <p:spPr>
          <a:xfrm>
            <a:off x="3406775" y="4945380"/>
            <a:ext cx="1382395" cy="461010"/>
          </a:xfrm>
          <a:prstGeom prst="round2Diag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巩固、加强</a:t>
            </a:r>
            <a:endParaRPr lang="zh-CN" altLang="en-US"/>
          </a:p>
        </p:txBody>
      </p:sp>
      <p:sp>
        <p:nvSpPr>
          <p:cNvPr id="205" name="对角圆角矩形 204"/>
          <p:cNvSpPr/>
          <p:nvPr/>
        </p:nvSpPr>
        <p:spPr>
          <a:xfrm>
            <a:off x="6583680" y="4945380"/>
            <a:ext cx="1382395" cy="461010"/>
          </a:xfrm>
          <a:prstGeom prst="round2Diag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成就、培养</a:t>
            </a:r>
            <a:endParaRPr lang="zh-CN" altLang="en-US"/>
          </a:p>
        </p:txBody>
      </p:sp>
      <p:sp>
        <p:nvSpPr>
          <p:cNvPr id="206" name="右箭头标注 205"/>
          <p:cNvSpPr/>
          <p:nvPr/>
        </p:nvSpPr>
        <p:spPr>
          <a:xfrm>
            <a:off x="3299460" y="2837815"/>
            <a:ext cx="1489075" cy="64452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服务</a:t>
            </a:r>
            <a:endParaRPr lang="zh-CN" altLang="en-US"/>
          </a:p>
        </p:txBody>
      </p:sp>
      <p:sp>
        <p:nvSpPr>
          <p:cNvPr id="207" name="左右箭头 206"/>
          <p:cNvSpPr/>
          <p:nvPr/>
        </p:nvSpPr>
        <p:spPr>
          <a:xfrm>
            <a:off x="6370955" y="2693035"/>
            <a:ext cx="1642745" cy="10966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融合</a:t>
            </a:r>
            <a:endParaRPr lang="zh-CN" altLang="en-US"/>
          </a:p>
        </p:txBody>
      </p:sp>
      <p:sp>
        <p:nvSpPr>
          <p:cNvPr id="208" name="剪去同侧角的矩形 207"/>
          <p:cNvSpPr/>
          <p:nvPr/>
        </p:nvSpPr>
        <p:spPr>
          <a:xfrm>
            <a:off x="2310765" y="3607435"/>
            <a:ext cx="722630" cy="48958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党建</a:t>
            </a:r>
            <a:endParaRPr lang="zh-CN" altLang="en-US"/>
          </a:p>
        </p:txBody>
      </p:sp>
      <p:sp>
        <p:nvSpPr>
          <p:cNvPr id="209" name="剪去同侧角的矩形 208"/>
          <p:cNvSpPr/>
          <p:nvPr/>
        </p:nvSpPr>
        <p:spPr>
          <a:xfrm>
            <a:off x="5247005" y="3607435"/>
            <a:ext cx="722630" cy="48958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人才</a:t>
            </a:r>
            <a:endParaRPr lang="zh-CN" altLang="en-US"/>
          </a:p>
        </p:txBody>
      </p:sp>
      <p:sp>
        <p:nvSpPr>
          <p:cNvPr id="210" name="剪去同侧角的矩形 209"/>
          <p:cNvSpPr/>
          <p:nvPr/>
        </p:nvSpPr>
        <p:spPr>
          <a:xfrm>
            <a:off x="8222615" y="3607435"/>
            <a:ext cx="722630" cy="48958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产业</a:t>
            </a:r>
            <a:endParaRPr lang="zh-CN" altLang="en-US"/>
          </a:p>
        </p:txBody>
      </p:sp>
      <p:sp>
        <p:nvSpPr>
          <p:cNvPr id="10242" name="标题 8"/>
          <p:cNvSpPr>
            <a:spLocks noGrp="1"/>
          </p:cNvSpPr>
          <p:nvPr/>
        </p:nvSpPr>
        <p:spPr>
          <a:xfrm>
            <a:off x="614045" y="60325"/>
            <a:ext cx="9612630" cy="75819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党建引领人才创新驱动高质量发展</a:t>
            </a:r>
            <a:endPar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211" name="对角圆角矩形 210"/>
          <p:cNvSpPr/>
          <p:nvPr/>
        </p:nvSpPr>
        <p:spPr>
          <a:xfrm>
            <a:off x="635" y="5569585"/>
            <a:ext cx="12105640" cy="1261745"/>
          </a:xfrm>
          <a:prstGeom prst="round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solidFill>
                  <a:srgbClr val="FF0000"/>
                </a:solidFill>
              </a:rPr>
              <a:t>发挥党的先进性，加强党对人才的政治引领和吸纳，在引领中体现服务，在服务中实施吸纳。工作重点聚焦在对人才的服务上，人才工作做好了，对党建工作又是巩固和加强。人才引领、创新</a:t>
            </a:r>
            <a:r>
              <a:rPr lang="zh-CN" altLang="en-US">
                <a:solidFill>
                  <a:srgbClr val="FF0000"/>
                </a:solidFill>
                <a:sym typeface="+mn-ea"/>
              </a:rPr>
              <a:t>驱动</a:t>
            </a:r>
            <a:r>
              <a:rPr lang="zh-CN" altLang="en-US">
                <a:solidFill>
                  <a:srgbClr val="FF0000"/>
                </a:solidFill>
              </a:rPr>
              <a:t>产业高质量发展，产业又是成就人才的载体和培养人才的平台。形成党建引领人才创新驱动高质量发展新格局</a:t>
            </a:r>
            <a:r>
              <a:rPr lang="zh-CN" altLang="en-US">
                <a:solidFill>
                  <a:srgbClr val="FF0000"/>
                </a:solidFill>
                <a:sym typeface="+mn-ea"/>
              </a:rPr>
              <a:t>满足人民对美好生活的需要</a:t>
            </a:r>
            <a:r>
              <a:rPr lang="zh-CN" altLang="en-US">
                <a:solidFill>
                  <a:srgbClr val="FF0000"/>
                </a:solidFill>
              </a:rPr>
              <a:t>。                         </a:t>
            </a:r>
            <a:endParaRPr lang="zh-CN" altLang="en-US">
              <a:solidFill>
                <a:srgbClr val="FF0000"/>
              </a:solidFill>
            </a:endParaRPr>
          </a:p>
          <a:p>
            <a:pPr algn="r"/>
            <a:r>
              <a:rPr lang="zh-CN" altLang="en-US" b="1">
                <a:solidFill>
                  <a:schemeClr val="accent5"/>
                </a:solidFill>
              </a:rPr>
              <a:t>  </a:t>
            </a:r>
            <a:r>
              <a:rPr lang="en-US" altLang="zh-CN" b="1">
                <a:solidFill>
                  <a:schemeClr val="accent5"/>
                </a:solidFill>
              </a:rPr>
              <a:t>—— </a:t>
            </a:r>
            <a:r>
              <a:rPr lang="zh-CN" altLang="en-US" b="1">
                <a:solidFill>
                  <a:schemeClr val="accent5"/>
                </a:solidFill>
              </a:rPr>
              <a:t>冷 明 </a:t>
            </a:r>
            <a:r>
              <a:rPr lang="en-US" altLang="zh-CN">
                <a:solidFill>
                  <a:schemeClr val="accent5"/>
                </a:solidFill>
              </a:rPr>
              <a:t>2019</a:t>
            </a:r>
            <a:r>
              <a:rPr lang="zh-CN" altLang="en-US">
                <a:solidFill>
                  <a:schemeClr val="accent5"/>
                </a:solidFill>
              </a:rPr>
              <a:t>年</a:t>
            </a:r>
            <a:r>
              <a:rPr lang="en-US" altLang="zh-CN">
                <a:solidFill>
                  <a:schemeClr val="accent5"/>
                </a:solidFill>
              </a:rPr>
              <a:t>5</a:t>
            </a:r>
            <a:r>
              <a:rPr lang="zh-CN" altLang="en-US">
                <a:solidFill>
                  <a:schemeClr val="accent5"/>
                </a:solidFill>
              </a:rPr>
              <a:t>月</a:t>
            </a:r>
            <a:endParaRPr lang="zh-CN" altLang="en-US">
              <a:solidFill>
                <a:schemeClr val="accent5"/>
              </a:solidFill>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3137" name="Group 9"/>
          <p:cNvGrpSpPr/>
          <p:nvPr/>
        </p:nvGrpSpPr>
        <p:grpSpPr>
          <a:xfrm>
            <a:off x="1672590" y="1110615"/>
            <a:ext cx="8601389" cy="4982845"/>
            <a:chOff x="657" y="618"/>
            <a:chExt cx="4631" cy="3084"/>
          </a:xfrm>
        </p:grpSpPr>
        <p:sp>
          <p:nvSpPr>
            <p:cNvPr id="603138" name="Line 3"/>
            <p:cNvSpPr/>
            <p:nvPr/>
          </p:nvSpPr>
          <p:spPr>
            <a:xfrm>
              <a:off x="657" y="3702"/>
              <a:ext cx="4491" cy="0"/>
            </a:xfrm>
            <a:prstGeom prst="line">
              <a:avLst/>
            </a:prstGeom>
            <a:ln w="57150" cap="flat" cmpd="sng">
              <a:solidFill>
                <a:srgbClr val="969696"/>
              </a:solidFill>
              <a:prstDash val="solid"/>
              <a:round/>
              <a:headEnd type="none" w="med" len="med"/>
              <a:tailEnd type="triangle" w="med" len="med"/>
            </a:ln>
          </p:spPr>
        </p:sp>
        <p:sp>
          <p:nvSpPr>
            <p:cNvPr id="603139" name="Line 4"/>
            <p:cNvSpPr/>
            <p:nvPr/>
          </p:nvSpPr>
          <p:spPr>
            <a:xfrm flipV="1">
              <a:off x="657" y="618"/>
              <a:ext cx="0" cy="3084"/>
            </a:xfrm>
            <a:prstGeom prst="line">
              <a:avLst/>
            </a:prstGeom>
            <a:ln w="57150" cap="flat" cmpd="sng">
              <a:solidFill>
                <a:srgbClr val="969696"/>
              </a:solidFill>
              <a:prstDash val="solid"/>
              <a:round/>
              <a:headEnd type="none" w="med" len="med"/>
              <a:tailEnd type="triangle" w="med" len="med"/>
            </a:ln>
          </p:spPr>
        </p:sp>
        <p:cxnSp>
          <p:nvCxnSpPr>
            <p:cNvPr id="603140" name="AutoShape 5"/>
            <p:cNvCxnSpPr/>
            <p:nvPr/>
          </p:nvCxnSpPr>
          <p:spPr>
            <a:xfrm flipV="1">
              <a:off x="1066" y="1049"/>
              <a:ext cx="3629" cy="2336"/>
            </a:xfrm>
            <a:prstGeom prst="curvedConnector2">
              <a:avLst/>
            </a:prstGeom>
            <a:ln w="76200" cap="flat" cmpd="sng">
              <a:solidFill>
                <a:srgbClr val="969696"/>
              </a:solidFill>
              <a:prstDash val="solid"/>
              <a:round/>
              <a:headEnd type="none" w="med" len="med"/>
              <a:tailEnd type="triangle" w="med" len="med"/>
            </a:ln>
          </p:spPr>
        </p:cxnSp>
        <p:sp>
          <p:nvSpPr>
            <p:cNvPr id="603141" name="AutoShape 6"/>
            <p:cNvSpPr/>
            <p:nvPr/>
          </p:nvSpPr>
          <p:spPr>
            <a:xfrm>
              <a:off x="1415" y="2958"/>
              <a:ext cx="1292" cy="544"/>
            </a:xfrm>
            <a:prstGeom prst="roundRect">
              <a:avLst>
                <a:gd name="adj" fmla="val 16667"/>
              </a:avLst>
            </a:prstGeom>
            <a:gradFill>
              <a:gsLst>
                <a:gs pos="0">
                  <a:srgbClr val="FE4444"/>
                </a:gs>
                <a:gs pos="100000">
                  <a:srgbClr val="832B2B"/>
                </a:gs>
              </a:gsLst>
              <a:lin ang="5400000" scaled="0"/>
            </a:gradFill>
            <a:ln w="25400" cap="flat" cmpd="sng">
              <a:solidFill>
                <a:srgbClr val="969696"/>
              </a:solidFill>
              <a:prstDash val="solid"/>
              <a:round/>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algn="ctr"/>
              <a:r>
                <a:rPr lang="zh-CN" altLang="zh-CN" sz="3600" b="1" dirty="0">
                  <a:latin typeface="Arial" panose="020B0604020202020204" pitchFamily="34" charset="0"/>
                  <a:ea typeface="宋体" panose="02010600030101010101" pitchFamily="2" charset="-122"/>
                </a:rPr>
                <a:t>党建引领</a:t>
              </a:r>
              <a:endParaRPr lang="zh-CN" altLang="zh-CN" sz="3600" b="1" dirty="0">
                <a:latin typeface="Arial" panose="020B0604020202020204" pitchFamily="34" charset="0"/>
                <a:ea typeface="宋体" panose="02010600030101010101" pitchFamily="2" charset="-122"/>
              </a:endParaRPr>
            </a:p>
          </p:txBody>
        </p:sp>
        <p:sp>
          <p:nvSpPr>
            <p:cNvPr id="603142" name="AutoShape 7"/>
            <p:cNvSpPr/>
            <p:nvPr/>
          </p:nvSpPr>
          <p:spPr>
            <a:xfrm>
              <a:off x="3013" y="2190"/>
              <a:ext cx="1682" cy="544"/>
            </a:xfrm>
            <a:prstGeom prst="roundRect">
              <a:avLst>
                <a:gd name="adj" fmla="val 16667"/>
              </a:avLst>
            </a:prstGeom>
            <a:solidFill>
              <a:schemeClr val="accent3">
                <a:lumMod val="50000"/>
              </a:schemeClr>
            </a:solidFill>
            <a:ln w="25400" cap="flat" cmpd="sng">
              <a:solidFill>
                <a:srgbClr val="969696"/>
              </a:solidFill>
              <a:prstDash val="solid"/>
              <a:round/>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algn="ctr"/>
              <a:r>
                <a:rPr lang="zh-CN" altLang="en-US" sz="3600" b="1" dirty="0">
                  <a:latin typeface="Arial" panose="020B0604020202020204" pitchFamily="34" charset="0"/>
                  <a:ea typeface="PMingLiU" panose="02020500000000000000" pitchFamily="18" charset="-120"/>
                </a:rPr>
                <a:t>人才创新</a:t>
              </a:r>
              <a:endParaRPr lang="zh-CN" altLang="en-US" sz="3600" b="1" dirty="0">
                <a:latin typeface="Arial" panose="020B0604020202020204" pitchFamily="34" charset="0"/>
                <a:ea typeface="PMingLiU" panose="02020500000000000000" pitchFamily="18" charset="-120"/>
              </a:endParaRPr>
            </a:p>
          </p:txBody>
        </p:sp>
        <p:sp>
          <p:nvSpPr>
            <p:cNvPr id="603143" name="AutoShape 8"/>
            <p:cNvSpPr/>
            <p:nvPr/>
          </p:nvSpPr>
          <p:spPr>
            <a:xfrm>
              <a:off x="3923" y="1344"/>
              <a:ext cx="1365" cy="544"/>
            </a:xfrm>
            <a:prstGeom prst="roundRect">
              <a:avLst>
                <a:gd name="adj" fmla="val 16667"/>
              </a:avLst>
            </a:prstGeom>
            <a:solidFill>
              <a:schemeClr val="accent3">
                <a:lumMod val="50000"/>
              </a:schemeClr>
            </a:solidFill>
            <a:ln w="25400" cap="flat" cmpd="sng">
              <a:solidFill>
                <a:srgbClr val="969696"/>
              </a:solidFill>
              <a:prstDash val="solid"/>
              <a:round/>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algn="ctr"/>
              <a:r>
                <a:rPr lang="zh-CN" altLang="en-US" sz="3600" b="1" dirty="0">
                  <a:latin typeface="Arial" panose="020B0604020202020204" pitchFamily="34" charset="0"/>
                  <a:ea typeface="PMingLiU" panose="02020500000000000000" pitchFamily="18" charset="-120"/>
                </a:rPr>
                <a:t>高质量发展</a:t>
              </a:r>
              <a:endParaRPr lang="zh-CN" altLang="en-US" sz="3600" b="1" dirty="0">
                <a:latin typeface="Arial" panose="020B0604020202020204" pitchFamily="34" charset="0"/>
                <a:ea typeface="PMingLiU" panose="02020500000000000000" pitchFamily="18" charset="-120"/>
              </a:endParaRPr>
            </a:p>
          </p:txBody>
        </p:sp>
      </p:grpSp>
      <p:sp>
        <p:nvSpPr>
          <p:cNvPr id="107" name="文本框 106"/>
          <p:cNvSpPr txBox="1"/>
          <p:nvPr>
            <p:custDataLst>
              <p:tags r:id="rId1"/>
            </p:custDataLst>
          </p:nvPr>
        </p:nvSpPr>
        <p:spPr>
          <a:xfrm>
            <a:off x="1847149" y="1196497"/>
            <a:ext cx="1819936" cy="706755"/>
          </a:xfrm>
          <a:prstGeom prst="rect">
            <a:avLst/>
          </a:prstGeom>
          <a:noFill/>
        </p:spPr>
        <p:txBody>
          <a:bodyPr wrap="square" rtlCol="0">
            <a:spAutoFit/>
          </a:bodyPr>
          <a:lstStyle/>
          <a:p>
            <a:r>
              <a:rPr lang="zh-CN" altLang="en-US" sz="4000" b="1" dirty="0">
                <a:solidFill>
                  <a:schemeClr val="accent5"/>
                </a:solidFill>
                <a:latin typeface="Arial" panose="020B0604020202020204" pitchFamily="34" charset="0"/>
                <a:ea typeface="微软雅黑" panose="020B0503020204020204" pitchFamily="2" charset="-122"/>
                <a:cs typeface="+mn-ea"/>
              </a:rPr>
              <a:t>目  录</a:t>
            </a:r>
            <a:endParaRPr lang="zh-CN" altLang="en-US" sz="4000" b="1" dirty="0">
              <a:solidFill>
                <a:schemeClr val="accent5"/>
              </a:solidFill>
              <a:latin typeface="Arial" panose="020B0604020202020204" pitchFamily="34" charset="0"/>
              <a:ea typeface="微软雅黑" panose="020B0503020204020204" pitchFamily="2" charset="-122"/>
              <a:cs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395605" y="70485"/>
            <a:ext cx="9933305"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党政军民学，东西南北中，党是领导一切的</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54" name="KSO_Shape"/>
          <p:cNvSpPr/>
          <p:nvPr>
            <p:custDataLst>
              <p:tags r:id="rId1"/>
            </p:custDataLst>
          </p:nvPr>
        </p:nvSpPr>
        <p:spPr>
          <a:xfrm rot="16200000">
            <a:off x="1808105" y="2962614"/>
            <a:ext cx="3322622" cy="1633622"/>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noFill/>
          <a:ln>
            <a:solidFill>
              <a:srgbClr val="FCEC8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1pPr>
            <a:lvl2pPr marL="4572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2pPr>
            <a:lvl3pPr marL="9144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3pPr>
            <a:lvl4pPr marL="13716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4pPr>
            <a:lvl5pPr marL="18288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5pPr>
            <a:lvl6pPr marL="22860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6pPr>
            <a:lvl7pPr marL="27432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7pPr>
            <a:lvl8pPr marL="32004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8pPr>
            <a:lvl9pPr marL="36576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53" name="圆: 空心 52"/>
          <p:cNvSpPr/>
          <p:nvPr>
            <p:custDataLst>
              <p:tags r:id="rId2"/>
            </p:custDataLst>
          </p:nvPr>
        </p:nvSpPr>
        <p:spPr>
          <a:xfrm>
            <a:off x="956286" y="2276550"/>
            <a:ext cx="3005750" cy="3005750"/>
          </a:xfrm>
          <a:prstGeom prst="donut">
            <a:avLst>
              <a:gd name="adj" fmla="val 1830"/>
            </a:avLst>
          </a:prstGeom>
          <a:solidFill>
            <a:srgbClr val="43537C"/>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solidFill>
                <a:sysClr val="windowText" lastClr="000000"/>
              </a:solidFill>
            </a:endParaRPr>
          </a:p>
        </p:txBody>
      </p:sp>
      <p:sp>
        <p:nvSpPr>
          <p:cNvPr id="55" name="椭圆 54"/>
          <p:cNvSpPr/>
          <p:nvPr>
            <p:custDataLst>
              <p:tags r:id="rId3"/>
            </p:custDataLst>
          </p:nvPr>
        </p:nvSpPr>
        <p:spPr>
          <a:xfrm>
            <a:off x="1028714" y="2330872"/>
            <a:ext cx="2887694" cy="2887694"/>
          </a:xfrm>
          <a:prstGeom prst="ellipse">
            <a:avLst/>
          </a:prstGeom>
          <a:solidFill>
            <a:sysClr val="window" lastClr="FFFFFF"/>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sp>
        <p:nvSpPr>
          <p:cNvPr id="56" name="椭圆 55"/>
          <p:cNvSpPr/>
          <p:nvPr>
            <p:custDataLst>
              <p:tags r:id="rId4"/>
            </p:custDataLst>
          </p:nvPr>
        </p:nvSpPr>
        <p:spPr>
          <a:xfrm>
            <a:off x="3318491" y="2198463"/>
            <a:ext cx="158437" cy="158437"/>
          </a:xfrm>
          <a:prstGeom prst="ellipse">
            <a:avLst/>
          </a:prstGeom>
          <a:solidFill>
            <a:sysClr val="window" lastClr="FFFFFF"/>
          </a:solidFill>
          <a:ln>
            <a:solidFill>
              <a:srgbClr val="FCEC8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sp>
        <p:nvSpPr>
          <p:cNvPr id="57" name="椭圆 56"/>
          <p:cNvSpPr/>
          <p:nvPr>
            <p:custDataLst>
              <p:tags r:id="rId5"/>
            </p:custDataLst>
          </p:nvPr>
        </p:nvSpPr>
        <p:spPr>
          <a:xfrm>
            <a:off x="4206851" y="3703920"/>
            <a:ext cx="158437" cy="158437"/>
          </a:xfrm>
          <a:prstGeom prst="ellipse">
            <a:avLst/>
          </a:prstGeom>
          <a:solidFill>
            <a:sysClr val="window" lastClr="FFFFFF"/>
          </a:solidFill>
          <a:ln>
            <a:solidFill>
              <a:srgbClr val="FCEC8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dirty="0"/>
          </a:p>
        </p:txBody>
      </p:sp>
      <p:sp>
        <p:nvSpPr>
          <p:cNvPr id="59" name="椭圆 58"/>
          <p:cNvSpPr/>
          <p:nvPr>
            <p:custDataLst>
              <p:tags r:id="rId6"/>
            </p:custDataLst>
          </p:nvPr>
        </p:nvSpPr>
        <p:spPr>
          <a:xfrm>
            <a:off x="3320226" y="5160293"/>
            <a:ext cx="158437" cy="158437"/>
          </a:xfrm>
          <a:prstGeom prst="ellipse">
            <a:avLst/>
          </a:prstGeom>
          <a:solidFill>
            <a:sysClr val="window" lastClr="FFFFFF"/>
          </a:solidFill>
          <a:ln>
            <a:solidFill>
              <a:srgbClr val="FCEC8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cxnSp>
        <p:nvCxnSpPr>
          <p:cNvPr id="61" name="直接连接符 60"/>
          <p:cNvCxnSpPr>
            <a:stCxn id="56" idx="7"/>
          </p:cNvCxnSpPr>
          <p:nvPr>
            <p:custDataLst>
              <p:tags r:id="rId7"/>
            </p:custDataLst>
          </p:nvPr>
        </p:nvCxnSpPr>
        <p:spPr>
          <a:xfrm flipV="1">
            <a:off x="3453725" y="1662045"/>
            <a:ext cx="392131" cy="559621"/>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cxnSp>
        <p:nvCxnSpPr>
          <p:cNvPr id="63" name="直接连接符 62"/>
          <p:cNvCxnSpPr/>
          <p:nvPr>
            <p:custDataLst>
              <p:tags r:id="rId8"/>
            </p:custDataLst>
          </p:nvPr>
        </p:nvCxnSpPr>
        <p:spPr>
          <a:xfrm>
            <a:off x="3848758" y="1662045"/>
            <a:ext cx="1085249" cy="1"/>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65" name="椭圆 64"/>
          <p:cNvSpPr/>
          <p:nvPr>
            <p:custDataLst>
              <p:tags r:id="rId9"/>
            </p:custDataLst>
          </p:nvPr>
        </p:nvSpPr>
        <p:spPr>
          <a:xfrm>
            <a:off x="4944268" y="1222955"/>
            <a:ext cx="887197" cy="887197"/>
          </a:xfrm>
          <a:prstGeom prst="ellipse">
            <a:avLst/>
          </a:prstGeom>
          <a:solidFill>
            <a:sysClr val="window" lastClr="FFFFFF"/>
          </a:solidFill>
          <a:ln w="9525">
            <a:solidFill>
              <a:srgbClr val="43537C"/>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dirty="0"/>
          </a:p>
        </p:txBody>
      </p:sp>
      <p:cxnSp>
        <p:nvCxnSpPr>
          <p:cNvPr id="67" name="直接连接符 66"/>
          <p:cNvCxnSpPr>
            <a:endCxn id="68" idx="2"/>
          </p:cNvCxnSpPr>
          <p:nvPr>
            <p:custDataLst>
              <p:tags r:id="rId10"/>
            </p:custDataLst>
          </p:nvPr>
        </p:nvCxnSpPr>
        <p:spPr>
          <a:xfrm>
            <a:off x="4365288" y="3776889"/>
            <a:ext cx="1120155" cy="9053"/>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68" name="椭圆 67"/>
          <p:cNvSpPr/>
          <p:nvPr>
            <p:custDataLst>
              <p:tags r:id="rId11"/>
            </p:custDataLst>
          </p:nvPr>
        </p:nvSpPr>
        <p:spPr>
          <a:xfrm>
            <a:off x="5485443" y="3341708"/>
            <a:ext cx="887197" cy="887197"/>
          </a:xfrm>
          <a:prstGeom prst="ellipse">
            <a:avLst/>
          </a:prstGeom>
          <a:solidFill>
            <a:sysClr val="window" lastClr="FFFFFF"/>
          </a:solidFill>
          <a:ln w="9525">
            <a:solidFill>
              <a:srgbClr val="43537C"/>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cxnSp>
        <p:nvCxnSpPr>
          <p:cNvPr id="77" name="直接连接符 76"/>
          <p:cNvCxnSpPr/>
          <p:nvPr>
            <p:custDataLst>
              <p:tags r:id="rId12"/>
            </p:custDataLst>
          </p:nvPr>
        </p:nvCxnSpPr>
        <p:spPr>
          <a:xfrm>
            <a:off x="3458362" y="5310522"/>
            <a:ext cx="392131" cy="570322"/>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cxnSp>
        <p:nvCxnSpPr>
          <p:cNvPr id="78" name="直接连接符 77"/>
          <p:cNvCxnSpPr>
            <a:endCxn id="79" idx="2"/>
          </p:cNvCxnSpPr>
          <p:nvPr>
            <p:custDataLst>
              <p:tags r:id="rId13"/>
            </p:custDataLst>
          </p:nvPr>
        </p:nvCxnSpPr>
        <p:spPr>
          <a:xfrm>
            <a:off x="3916408" y="5827424"/>
            <a:ext cx="1089359" cy="0"/>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79" name="椭圆 78"/>
          <p:cNvSpPr/>
          <p:nvPr>
            <p:custDataLst>
              <p:tags r:id="rId14"/>
            </p:custDataLst>
          </p:nvPr>
        </p:nvSpPr>
        <p:spPr>
          <a:xfrm>
            <a:off x="5005767" y="5383825"/>
            <a:ext cx="887197" cy="887197"/>
          </a:xfrm>
          <a:prstGeom prst="ellipse">
            <a:avLst/>
          </a:prstGeom>
          <a:solidFill>
            <a:sysClr val="window" lastClr="FFFFFF"/>
          </a:solidFill>
          <a:ln w="9525">
            <a:solidFill>
              <a:srgbClr val="43537C"/>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sp>
        <p:nvSpPr>
          <p:cNvPr id="88" name="文本框 87"/>
          <p:cNvSpPr txBox="1"/>
          <p:nvPr>
            <p:custDataLst>
              <p:tags r:id="rId15"/>
            </p:custDataLst>
          </p:nvPr>
        </p:nvSpPr>
        <p:spPr>
          <a:xfrm>
            <a:off x="5981065" y="1099820"/>
            <a:ext cx="4347845" cy="398780"/>
          </a:xfrm>
          <a:prstGeom prst="rect">
            <a:avLst/>
          </a:prstGeom>
          <a:noFill/>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Helvetica" panose="020B0604020202020204" pitchFamily="34" charset="0"/>
              </a:rPr>
              <a:t>党中央对党和国家工作的全方位领导</a:t>
            </a:r>
            <a:endParaRPr lang="zh-CN" altLang="en-US" sz="20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ea"/>
              <a:sym typeface="Helvetica" panose="020B0604020202020204" pitchFamily="34" charset="0"/>
            </a:endParaRPr>
          </a:p>
        </p:txBody>
      </p:sp>
      <p:sp>
        <p:nvSpPr>
          <p:cNvPr id="89" name="文本框 88"/>
          <p:cNvSpPr txBox="1"/>
          <p:nvPr>
            <p:custDataLst>
              <p:tags r:id="rId16"/>
            </p:custDataLst>
          </p:nvPr>
        </p:nvSpPr>
        <p:spPr>
          <a:xfrm>
            <a:off x="5981065" y="1510030"/>
            <a:ext cx="5986145" cy="922020"/>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2" charset="-122"/>
                <a:ea typeface="微软雅黑" panose="020B0503020204020204" pitchFamily="2" charset="-122"/>
                <a:sym typeface="Helvetica" panose="020B0604020202020204" pitchFamily="34" charset="0"/>
              </a:rPr>
              <a:t>体现在改革发展稳定、内政外交国防、治党治国治军的各个方面、各个领域，体现在统筹推进“五位一体”总体布局、协调推进“四个全面”战略布局全过程。</a:t>
            </a:r>
            <a:endParaRPr lang="zh-CN" altLang="en-US" dirty="0">
              <a:solidFill>
                <a:sysClr val="window" lastClr="FFFFFF">
                  <a:lumMod val="50000"/>
                </a:sysClr>
              </a:solidFill>
            </a:endParaRPr>
          </a:p>
        </p:txBody>
      </p:sp>
      <p:sp>
        <p:nvSpPr>
          <p:cNvPr id="90" name="文本框 89"/>
          <p:cNvSpPr txBox="1"/>
          <p:nvPr>
            <p:custDataLst>
              <p:tags r:id="rId17"/>
            </p:custDataLst>
          </p:nvPr>
        </p:nvSpPr>
        <p:spPr>
          <a:xfrm>
            <a:off x="6419215" y="2676525"/>
            <a:ext cx="4726940" cy="398780"/>
          </a:xfrm>
          <a:prstGeom prst="rect">
            <a:avLst/>
          </a:prstGeom>
          <a:noFill/>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ea"/>
                <a:sym typeface="Helvetica" panose="020B0604020202020204" pitchFamily="34" charset="0"/>
              </a:rPr>
              <a:t>建立健全党对重大工作的领导体制机制</a:t>
            </a:r>
            <a:endParaRPr lang="zh-CN" altLang="en-US" sz="20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ea"/>
            </a:endParaRPr>
          </a:p>
        </p:txBody>
      </p:sp>
      <p:sp>
        <p:nvSpPr>
          <p:cNvPr id="91" name="文本框 90"/>
          <p:cNvSpPr txBox="1"/>
          <p:nvPr>
            <p:custDataLst>
              <p:tags r:id="rId18"/>
            </p:custDataLst>
          </p:nvPr>
        </p:nvSpPr>
        <p:spPr>
          <a:xfrm>
            <a:off x="6419215" y="3119755"/>
            <a:ext cx="5205730" cy="1198880"/>
          </a:xfrm>
          <a:prstGeom prst="rect">
            <a:avLst/>
          </a:prstGeom>
          <a:noFill/>
        </p:spPr>
        <p:txBody>
          <a:bodyPr wrap="square" rtlCol="0">
            <a:spAutoFit/>
          </a:bodyPr>
          <a:lstStyle/>
          <a:p>
            <a:r>
              <a:rPr lang="zh-CN" altLang="en-US" dirty="0">
                <a:solidFill>
                  <a:schemeClr val="tx1">
                    <a:lumMod val="85000"/>
                    <a:lumOff val="15000"/>
                  </a:schemeClr>
                </a:solidFill>
                <a:latin typeface="微软雅黑" panose="020B0503020204020204" pitchFamily="2" charset="-122"/>
                <a:ea typeface="微软雅黑" panose="020B0503020204020204" pitchFamily="2" charset="-122"/>
                <a:sym typeface="Helvetica" panose="020B0604020202020204" pitchFamily="34" charset="0"/>
              </a:rPr>
              <a:t>优化党中央决策议事协调机构，负责重大工作的顶层设计、总体布局、统筹协调、整体推进。其他方面的议事协调机构要同党中央议事协调机构的设立调整相衔接，保证令行禁止和工作高效。</a:t>
            </a:r>
            <a:endParaRPr lang="zh-CN" altLang="en-US" dirty="0">
              <a:solidFill>
                <a:sysClr val="window" lastClr="FFFFFF">
                  <a:lumMod val="50000"/>
                </a:sysClr>
              </a:solidFill>
            </a:endParaRPr>
          </a:p>
        </p:txBody>
      </p:sp>
      <p:sp>
        <p:nvSpPr>
          <p:cNvPr id="96" name="文本框 95"/>
          <p:cNvSpPr txBox="1"/>
          <p:nvPr>
            <p:custDataLst>
              <p:tags r:id="rId19"/>
            </p:custDataLst>
          </p:nvPr>
        </p:nvSpPr>
        <p:spPr>
          <a:xfrm>
            <a:off x="6263005" y="4481830"/>
            <a:ext cx="5039360" cy="398780"/>
          </a:xfrm>
          <a:prstGeom prst="rect">
            <a:avLst/>
          </a:prstGeom>
          <a:noFill/>
        </p:spPr>
        <p:txBody>
          <a:bodyPr wrap="square" rtlCol="0">
            <a:spAutoFit/>
          </a:bodyPr>
          <a:lstStyle/>
          <a:p>
            <a:r>
              <a:rPr lang="zh-CN" altLang="en-US" sz="20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ea"/>
                <a:sym typeface="Helvetica" panose="020B0604020202020204" pitchFamily="34" charset="0"/>
              </a:rPr>
              <a:t>强化党的组织在同级组织中的领导地位</a:t>
            </a:r>
            <a:endParaRPr lang="zh-CN" altLang="en-US" dirty="0">
              <a:latin typeface="Arial" panose="020B0604020202020204" pitchFamily="34" charset="0"/>
              <a:ea typeface="微软雅黑" panose="020B0503020204020204" pitchFamily="2" charset="-122"/>
              <a:cs typeface="+mn-ea"/>
            </a:endParaRPr>
          </a:p>
        </p:txBody>
      </p:sp>
      <p:sp>
        <p:nvSpPr>
          <p:cNvPr id="97" name="文本框 96"/>
          <p:cNvSpPr txBox="1"/>
          <p:nvPr>
            <p:custDataLst>
              <p:tags r:id="rId20"/>
            </p:custDataLst>
          </p:nvPr>
        </p:nvSpPr>
        <p:spPr>
          <a:xfrm>
            <a:off x="6029325" y="4880610"/>
            <a:ext cx="5985510" cy="1938020"/>
          </a:xfrm>
          <a:prstGeom prst="rect">
            <a:avLst/>
          </a:prstGeom>
          <a:noFill/>
        </p:spPr>
        <p:txBody>
          <a:bodyPr wrap="square" rtlCol="0">
            <a:spAutoFit/>
          </a:bodyPr>
          <a:lstStyle/>
          <a:p>
            <a:pPr indent="457200" fontAlgn="base">
              <a:lnSpc>
                <a:spcPct val="150000"/>
              </a:lnSpc>
              <a:spcBef>
                <a:spcPct val="0"/>
              </a:spcBef>
              <a:spcAft>
                <a:spcPct val="0"/>
              </a:spcAft>
              <a:defRPr/>
            </a:pPr>
            <a:r>
              <a:rPr lang="zh-CN" altLang="en-US" sz="1600" dirty="0">
                <a:solidFill>
                  <a:schemeClr val="tx1">
                    <a:lumMod val="85000"/>
                    <a:lumOff val="15000"/>
                  </a:schemeClr>
                </a:solidFill>
                <a:latin typeface="微软雅黑" panose="020B0503020204020204" pitchFamily="2" charset="-122"/>
                <a:ea typeface="微软雅黑" panose="020B0503020204020204" pitchFamily="2" charset="-122"/>
                <a:sym typeface="Helvetica" panose="020B0604020202020204" pitchFamily="34" charset="0"/>
              </a:rPr>
              <a:t>在国家机关、事业单位、群团组织、社会组织、企业和其他组织中设立的党委（党组），接受批准其成立的党委统一领导，定期汇报工作，确保党的方针政策和决策部署在同级组织中得到贯彻落实，加快在</a:t>
            </a:r>
            <a:r>
              <a:rPr lang="zh-CN" altLang="en-US" sz="1600" dirty="0">
                <a:solidFill>
                  <a:srgbClr val="FF0000"/>
                </a:solidFill>
                <a:latin typeface="微软雅黑" panose="020B0503020204020204" pitchFamily="2" charset="-122"/>
                <a:ea typeface="微软雅黑" panose="020B0503020204020204" pitchFamily="2" charset="-122"/>
                <a:sym typeface="Helvetica" panose="020B0604020202020204" pitchFamily="34" charset="0"/>
              </a:rPr>
              <a:t>新型经济组织和社会组织</a:t>
            </a:r>
            <a:r>
              <a:rPr lang="zh-CN" altLang="en-US" sz="1600" dirty="0">
                <a:solidFill>
                  <a:schemeClr val="tx1">
                    <a:lumMod val="85000"/>
                    <a:lumOff val="15000"/>
                  </a:schemeClr>
                </a:solidFill>
                <a:latin typeface="微软雅黑" panose="020B0503020204020204" pitchFamily="2" charset="-122"/>
                <a:ea typeface="微软雅黑" panose="020B0503020204020204" pitchFamily="2" charset="-122"/>
                <a:sym typeface="Helvetica" panose="020B0604020202020204" pitchFamily="34" charset="0"/>
              </a:rPr>
              <a:t>中建立健全党的组织机构，做到党的工作进展到哪里，党的组织就覆盖到哪里。</a:t>
            </a:r>
            <a:endParaRPr lang="zh-CN" altLang="en-US" sz="1600" dirty="0">
              <a:solidFill>
                <a:sysClr val="window" lastClr="FFFFFF">
                  <a:lumMod val="50000"/>
                </a:sysClr>
              </a:solidFill>
            </a:endParaRPr>
          </a:p>
        </p:txBody>
      </p:sp>
      <p:sp>
        <p:nvSpPr>
          <p:cNvPr id="102" name="Freeform 15"/>
          <p:cNvSpPr>
            <a:spLocks noEditPoints="1" noChangeArrowheads="1"/>
          </p:cNvSpPr>
          <p:nvPr>
            <p:custDataLst>
              <p:tags r:id="rId21"/>
            </p:custDataLst>
          </p:nvPr>
        </p:nvSpPr>
        <p:spPr bwMode="auto">
          <a:xfrm>
            <a:off x="5220278" y="1504744"/>
            <a:ext cx="335177" cy="323618"/>
          </a:xfrm>
          <a:custGeom>
            <a:avLst/>
            <a:gdLst>
              <a:gd name="T0" fmla="*/ 180 w 237"/>
              <a:gd name="T1" fmla="*/ 2 h 229"/>
              <a:gd name="T2" fmla="*/ 180 w 237"/>
              <a:gd name="T3" fmla="*/ 2 h 229"/>
              <a:gd name="T4" fmla="*/ 175 w 237"/>
              <a:gd name="T5" fmla="*/ 0 h 229"/>
              <a:gd name="T6" fmla="*/ 171 w 237"/>
              <a:gd name="T7" fmla="*/ 2 h 229"/>
              <a:gd name="T8" fmla="*/ 171 w 237"/>
              <a:gd name="T9" fmla="*/ 2 h 229"/>
              <a:gd name="T10" fmla="*/ 119 w 237"/>
              <a:gd name="T11" fmla="*/ 28 h 229"/>
              <a:gd name="T12" fmla="*/ 67 w 237"/>
              <a:gd name="T13" fmla="*/ 4 h 229"/>
              <a:gd name="T14" fmla="*/ 67 w 237"/>
              <a:gd name="T15" fmla="*/ 2 h 229"/>
              <a:gd name="T16" fmla="*/ 62 w 237"/>
              <a:gd name="T17" fmla="*/ 0 h 229"/>
              <a:gd name="T18" fmla="*/ 57 w 237"/>
              <a:gd name="T19" fmla="*/ 2 h 229"/>
              <a:gd name="T20" fmla="*/ 57 w 237"/>
              <a:gd name="T21" fmla="*/ 2 h 229"/>
              <a:gd name="T22" fmla="*/ 0 w 237"/>
              <a:gd name="T23" fmla="*/ 30 h 229"/>
              <a:gd name="T24" fmla="*/ 0 w 237"/>
              <a:gd name="T25" fmla="*/ 229 h 229"/>
              <a:gd name="T26" fmla="*/ 62 w 237"/>
              <a:gd name="T27" fmla="*/ 199 h 229"/>
              <a:gd name="T28" fmla="*/ 112 w 237"/>
              <a:gd name="T29" fmla="*/ 225 h 229"/>
              <a:gd name="T30" fmla="*/ 114 w 237"/>
              <a:gd name="T31" fmla="*/ 225 h 229"/>
              <a:gd name="T32" fmla="*/ 119 w 237"/>
              <a:gd name="T33" fmla="*/ 227 h 229"/>
              <a:gd name="T34" fmla="*/ 123 w 237"/>
              <a:gd name="T35" fmla="*/ 225 h 229"/>
              <a:gd name="T36" fmla="*/ 126 w 237"/>
              <a:gd name="T37" fmla="*/ 225 h 229"/>
              <a:gd name="T38" fmla="*/ 175 w 237"/>
              <a:gd name="T39" fmla="*/ 199 h 229"/>
              <a:gd name="T40" fmla="*/ 237 w 237"/>
              <a:gd name="T41" fmla="*/ 229 h 229"/>
              <a:gd name="T42" fmla="*/ 237 w 237"/>
              <a:gd name="T43" fmla="*/ 30 h 229"/>
              <a:gd name="T44" fmla="*/ 180 w 237"/>
              <a:gd name="T45" fmla="*/ 2 h 229"/>
              <a:gd name="T46" fmla="*/ 57 w 237"/>
              <a:gd name="T47" fmla="*/ 191 h 229"/>
              <a:gd name="T48" fmla="*/ 10 w 237"/>
              <a:gd name="T49" fmla="*/ 215 h 229"/>
              <a:gd name="T50" fmla="*/ 10 w 237"/>
              <a:gd name="T51" fmla="*/ 38 h 229"/>
              <a:gd name="T52" fmla="*/ 57 w 237"/>
              <a:gd name="T53" fmla="*/ 14 h 229"/>
              <a:gd name="T54" fmla="*/ 57 w 237"/>
              <a:gd name="T55" fmla="*/ 191 h 229"/>
              <a:gd name="T56" fmla="*/ 114 w 237"/>
              <a:gd name="T57" fmla="*/ 215 h 229"/>
              <a:gd name="T58" fmla="*/ 67 w 237"/>
              <a:gd name="T59" fmla="*/ 191 h 229"/>
              <a:gd name="T60" fmla="*/ 67 w 237"/>
              <a:gd name="T61" fmla="*/ 14 h 229"/>
              <a:gd name="T62" fmla="*/ 114 w 237"/>
              <a:gd name="T63" fmla="*/ 38 h 229"/>
              <a:gd name="T64" fmla="*/ 114 w 237"/>
              <a:gd name="T65" fmla="*/ 215 h 229"/>
              <a:gd name="T66" fmla="*/ 171 w 237"/>
              <a:gd name="T67" fmla="*/ 191 h 229"/>
              <a:gd name="T68" fmla="*/ 123 w 237"/>
              <a:gd name="T69" fmla="*/ 215 h 229"/>
              <a:gd name="T70" fmla="*/ 123 w 237"/>
              <a:gd name="T71" fmla="*/ 38 h 229"/>
              <a:gd name="T72" fmla="*/ 171 w 237"/>
              <a:gd name="T73" fmla="*/ 14 h 229"/>
              <a:gd name="T74" fmla="*/ 171 w 237"/>
              <a:gd name="T75" fmla="*/ 191 h 229"/>
              <a:gd name="T76" fmla="*/ 227 w 237"/>
              <a:gd name="T77" fmla="*/ 215 h 229"/>
              <a:gd name="T78" fmla="*/ 180 w 237"/>
              <a:gd name="T79" fmla="*/ 191 h 229"/>
              <a:gd name="T80" fmla="*/ 180 w 237"/>
              <a:gd name="T81" fmla="*/ 14 h 229"/>
              <a:gd name="T82" fmla="*/ 227 w 237"/>
              <a:gd name="T83" fmla="*/ 38 h 229"/>
              <a:gd name="T84" fmla="*/ 227 w 237"/>
              <a:gd name="T85" fmla="*/ 2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7" h="229">
                <a:moveTo>
                  <a:pt x="180" y="2"/>
                </a:moveTo>
                <a:lnTo>
                  <a:pt x="180" y="2"/>
                </a:lnTo>
                <a:lnTo>
                  <a:pt x="175" y="0"/>
                </a:lnTo>
                <a:lnTo>
                  <a:pt x="171" y="2"/>
                </a:lnTo>
                <a:lnTo>
                  <a:pt x="119" y="28"/>
                </a:lnTo>
                <a:lnTo>
                  <a:pt x="67" y="4"/>
                </a:lnTo>
                <a:lnTo>
                  <a:pt x="67" y="2"/>
                </a:lnTo>
                <a:lnTo>
                  <a:pt x="62" y="0"/>
                </a:lnTo>
                <a:lnTo>
                  <a:pt x="57" y="2"/>
                </a:lnTo>
                <a:lnTo>
                  <a:pt x="0" y="30"/>
                </a:lnTo>
                <a:lnTo>
                  <a:pt x="0" y="229"/>
                </a:lnTo>
                <a:lnTo>
                  <a:pt x="62" y="199"/>
                </a:lnTo>
                <a:lnTo>
                  <a:pt x="112" y="225"/>
                </a:lnTo>
                <a:lnTo>
                  <a:pt x="114" y="225"/>
                </a:lnTo>
                <a:lnTo>
                  <a:pt x="119" y="227"/>
                </a:lnTo>
                <a:lnTo>
                  <a:pt x="123" y="225"/>
                </a:lnTo>
                <a:lnTo>
                  <a:pt x="126" y="225"/>
                </a:lnTo>
                <a:lnTo>
                  <a:pt x="175" y="199"/>
                </a:lnTo>
                <a:lnTo>
                  <a:pt x="237" y="229"/>
                </a:lnTo>
                <a:lnTo>
                  <a:pt x="237" y="30"/>
                </a:lnTo>
                <a:lnTo>
                  <a:pt x="180" y="2"/>
                </a:lnTo>
                <a:close/>
                <a:moveTo>
                  <a:pt x="57" y="191"/>
                </a:moveTo>
                <a:lnTo>
                  <a:pt x="10" y="215"/>
                </a:lnTo>
                <a:lnTo>
                  <a:pt x="10" y="38"/>
                </a:lnTo>
                <a:lnTo>
                  <a:pt x="57" y="14"/>
                </a:lnTo>
                <a:lnTo>
                  <a:pt x="57" y="191"/>
                </a:lnTo>
                <a:close/>
                <a:moveTo>
                  <a:pt x="114" y="215"/>
                </a:moveTo>
                <a:lnTo>
                  <a:pt x="67" y="191"/>
                </a:lnTo>
                <a:lnTo>
                  <a:pt x="67" y="14"/>
                </a:lnTo>
                <a:lnTo>
                  <a:pt x="114" y="38"/>
                </a:lnTo>
                <a:lnTo>
                  <a:pt x="114" y="215"/>
                </a:lnTo>
                <a:close/>
                <a:moveTo>
                  <a:pt x="171" y="191"/>
                </a:moveTo>
                <a:lnTo>
                  <a:pt x="123" y="215"/>
                </a:lnTo>
                <a:lnTo>
                  <a:pt x="123" y="38"/>
                </a:lnTo>
                <a:lnTo>
                  <a:pt x="171" y="14"/>
                </a:lnTo>
                <a:lnTo>
                  <a:pt x="171" y="191"/>
                </a:lnTo>
                <a:close/>
                <a:moveTo>
                  <a:pt x="227" y="215"/>
                </a:moveTo>
                <a:lnTo>
                  <a:pt x="180" y="191"/>
                </a:lnTo>
                <a:lnTo>
                  <a:pt x="180" y="14"/>
                </a:lnTo>
                <a:lnTo>
                  <a:pt x="227" y="38"/>
                </a:lnTo>
                <a:lnTo>
                  <a:pt x="227" y="215"/>
                </a:lnTo>
                <a:close/>
              </a:path>
            </a:pathLst>
          </a:custGeom>
          <a:solidFill>
            <a:srgbClr val="43537C"/>
          </a:solidFill>
          <a:ln>
            <a:noFill/>
          </a:ln>
        </p:spPr>
        <p:txBody>
          <a:bodyPr/>
          <a:lstStyle/>
          <a:p>
            <a:pPr eaLnBrk="0" hangingPunct="0"/>
            <a:endParaRPr lang="zh-CN" altLang="en-US" sz="2400"/>
          </a:p>
        </p:txBody>
      </p:sp>
      <p:sp>
        <p:nvSpPr>
          <p:cNvPr id="103" name="Freeform 30"/>
          <p:cNvSpPr>
            <a:spLocks noEditPoints="1" noChangeArrowheads="1"/>
          </p:cNvSpPr>
          <p:nvPr>
            <p:custDataLst>
              <p:tags r:id="rId22"/>
            </p:custDataLst>
          </p:nvPr>
        </p:nvSpPr>
        <p:spPr bwMode="auto">
          <a:xfrm>
            <a:off x="5731314" y="3665257"/>
            <a:ext cx="380834" cy="231221"/>
          </a:xfrm>
          <a:custGeom>
            <a:avLst/>
            <a:gdLst>
              <a:gd name="T0" fmla="*/ 101 w 112"/>
              <a:gd name="T1" fmla="*/ 8 h 68"/>
              <a:gd name="T2" fmla="*/ 76 w 112"/>
              <a:gd name="T3" fmla="*/ 23 h 68"/>
              <a:gd name="T4" fmla="*/ 76 w 112"/>
              <a:gd name="T5" fmla="*/ 6 h 68"/>
              <a:gd name="T6" fmla="*/ 70 w 112"/>
              <a:gd name="T7" fmla="*/ 0 h 68"/>
              <a:gd name="T8" fmla="*/ 6 w 112"/>
              <a:gd name="T9" fmla="*/ 0 h 68"/>
              <a:gd name="T10" fmla="*/ 0 w 112"/>
              <a:gd name="T11" fmla="*/ 6 h 68"/>
              <a:gd name="T12" fmla="*/ 0 w 112"/>
              <a:gd name="T13" fmla="*/ 62 h 68"/>
              <a:gd name="T14" fmla="*/ 6 w 112"/>
              <a:gd name="T15" fmla="*/ 68 h 68"/>
              <a:gd name="T16" fmla="*/ 70 w 112"/>
              <a:gd name="T17" fmla="*/ 68 h 68"/>
              <a:gd name="T18" fmla="*/ 76 w 112"/>
              <a:gd name="T19" fmla="*/ 62 h 68"/>
              <a:gd name="T20" fmla="*/ 76 w 112"/>
              <a:gd name="T21" fmla="*/ 44 h 68"/>
              <a:gd name="T22" fmla="*/ 102 w 112"/>
              <a:gd name="T23" fmla="*/ 60 h 68"/>
              <a:gd name="T24" fmla="*/ 112 w 112"/>
              <a:gd name="T25" fmla="*/ 60 h 68"/>
              <a:gd name="T26" fmla="*/ 112 w 112"/>
              <a:gd name="T27" fmla="*/ 8 h 68"/>
              <a:gd name="T28" fmla="*/ 101 w 112"/>
              <a:gd name="T29" fmla="*/ 8 h 68"/>
              <a:gd name="T30" fmla="*/ 72 w 112"/>
              <a:gd name="T31" fmla="*/ 62 h 68"/>
              <a:gd name="T32" fmla="*/ 70 w 112"/>
              <a:gd name="T33" fmla="*/ 64 h 68"/>
              <a:gd name="T34" fmla="*/ 6 w 112"/>
              <a:gd name="T35" fmla="*/ 64 h 68"/>
              <a:gd name="T36" fmla="*/ 4 w 112"/>
              <a:gd name="T37" fmla="*/ 62 h 68"/>
              <a:gd name="T38" fmla="*/ 4 w 112"/>
              <a:gd name="T39" fmla="*/ 6 h 68"/>
              <a:gd name="T40" fmla="*/ 6 w 112"/>
              <a:gd name="T41" fmla="*/ 4 h 68"/>
              <a:gd name="T42" fmla="*/ 70 w 112"/>
              <a:gd name="T43" fmla="*/ 4 h 68"/>
              <a:gd name="T44" fmla="*/ 72 w 112"/>
              <a:gd name="T45" fmla="*/ 6 h 68"/>
              <a:gd name="T46" fmla="*/ 72 w 112"/>
              <a:gd name="T47" fmla="*/ 26 h 68"/>
              <a:gd name="T48" fmla="*/ 72 w 112"/>
              <a:gd name="T49" fmla="*/ 42 h 68"/>
              <a:gd name="T50" fmla="*/ 72 w 112"/>
              <a:gd name="T51" fmla="*/ 62 h 68"/>
              <a:gd name="T52" fmla="*/ 108 w 112"/>
              <a:gd name="T53" fmla="*/ 56 h 68"/>
              <a:gd name="T54" fmla="*/ 103 w 112"/>
              <a:gd name="T55" fmla="*/ 56 h 68"/>
              <a:gd name="T56" fmla="*/ 76 w 112"/>
              <a:gd name="T57" fmla="*/ 39 h 68"/>
              <a:gd name="T58" fmla="*/ 76 w 112"/>
              <a:gd name="T59" fmla="*/ 28 h 68"/>
              <a:gd name="T60" fmla="*/ 103 w 112"/>
              <a:gd name="T61" fmla="*/ 12 h 68"/>
              <a:gd name="T62" fmla="*/ 108 w 112"/>
              <a:gd name="T63" fmla="*/ 12 h 68"/>
              <a:gd name="T64" fmla="*/ 108 w 112"/>
              <a:gd name="T65"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68">
                <a:moveTo>
                  <a:pt x="101" y="8"/>
                </a:moveTo>
                <a:cubicBezTo>
                  <a:pt x="76" y="23"/>
                  <a:pt x="76" y="23"/>
                  <a:pt x="76" y="23"/>
                </a:cubicBezTo>
                <a:cubicBezTo>
                  <a:pt x="76" y="6"/>
                  <a:pt x="76" y="6"/>
                  <a:pt x="76" y="6"/>
                </a:cubicBezTo>
                <a:cubicBezTo>
                  <a:pt x="76" y="2"/>
                  <a:pt x="73" y="0"/>
                  <a:pt x="70" y="0"/>
                </a:cubicBezTo>
                <a:cubicBezTo>
                  <a:pt x="6" y="0"/>
                  <a:pt x="6" y="0"/>
                  <a:pt x="6" y="0"/>
                </a:cubicBezTo>
                <a:cubicBezTo>
                  <a:pt x="2" y="0"/>
                  <a:pt x="0" y="2"/>
                  <a:pt x="0" y="6"/>
                </a:cubicBezTo>
                <a:cubicBezTo>
                  <a:pt x="0" y="62"/>
                  <a:pt x="0" y="62"/>
                  <a:pt x="0" y="62"/>
                </a:cubicBezTo>
                <a:cubicBezTo>
                  <a:pt x="0" y="65"/>
                  <a:pt x="2" y="68"/>
                  <a:pt x="6" y="68"/>
                </a:cubicBezTo>
                <a:cubicBezTo>
                  <a:pt x="70" y="68"/>
                  <a:pt x="70" y="68"/>
                  <a:pt x="70" y="68"/>
                </a:cubicBezTo>
                <a:cubicBezTo>
                  <a:pt x="73" y="68"/>
                  <a:pt x="76" y="65"/>
                  <a:pt x="76" y="62"/>
                </a:cubicBezTo>
                <a:cubicBezTo>
                  <a:pt x="76" y="44"/>
                  <a:pt x="76" y="44"/>
                  <a:pt x="76" y="44"/>
                </a:cubicBezTo>
                <a:cubicBezTo>
                  <a:pt x="102" y="60"/>
                  <a:pt x="102" y="60"/>
                  <a:pt x="102" y="60"/>
                </a:cubicBezTo>
                <a:cubicBezTo>
                  <a:pt x="112" y="60"/>
                  <a:pt x="112" y="60"/>
                  <a:pt x="112" y="60"/>
                </a:cubicBezTo>
                <a:cubicBezTo>
                  <a:pt x="112" y="8"/>
                  <a:pt x="112" y="8"/>
                  <a:pt x="112" y="8"/>
                </a:cubicBezTo>
                <a:lnTo>
                  <a:pt x="101" y="8"/>
                </a:lnTo>
                <a:close/>
                <a:moveTo>
                  <a:pt x="72" y="62"/>
                </a:moveTo>
                <a:cubicBezTo>
                  <a:pt x="72" y="63"/>
                  <a:pt x="71" y="64"/>
                  <a:pt x="70" y="64"/>
                </a:cubicBezTo>
                <a:cubicBezTo>
                  <a:pt x="6" y="64"/>
                  <a:pt x="6" y="64"/>
                  <a:pt x="6" y="64"/>
                </a:cubicBezTo>
                <a:cubicBezTo>
                  <a:pt x="5" y="64"/>
                  <a:pt x="4" y="63"/>
                  <a:pt x="4" y="62"/>
                </a:cubicBezTo>
                <a:cubicBezTo>
                  <a:pt x="4" y="6"/>
                  <a:pt x="4" y="6"/>
                  <a:pt x="4" y="6"/>
                </a:cubicBezTo>
                <a:cubicBezTo>
                  <a:pt x="4" y="5"/>
                  <a:pt x="5" y="4"/>
                  <a:pt x="6" y="4"/>
                </a:cubicBezTo>
                <a:cubicBezTo>
                  <a:pt x="70" y="4"/>
                  <a:pt x="70" y="4"/>
                  <a:pt x="70" y="4"/>
                </a:cubicBezTo>
                <a:cubicBezTo>
                  <a:pt x="71" y="4"/>
                  <a:pt x="72" y="5"/>
                  <a:pt x="72" y="6"/>
                </a:cubicBezTo>
                <a:cubicBezTo>
                  <a:pt x="72" y="26"/>
                  <a:pt x="72" y="26"/>
                  <a:pt x="72" y="26"/>
                </a:cubicBezTo>
                <a:cubicBezTo>
                  <a:pt x="72" y="42"/>
                  <a:pt x="72" y="42"/>
                  <a:pt x="72" y="42"/>
                </a:cubicBezTo>
                <a:lnTo>
                  <a:pt x="72" y="62"/>
                </a:lnTo>
                <a:close/>
                <a:moveTo>
                  <a:pt x="108" y="56"/>
                </a:moveTo>
                <a:cubicBezTo>
                  <a:pt x="103" y="56"/>
                  <a:pt x="103" y="56"/>
                  <a:pt x="103" y="56"/>
                </a:cubicBezTo>
                <a:cubicBezTo>
                  <a:pt x="76" y="39"/>
                  <a:pt x="76" y="39"/>
                  <a:pt x="76" y="39"/>
                </a:cubicBezTo>
                <a:cubicBezTo>
                  <a:pt x="76" y="28"/>
                  <a:pt x="76" y="28"/>
                  <a:pt x="76" y="28"/>
                </a:cubicBezTo>
                <a:cubicBezTo>
                  <a:pt x="103" y="12"/>
                  <a:pt x="103" y="12"/>
                  <a:pt x="103" y="12"/>
                </a:cubicBezTo>
                <a:cubicBezTo>
                  <a:pt x="108" y="12"/>
                  <a:pt x="108" y="12"/>
                  <a:pt x="108" y="12"/>
                </a:cubicBezTo>
                <a:lnTo>
                  <a:pt x="108" y="56"/>
                </a:lnTo>
                <a:close/>
              </a:path>
            </a:pathLst>
          </a:custGeom>
          <a:solidFill>
            <a:srgbClr val="43537C"/>
          </a:solidFill>
          <a:ln>
            <a:noFill/>
          </a:ln>
        </p:spPr>
        <p:txBody>
          <a:bodyPr/>
          <a:lstStyle/>
          <a:p>
            <a:pPr eaLnBrk="0" hangingPunct="0"/>
            <a:endParaRPr lang="zh-CN" altLang="en-US" sz="2400"/>
          </a:p>
        </p:txBody>
      </p:sp>
      <p:sp>
        <p:nvSpPr>
          <p:cNvPr id="104" name="Freeform 49"/>
          <p:cNvSpPr>
            <a:spLocks noEditPoints="1" noChangeArrowheads="1"/>
          </p:cNvSpPr>
          <p:nvPr>
            <p:custDataLst>
              <p:tags r:id="rId23"/>
            </p:custDataLst>
          </p:nvPr>
        </p:nvSpPr>
        <p:spPr bwMode="auto">
          <a:xfrm>
            <a:off x="5293923" y="5651579"/>
            <a:ext cx="310885" cy="351688"/>
          </a:xfrm>
          <a:custGeom>
            <a:avLst/>
            <a:gdLst>
              <a:gd name="T0" fmla="*/ 46 w 92"/>
              <a:gd name="T1" fmla="*/ 0 h 104"/>
              <a:gd name="T2" fmla="*/ 0 w 92"/>
              <a:gd name="T3" fmla="*/ 22 h 104"/>
              <a:gd name="T4" fmla="*/ 0 w 92"/>
              <a:gd name="T5" fmla="*/ 82 h 104"/>
              <a:gd name="T6" fmla="*/ 46 w 92"/>
              <a:gd name="T7" fmla="*/ 104 h 104"/>
              <a:gd name="T8" fmla="*/ 92 w 92"/>
              <a:gd name="T9" fmla="*/ 82 h 104"/>
              <a:gd name="T10" fmla="*/ 92 w 92"/>
              <a:gd name="T11" fmla="*/ 22 h 104"/>
              <a:gd name="T12" fmla="*/ 46 w 92"/>
              <a:gd name="T13" fmla="*/ 0 h 104"/>
              <a:gd name="T14" fmla="*/ 46 w 92"/>
              <a:gd name="T15" fmla="*/ 4 h 104"/>
              <a:gd name="T16" fmla="*/ 88 w 92"/>
              <a:gd name="T17" fmla="*/ 22 h 104"/>
              <a:gd name="T18" fmla="*/ 46 w 92"/>
              <a:gd name="T19" fmla="*/ 40 h 104"/>
              <a:gd name="T20" fmla="*/ 4 w 92"/>
              <a:gd name="T21" fmla="*/ 22 h 104"/>
              <a:gd name="T22" fmla="*/ 46 w 92"/>
              <a:gd name="T23" fmla="*/ 4 h 104"/>
              <a:gd name="T24" fmla="*/ 88 w 92"/>
              <a:gd name="T25" fmla="*/ 78 h 104"/>
              <a:gd name="T26" fmla="*/ 88 w 92"/>
              <a:gd name="T27" fmla="*/ 82 h 104"/>
              <a:gd name="T28" fmla="*/ 46 w 92"/>
              <a:gd name="T29" fmla="*/ 100 h 104"/>
              <a:gd name="T30" fmla="*/ 4 w 92"/>
              <a:gd name="T31" fmla="*/ 82 h 104"/>
              <a:gd name="T32" fmla="*/ 4 w 92"/>
              <a:gd name="T33" fmla="*/ 78 h 104"/>
              <a:gd name="T34" fmla="*/ 4 w 92"/>
              <a:gd name="T35" fmla="*/ 71 h 104"/>
              <a:gd name="T36" fmla="*/ 46 w 92"/>
              <a:gd name="T37" fmla="*/ 84 h 104"/>
              <a:gd name="T38" fmla="*/ 88 w 92"/>
              <a:gd name="T39" fmla="*/ 71 h 104"/>
              <a:gd name="T40" fmla="*/ 88 w 92"/>
              <a:gd name="T41" fmla="*/ 78 h 104"/>
              <a:gd name="T42" fmla="*/ 88 w 92"/>
              <a:gd name="T43" fmla="*/ 62 h 104"/>
              <a:gd name="T44" fmla="*/ 46 w 92"/>
              <a:gd name="T45" fmla="*/ 80 h 104"/>
              <a:gd name="T46" fmla="*/ 4 w 92"/>
              <a:gd name="T47" fmla="*/ 62 h 104"/>
              <a:gd name="T48" fmla="*/ 4 w 92"/>
              <a:gd name="T49" fmla="*/ 55 h 104"/>
              <a:gd name="T50" fmla="*/ 4 w 92"/>
              <a:gd name="T51" fmla="*/ 51 h 104"/>
              <a:gd name="T52" fmla="*/ 46 w 92"/>
              <a:gd name="T53" fmla="*/ 64 h 104"/>
              <a:gd name="T54" fmla="*/ 88 w 92"/>
              <a:gd name="T55" fmla="*/ 51 h 104"/>
              <a:gd name="T56" fmla="*/ 88 w 92"/>
              <a:gd name="T57" fmla="*/ 62 h 104"/>
              <a:gd name="T58" fmla="*/ 88 w 92"/>
              <a:gd name="T59" fmla="*/ 42 h 104"/>
              <a:gd name="T60" fmla="*/ 46 w 92"/>
              <a:gd name="T61" fmla="*/ 60 h 104"/>
              <a:gd name="T62" fmla="*/ 4 w 92"/>
              <a:gd name="T63" fmla="*/ 42 h 104"/>
              <a:gd name="T64" fmla="*/ 4 w 92"/>
              <a:gd name="T65" fmla="*/ 31 h 104"/>
              <a:gd name="T66" fmla="*/ 46 w 92"/>
              <a:gd name="T67" fmla="*/ 44 h 104"/>
              <a:gd name="T68" fmla="*/ 88 w 92"/>
              <a:gd name="T69" fmla="*/ 31 h 104"/>
              <a:gd name="T70" fmla="*/ 88 w 92"/>
              <a:gd name="T71" fmla="*/ 4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04">
                <a:moveTo>
                  <a:pt x="46" y="0"/>
                </a:moveTo>
                <a:cubicBezTo>
                  <a:pt x="20" y="0"/>
                  <a:pt x="0" y="10"/>
                  <a:pt x="0" y="22"/>
                </a:cubicBezTo>
                <a:cubicBezTo>
                  <a:pt x="0" y="82"/>
                  <a:pt x="0" y="82"/>
                  <a:pt x="0" y="82"/>
                </a:cubicBezTo>
                <a:cubicBezTo>
                  <a:pt x="0" y="94"/>
                  <a:pt x="20" y="104"/>
                  <a:pt x="46" y="104"/>
                </a:cubicBezTo>
                <a:cubicBezTo>
                  <a:pt x="71" y="104"/>
                  <a:pt x="92" y="94"/>
                  <a:pt x="92" y="82"/>
                </a:cubicBezTo>
                <a:cubicBezTo>
                  <a:pt x="92" y="22"/>
                  <a:pt x="92" y="22"/>
                  <a:pt x="92" y="22"/>
                </a:cubicBezTo>
                <a:cubicBezTo>
                  <a:pt x="92" y="10"/>
                  <a:pt x="71" y="0"/>
                  <a:pt x="46" y="0"/>
                </a:cubicBezTo>
                <a:close/>
                <a:moveTo>
                  <a:pt x="46" y="4"/>
                </a:moveTo>
                <a:cubicBezTo>
                  <a:pt x="71" y="4"/>
                  <a:pt x="88" y="13"/>
                  <a:pt x="88" y="22"/>
                </a:cubicBezTo>
                <a:cubicBezTo>
                  <a:pt x="88" y="30"/>
                  <a:pt x="71" y="40"/>
                  <a:pt x="46" y="40"/>
                </a:cubicBezTo>
                <a:cubicBezTo>
                  <a:pt x="21" y="40"/>
                  <a:pt x="4" y="30"/>
                  <a:pt x="4" y="22"/>
                </a:cubicBezTo>
                <a:cubicBezTo>
                  <a:pt x="4" y="13"/>
                  <a:pt x="21" y="4"/>
                  <a:pt x="46" y="4"/>
                </a:cubicBezTo>
                <a:close/>
                <a:moveTo>
                  <a:pt x="88" y="78"/>
                </a:moveTo>
                <a:cubicBezTo>
                  <a:pt x="88" y="82"/>
                  <a:pt x="88" y="82"/>
                  <a:pt x="88" y="82"/>
                </a:cubicBezTo>
                <a:cubicBezTo>
                  <a:pt x="88" y="90"/>
                  <a:pt x="71" y="100"/>
                  <a:pt x="46" y="100"/>
                </a:cubicBezTo>
                <a:cubicBezTo>
                  <a:pt x="21" y="100"/>
                  <a:pt x="4" y="90"/>
                  <a:pt x="4" y="82"/>
                </a:cubicBezTo>
                <a:cubicBezTo>
                  <a:pt x="4" y="78"/>
                  <a:pt x="4" y="78"/>
                  <a:pt x="4" y="78"/>
                </a:cubicBezTo>
                <a:cubicBezTo>
                  <a:pt x="4" y="71"/>
                  <a:pt x="4" y="71"/>
                  <a:pt x="4" y="71"/>
                </a:cubicBezTo>
                <a:cubicBezTo>
                  <a:pt x="11" y="78"/>
                  <a:pt x="27" y="84"/>
                  <a:pt x="46" y="84"/>
                </a:cubicBezTo>
                <a:cubicBezTo>
                  <a:pt x="65" y="84"/>
                  <a:pt x="81" y="78"/>
                  <a:pt x="88" y="71"/>
                </a:cubicBezTo>
                <a:lnTo>
                  <a:pt x="88" y="78"/>
                </a:lnTo>
                <a:close/>
                <a:moveTo>
                  <a:pt x="88" y="62"/>
                </a:moveTo>
                <a:cubicBezTo>
                  <a:pt x="88" y="70"/>
                  <a:pt x="71" y="80"/>
                  <a:pt x="46" y="80"/>
                </a:cubicBezTo>
                <a:cubicBezTo>
                  <a:pt x="21" y="80"/>
                  <a:pt x="4" y="70"/>
                  <a:pt x="4" y="62"/>
                </a:cubicBezTo>
                <a:cubicBezTo>
                  <a:pt x="4" y="55"/>
                  <a:pt x="4" y="55"/>
                  <a:pt x="4" y="55"/>
                </a:cubicBezTo>
                <a:cubicBezTo>
                  <a:pt x="4" y="51"/>
                  <a:pt x="4" y="51"/>
                  <a:pt x="4" y="51"/>
                </a:cubicBezTo>
                <a:cubicBezTo>
                  <a:pt x="11" y="58"/>
                  <a:pt x="27" y="64"/>
                  <a:pt x="46" y="64"/>
                </a:cubicBezTo>
                <a:cubicBezTo>
                  <a:pt x="65" y="64"/>
                  <a:pt x="81" y="58"/>
                  <a:pt x="88" y="51"/>
                </a:cubicBezTo>
                <a:lnTo>
                  <a:pt x="88" y="62"/>
                </a:lnTo>
                <a:close/>
                <a:moveTo>
                  <a:pt x="88" y="42"/>
                </a:moveTo>
                <a:cubicBezTo>
                  <a:pt x="88" y="50"/>
                  <a:pt x="71" y="60"/>
                  <a:pt x="46" y="60"/>
                </a:cubicBezTo>
                <a:cubicBezTo>
                  <a:pt x="21" y="60"/>
                  <a:pt x="4" y="50"/>
                  <a:pt x="4" y="42"/>
                </a:cubicBezTo>
                <a:cubicBezTo>
                  <a:pt x="4" y="31"/>
                  <a:pt x="4" y="31"/>
                  <a:pt x="4" y="31"/>
                </a:cubicBezTo>
                <a:cubicBezTo>
                  <a:pt x="11" y="38"/>
                  <a:pt x="27" y="44"/>
                  <a:pt x="46" y="44"/>
                </a:cubicBezTo>
                <a:cubicBezTo>
                  <a:pt x="65" y="44"/>
                  <a:pt x="81" y="38"/>
                  <a:pt x="88" y="31"/>
                </a:cubicBezTo>
                <a:lnTo>
                  <a:pt x="88" y="42"/>
                </a:lnTo>
                <a:close/>
              </a:path>
            </a:pathLst>
          </a:custGeom>
          <a:solidFill>
            <a:srgbClr val="43537C"/>
          </a:solidFill>
          <a:ln>
            <a:noFill/>
          </a:ln>
        </p:spPr>
        <p:txBody>
          <a:bodyPr/>
          <a:lstStyle/>
          <a:p>
            <a:pPr eaLnBrk="0" hangingPunct="0"/>
            <a:endParaRPr lang="zh-CN" altLang="en-US" sz="2400"/>
          </a:p>
        </p:txBody>
      </p:sp>
      <p:sp>
        <p:nvSpPr>
          <p:cNvPr id="107" name="文本框 106"/>
          <p:cNvSpPr txBox="1"/>
          <p:nvPr>
            <p:custDataLst>
              <p:tags r:id="rId24"/>
            </p:custDataLst>
          </p:nvPr>
        </p:nvSpPr>
        <p:spPr>
          <a:xfrm>
            <a:off x="1659189" y="3665377"/>
            <a:ext cx="1819936" cy="922020"/>
          </a:xfrm>
          <a:prstGeom prst="rect">
            <a:avLst/>
          </a:prstGeom>
          <a:noFill/>
        </p:spPr>
        <p:txBody>
          <a:bodyPr wrap="square" rtlCol="0">
            <a:spAutoFit/>
          </a:bodyPr>
          <a:lstStyle/>
          <a:p>
            <a:r>
              <a:rPr lang="zh-CN" altLang="en-US" b="1" dirty="0">
                <a:solidFill>
                  <a:schemeClr val="accent5"/>
                </a:solidFill>
                <a:latin typeface="Arial" panose="020B0604020202020204" pitchFamily="34" charset="0"/>
                <a:ea typeface="微软雅黑" panose="020B0503020204020204" pitchFamily="2" charset="-122"/>
                <a:cs typeface="+mn-ea"/>
              </a:rPr>
              <a:t>党政军民学</a:t>
            </a:r>
            <a:endParaRPr lang="zh-CN" altLang="en-US" b="1" dirty="0">
              <a:solidFill>
                <a:schemeClr val="accent5"/>
              </a:solidFill>
              <a:latin typeface="Arial" panose="020B0604020202020204" pitchFamily="34" charset="0"/>
              <a:ea typeface="微软雅黑" panose="020B0503020204020204" pitchFamily="2" charset="-122"/>
              <a:cs typeface="+mn-ea"/>
            </a:endParaRPr>
          </a:p>
          <a:p>
            <a:r>
              <a:rPr lang="zh-CN" altLang="en-US" b="1" dirty="0">
                <a:solidFill>
                  <a:schemeClr val="accent5"/>
                </a:solidFill>
                <a:latin typeface="Arial" panose="020B0604020202020204" pitchFamily="34" charset="0"/>
                <a:ea typeface="微软雅黑" panose="020B0503020204020204" pitchFamily="2" charset="-122"/>
                <a:cs typeface="+mn-ea"/>
              </a:rPr>
              <a:t>东西南北中</a:t>
            </a:r>
            <a:endParaRPr lang="zh-CN" altLang="en-US" b="1" dirty="0">
              <a:solidFill>
                <a:schemeClr val="accent5"/>
              </a:solidFill>
              <a:latin typeface="Arial" panose="020B0604020202020204" pitchFamily="34" charset="0"/>
              <a:ea typeface="微软雅黑" panose="020B0503020204020204" pitchFamily="2" charset="-122"/>
              <a:cs typeface="+mn-ea"/>
            </a:endParaRPr>
          </a:p>
          <a:p>
            <a:r>
              <a:rPr lang="zh-CN" altLang="en-US" b="1" dirty="0">
                <a:solidFill>
                  <a:schemeClr val="accent5"/>
                </a:solidFill>
                <a:latin typeface="Arial" panose="020B0604020202020204" pitchFamily="34" charset="0"/>
                <a:ea typeface="微软雅黑" panose="020B0503020204020204" pitchFamily="2" charset="-122"/>
                <a:cs typeface="+mn-ea"/>
              </a:rPr>
              <a:t>党是领导一切的</a:t>
            </a:r>
            <a:endParaRPr lang="zh-CN" altLang="en-US" b="1" dirty="0">
              <a:solidFill>
                <a:schemeClr val="accent5"/>
              </a:solidFill>
              <a:latin typeface="Arial" panose="020B0604020202020204" pitchFamily="34" charset="0"/>
              <a:ea typeface="微软雅黑" panose="020B0503020204020204" pitchFamily="2" charset="-122"/>
              <a:cs typeface="+mn-ea"/>
            </a:endParaRPr>
          </a:p>
        </p:txBody>
      </p:sp>
      <p:pic>
        <p:nvPicPr>
          <p:cNvPr id="192" name="图片 191" descr="4520651"/>
          <p:cNvPicPr>
            <a:picLocks noChangeAspect="1"/>
          </p:cNvPicPr>
          <p:nvPr/>
        </p:nvPicPr>
        <p:blipFill>
          <a:blip r:embed="rId25"/>
          <a:stretch>
            <a:fillRect/>
          </a:stretch>
        </p:blipFill>
        <p:spPr>
          <a:xfrm>
            <a:off x="2015490" y="2357120"/>
            <a:ext cx="914400" cy="914400"/>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新时代的战略思想</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4" name="椭圆 3"/>
          <p:cNvSpPr/>
          <p:nvPr>
            <p:custDataLst>
              <p:tags r:id="rId1"/>
            </p:custDataLst>
          </p:nvPr>
        </p:nvSpPr>
        <p:spPr>
          <a:xfrm>
            <a:off x="5003528" y="1035957"/>
            <a:ext cx="839156" cy="839155"/>
          </a:xfrm>
          <a:prstGeom prst="ellipse">
            <a:avLst/>
          </a:prstGeom>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5" name="L 形 4"/>
          <p:cNvSpPr/>
          <p:nvPr>
            <p:custDataLst>
              <p:tags r:id="rId2"/>
            </p:custDataLst>
          </p:nvPr>
        </p:nvSpPr>
        <p:spPr>
          <a:xfrm>
            <a:off x="4905859" y="919706"/>
            <a:ext cx="748697" cy="1071656"/>
          </a:xfrm>
          <a:prstGeom prst="corner">
            <a:avLst>
              <a:gd name="adj1" fmla="val 4520"/>
              <a:gd name="adj2" fmla="val 5367"/>
            </a:avLst>
          </a:prstGeom>
          <a:solidFill>
            <a:srgbClr val="3069B4">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6" name="L 形 5"/>
          <p:cNvSpPr/>
          <p:nvPr>
            <p:custDataLst>
              <p:tags r:id="rId3"/>
            </p:custDataLst>
          </p:nvPr>
        </p:nvSpPr>
        <p:spPr>
          <a:xfrm flipH="1" flipV="1">
            <a:off x="5191657" y="919706"/>
            <a:ext cx="748697" cy="1071656"/>
          </a:xfrm>
          <a:prstGeom prst="corner">
            <a:avLst>
              <a:gd name="adj1" fmla="val 4520"/>
              <a:gd name="adj2" fmla="val 5367"/>
            </a:avLst>
          </a:prstGeom>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7" name="KSO_Shape"/>
          <p:cNvSpPr/>
          <p:nvPr>
            <p:custDataLst>
              <p:tags r:id="rId4"/>
            </p:custDataLst>
          </p:nvPr>
        </p:nvSpPr>
        <p:spPr bwMode="auto">
          <a:xfrm>
            <a:off x="5191197" y="1198464"/>
            <a:ext cx="463359" cy="514139"/>
          </a:xfrm>
          <a:custGeom>
            <a:avLst/>
            <a:gdLst>
              <a:gd name="T0" fmla="*/ 1592169 w 3407"/>
              <a:gd name="T1" fmla="*/ 450338 h 3778"/>
              <a:gd name="T2" fmla="*/ 1432047 w 3407"/>
              <a:gd name="T3" fmla="*/ 900675 h 3778"/>
              <a:gd name="T4" fmla="*/ 1591216 w 3407"/>
              <a:gd name="T5" fmla="*/ 1351013 h 3778"/>
              <a:gd name="T6" fmla="*/ 1121333 w 3407"/>
              <a:gd name="T7" fmla="*/ 1435838 h 3778"/>
              <a:gd name="T8" fmla="*/ 811573 w 3407"/>
              <a:gd name="T9" fmla="*/ 1800397 h 3778"/>
              <a:gd name="T10" fmla="*/ 502765 w 3407"/>
              <a:gd name="T11" fmla="*/ 1436791 h 3778"/>
              <a:gd name="T12" fmla="*/ 32882 w 3407"/>
              <a:gd name="T13" fmla="*/ 1350059 h 3778"/>
              <a:gd name="T14" fmla="*/ 193005 w 3407"/>
              <a:gd name="T15" fmla="*/ 900675 h 3778"/>
              <a:gd name="T16" fmla="*/ 31929 w 3407"/>
              <a:gd name="T17" fmla="*/ 450338 h 3778"/>
              <a:gd name="T18" fmla="*/ 502765 w 3407"/>
              <a:gd name="T19" fmla="*/ 364082 h 3778"/>
              <a:gd name="T20" fmla="*/ 811573 w 3407"/>
              <a:gd name="T21" fmla="*/ 0 h 3778"/>
              <a:gd name="T22" fmla="*/ 1121333 w 3407"/>
              <a:gd name="T23" fmla="*/ 363129 h 3778"/>
              <a:gd name="T24" fmla="*/ 222551 w 3407"/>
              <a:gd name="T25" fmla="*/ 391722 h 3778"/>
              <a:gd name="T26" fmla="*/ 75772 w 3407"/>
              <a:gd name="T27" fmla="*/ 644769 h 3778"/>
              <a:gd name="T28" fmla="*/ 438430 w 3407"/>
              <a:gd name="T29" fmla="*/ 683846 h 3778"/>
              <a:gd name="T30" fmla="*/ 222551 w 3407"/>
              <a:gd name="T31" fmla="*/ 391722 h 3778"/>
              <a:gd name="T32" fmla="*/ 76249 w 3407"/>
              <a:gd name="T33" fmla="*/ 1156581 h 3778"/>
              <a:gd name="T34" fmla="*/ 223028 w 3407"/>
              <a:gd name="T35" fmla="*/ 1409151 h 3778"/>
              <a:gd name="T36" fmla="*/ 438430 w 3407"/>
              <a:gd name="T37" fmla="*/ 1118457 h 3778"/>
              <a:gd name="T38" fmla="*/ 267347 w 3407"/>
              <a:gd name="T39" fmla="*/ 900675 h 3778"/>
              <a:gd name="T40" fmla="*/ 426516 w 3407"/>
              <a:gd name="T41" fmla="*/ 899722 h 3778"/>
              <a:gd name="T42" fmla="*/ 430329 w 3407"/>
              <a:gd name="T43" fmla="*/ 762953 h 3778"/>
              <a:gd name="T44" fmla="*/ 647161 w 3407"/>
              <a:gd name="T45" fmla="*/ 1183744 h 3778"/>
              <a:gd name="T46" fmla="*/ 976461 w 3407"/>
              <a:gd name="T47" fmla="*/ 1183744 h 3778"/>
              <a:gd name="T48" fmla="*/ 1139919 w 3407"/>
              <a:gd name="T49" fmla="*/ 899722 h 3778"/>
              <a:gd name="T50" fmla="*/ 975508 w 3407"/>
              <a:gd name="T51" fmla="*/ 616176 h 3778"/>
              <a:gd name="T52" fmla="*/ 649544 w 3407"/>
              <a:gd name="T53" fmla="*/ 616176 h 3778"/>
              <a:gd name="T54" fmla="*/ 485133 w 3407"/>
              <a:gd name="T55" fmla="*/ 899722 h 3778"/>
              <a:gd name="T56" fmla="*/ 647161 w 3407"/>
              <a:gd name="T57" fmla="*/ 1183744 h 3778"/>
              <a:gd name="T58" fmla="*/ 742949 w 3407"/>
              <a:gd name="T59" fmla="*/ 501328 h 3778"/>
              <a:gd name="T60" fmla="*/ 499906 w 3407"/>
              <a:gd name="T61" fmla="*/ 641910 h 3778"/>
              <a:gd name="T62" fmla="*/ 742949 w 3407"/>
              <a:gd name="T63" fmla="*/ 1300022 h 3778"/>
              <a:gd name="T64" fmla="*/ 500859 w 3407"/>
              <a:gd name="T65" fmla="*/ 1160394 h 3778"/>
              <a:gd name="T66" fmla="*/ 742949 w 3407"/>
              <a:gd name="T67" fmla="*/ 1300022 h 3778"/>
              <a:gd name="T68" fmla="*/ 1070342 w 3407"/>
              <a:gd name="T69" fmla="*/ 376949 h 3778"/>
              <a:gd name="T70" fmla="*/ 811573 w 3407"/>
              <a:gd name="T71" fmla="*/ 44795 h 3778"/>
              <a:gd name="T72" fmla="*/ 553757 w 3407"/>
              <a:gd name="T73" fmla="*/ 375043 h 3778"/>
              <a:gd name="T74" fmla="*/ 812526 w 3407"/>
              <a:gd name="T75" fmla="*/ 1332427 h 3778"/>
              <a:gd name="T76" fmla="*/ 665747 w 3407"/>
              <a:gd name="T77" fmla="*/ 1665534 h 3778"/>
              <a:gd name="T78" fmla="*/ 957398 w 3407"/>
              <a:gd name="T79" fmla="*/ 1665534 h 3778"/>
              <a:gd name="T80" fmla="*/ 812526 w 3407"/>
              <a:gd name="T81" fmla="*/ 1332427 h 3778"/>
              <a:gd name="T82" fmla="*/ 880673 w 3407"/>
              <a:gd name="T83" fmla="*/ 1300022 h 3778"/>
              <a:gd name="T84" fmla="*/ 1124193 w 3407"/>
              <a:gd name="T85" fmla="*/ 1161347 h 3778"/>
              <a:gd name="T86" fmla="*/ 1085115 w 3407"/>
              <a:gd name="T87" fmla="*/ 427940 h 3778"/>
              <a:gd name="T88" fmla="*/ 1004101 w 3407"/>
              <a:gd name="T89" fmla="*/ 566615 h 3778"/>
              <a:gd name="T90" fmla="*/ 1085115 w 3407"/>
              <a:gd name="T91" fmla="*/ 427940 h 3778"/>
              <a:gd name="T92" fmla="*/ 1547373 w 3407"/>
              <a:gd name="T93" fmla="*/ 644769 h 3778"/>
              <a:gd name="T94" fmla="*/ 1401547 w 3407"/>
              <a:gd name="T95" fmla="*/ 392199 h 3778"/>
              <a:gd name="T96" fmla="*/ 1186621 w 3407"/>
              <a:gd name="T97" fmla="*/ 685752 h 3778"/>
              <a:gd name="T98" fmla="*/ 1401071 w 3407"/>
              <a:gd name="T99" fmla="*/ 1409628 h 3778"/>
              <a:gd name="T100" fmla="*/ 1546897 w 3407"/>
              <a:gd name="T101" fmla="*/ 1157534 h 3778"/>
              <a:gd name="T102" fmla="*/ 1185668 w 3407"/>
              <a:gd name="T103" fmla="*/ 1117504 h 3778"/>
              <a:gd name="T104" fmla="*/ 1401071 w 3407"/>
              <a:gd name="T105" fmla="*/ 1409628 h 3778"/>
              <a:gd name="T106" fmla="*/ 1356751 w 3407"/>
              <a:gd name="T107" fmla="*/ 900675 h 3778"/>
              <a:gd name="T108" fmla="*/ 1198535 w 3407"/>
              <a:gd name="T109" fmla="*/ 899722 h 3778"/>
              <a:gd name="T110" fmla="*/ 1280026 w 3407"/>
              <a:gd name="T111" fmla="*/ 972634 h 3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07" h="3778">
                <a:moveTo>
                  <a:pt x="2976" y="731"/>
                </a:moveTo>
                <a:cubicBezTo>
                  <a:pt x="3154" y="759"/>
                  <a:pt x="3275" y="830"/>
                  <a:pt x="3341" y="945"/>
                </a:cubicBezTo>
                <a:cubicBezTo>
                  <a:pt x="3406" y="1060"/>
                  <a:pt x="3407" y="1201"/>
                  <a:pt x="3344" y="1368"/>
                </a:cubicBezTo>
                <a:cubicBezTo>
                  <a:pt x="3280" y="1536"/>
                  <a:pt x="3167" y="1710"/>
                  <a:pt x="3005" y="1890"/>
                </a:cubicBezTo>
                <a:cubicBezTo>
                  <a:pt x="3166" y="2070"/>
                  <a:pt x="3278" y="2244"/>
                  <a:pt x="3342" y="2412"/>
                </a:cubicBezTo>
                <a:cubicBezTo>
                  <a:pt x="3405" y="2579"/>
                  <a:pt x="3404" y="2720"/>
                  <a:pt x="3339" y="2835"/>
                </a:cubicBezTo>
                <a:cubicBezTo>
                  <a:pt x="3272" y="2950"/>
                  <a:pt x="3150" y="3022"/>
                  <a:pt x="2974" y="3050"/>
                </a:cubicBezTo>
                <a:cubicBezTo>
                  <a:pt x="2798" y="3079"/>
                  <a:pt x="2590" y="3067"/>
                  <a:pt x="2353" y="3013"/>
                </a:cubicBezTo>
                <a:cubicBezTo>
                  <a:pt x="2279" y="3246"/>
                  <a:pt x="2185" y="3431"/>
                  <a:pt x="2072" y="3570"/>
                </a:cubicBezTo>
                <a:cubicBezTo>
                  <a:pt x="1958" y="3709"/>
                  <a:pt x="1836" y="3778"/>
                  <a:pt x="1703" y="3778"/>
                </a:cubicBezTo>
                <a:cubicBezTo>
                  <a:pt x="1570" y="3778"/>
                  <a:pt x="1448" y="3709"/>
                  <a:pt x="1335" y="3570"/>
                </a:cubicBezTo>
                <a:cubicBezTo>
                  <a:pt x="1222" y="3431"/>
                  <a:pt x="1129" y="3246"/>
                  <a:pt x="1055" y="3015"/>
                </a:cubicBezTo>
                <a:cubicBezTo>
                  <a:pt x="817" y="3066"/>
                  <a:pt x="610" y="3077"/>
                  <a:pt x="433" y="3048"/>
                </a:cubicBezTo>
                <a:cubicBezTo>
                  <a:pt x="256" y="3020"/>
                  <a:pt x="135" y="2948"/>
                  <a:pt x="69" y="2833"/>
                </a:cubicBezTo>
                <a:cubicBezTo>
                  <a:pt x="4" y="2718"/>
                  <a:pt x="2" y="2577"/>
                  <a:pt x="65" y="2411"/>
                </a:cubicBezTo>
                <a:cubicBezTo>
                  <a:pt x="128" y="2244"/>
                  <a:pt x="241" y="2070"/>
                  <a:pt x="405" y="1890"/>
                </a:cubicBezTo>
                <a:cubicBezTo>
                  <a:pt x="241" y="1710"/>
                  <a:pt x="127" y="1536"/>
                  <a:pt x="64" y="1368"/>
                </a:cubicBezTo>
                <a:cubicBezTo>
                  <a:pt x="0" y="1201"/>
                  <a:pt x="1" y="1060"/>
                  <a:pt x="67" y="945"/>
                </a:cubicBezTo>
                <a:cubicBezTo>
                  <a:pt x="133" y="830"/>
                  <a:pt x="254" y="759"/>
                  <a:pt x="432" y="731"/>
                </a:cubicBezTo>
                <a:cubicBezTo>
                  <a:pt x="610" y="703"/>
                  <a:pt x="817" y="714"/>
                  <a:pt x="1055" y="764"/>
                </a:cubicBezTo>
                <a:cubicBezTo>
                  <a:pt x="1127" y="534"/>
                  <a:pt x="1220" y="348"/>
                  <a:pt x="1334" y="209"/>
                </a:cubicBezTo>
                <a:cubicBezTo>
                  <a:pt x="1447" y="70"/>
                  <a:pt x="1570" y="0"/>
                  <a:pt x="1703" y="0"/>
                </a:cubicBezTo>
                <a:cubicBezTo>
                  <a:pt x="1836" y="0"/>
                  <a:pt x="1958" y="69"/>
                  <a:pt x="2072" y="208"/>
                </a:cubicBezTo>
                <a:cubicBezTo>
                  <a:pt x="2185" y="347"/>
                  <a:pt x="2279" y="531"/>
                  <a:pt x="2353" y="762"/>
                </a:cubicBezTo>
                <a:cubicBezTo>
                  <a:pt x="2590" y="713"/>
                  <a:pt x="2798" y="703"/>
                  <a:pt x="2976" y="731"/>
                </a:cubicBezTo>
                <a:close/>
                <a:moveTo>
                  <a:pt x="467" y="822"/>
                </a:moveTo>
                <a:cubicBezTo>
                  <a:pt x="309" y="841"/>
                  <a:pt x="204" y="898"/>
                  <a:pt x="149" y="992"/>
                </a:cubicBezTo>
                <a:cubicBezTo>
                  <a:pt x="93" y="1088"/>
                  <a:pt x="96" y="1208"/>
                  <a:pt x="159" y="1353"/>
                </a:cubicBezTo>
                <a:cubicBezTo>
                  <a:pt x="222" y="1498"/>
                  <a:pt x="329" y="1650"/>
                  <a:pt x="481" y="1810"/>
                </a:cubicBezTo>
                <a:cubicBezTo>
                  <a:pt x="610" y="1680"/>
                  <a:pt x="756" y="1555"/>
                  <a:pt x="920" y="1435"/>
                </a:cubicBezTo>
                <a:cubicBezTo>
                  <a:pt x="939" y="1241"/>
                  <a:pt x="974" y="1052"/>
                  <a:pt x="1024" y="867"/>
                </a:cubicBezTo>
                <a:cubicBezTo>
                  <a:pt x="810" y="818"/>
                  <a:pt x="624" y="803"/>
                  <a:pt x="467" y="822"/>
                </a:cubicBezTo>
                <a:close/>
                <a:moveTo>
                  <a:pt x="479" y="1970"/>
                </a:moveTo>
                <a:cubicBezTo>
                  <a:pt x="329" y="2130"/>
                  <a:pt x="222" y="2282"/>
                  <a:pt x="160" y="2427"/>
                </a:cubicBezTo>
                <a:cubicBezTo>
                  <a:pt x="98" y="2572"/>
                  <a:pt x="95" y="2692"/>
                  <a:pt x="151" y="2786"/>
                </a:cubicBezTo>
                <a:cubicBezTo>
                  <a:pt x="206" y="2882"/>
                  <a:pt x="311" y="2939"/>
                  <a:pt x="468" y="2957"/>
                </a:cubicBezTo>
                <a:cubicBezTo>
                  <a:pt x="624" y="2975"/>
                  <a:pt x="810" y="2959"/>
                  <a:pt x="1024" y="2909"/>
                </a:cubicBezTo>
                <a:cubicBezTo>
                  <a:pt x="974" y="2728"/>
                  <a:pt x="939" y="2541"/>
                  <a:pt x="920" y="2347"/>
                </a:cubicBezTo>
                <a:cubicBezTo>
                  <a:pt x="756" y="2227"/>
                  <a:pt x="609" y="2101"/>
                  <a:pt x="479" y="1970"/>
                </a:cubicBezTo>
                <a:close/>
                <a:moveTo>
                  <a:pt x="561" y="1890"/>
                </a:moveTo>
                <a:cubicBezTo>
                  <a:pt x="657" y="1987"/>
                  <a:pt x="772" y="2085"/>
                  <a:pt x="907" y="2185"/>
                </a:cubicBezTo>
                <a:cubicBezTo>
                  <a:pt x="899" y="2095"/>
                  <a:pt x="895" y="1996"/>
                  <a:pt x="895" y="1888"/>
                </a:cubicBezTo>
                <a:cubicBezTo>
                  <a:pt x="895" y="1839"/>
                  <a:pt x="896" y="1791"/>
                  <a:pt x="897" y="1743"/>
                </a:cubicBezTo>
                <a:cubicBezTo>
                  <a:pt x="899" y="1696"/>
                  <a:pt x="901" y="1649"/>
                  <a:pt x="903" y="1601"/>
                </a:cubicBezTo>
                <a:cubicBezTo>
                  <a:pt x="774" y="1695"/>
                  <a:pt x="659" y="1792"/>
                  <a:pt x="561" y="1890"/>
                </a:cubicBezTo>
                <a:close/>
                <a:moveTo>
                  <a:pt x="1358" y="2484"/>
                </a:moveTo>
                <a:cubicBezTo>
                  <a:pt x="1472" y="2551"/>
                  <a:pt x="1587" y="2612"/>
                  <a:pt x="1705" y="2665"/>
                </a:cubicBezTo>
                <a:cubicBezTo>
                  <a:pt x="1825" y="2610"/>
                  <a:pt x="1940" y="2550"/>
                  <a:pt x="2049" y="2484"/>
                </a:cubicBezTo>
                <a:cubicBezTo>
                  <a:pt x="2171" y="2413"/>
                  <a:pt x="2280" y="2344"/>
                  <a:pt x="2375" y="2277"/>
                </a:cubicBezTo>
                <a:cubicBezTo>
                  <a:pt x="2386" y="2165"/>
                  <a:pt x="2392" y="2036"/>
                  <a:pt x="2392" y="1888"/>
                </a:cubicBezTo>
                <a:cubicBezTo>
                  <a:pt x="2392" y="1742"/>
                  <a:pt x="2386" y="1613"/>
                  <a:pt x="2375" y="1500"/>
                </a:cubicBezTo>
                <a:cubicBezTo>
                  <a:pt x="2273" y="1432"/>
                  <a:pt x="2163" y="1363"/>
                  <a:pt x="2047" y="1293"/>
                </a:cubicBezTo>
                <a:cubicBezTo>
                  <a:pt x="1935" y="1230"/>
                  <a:pt x="1821" y="1171"/>
                  <a:pt x="1705" y="1115"/>
                </a:cubicBezTo>
                <a:cubicBezTo>
                  <a:pt x="1587" y="1171"/>
                  <a:pt x="1473" y="1230"/>
                  <a:pt x="1363" y="1293"/>
                </a:cubicBezTo>
                <a:cubicBezTo>
                  <a:pt x="1238" y="1367"/>
                  <a:pt x="1129" y="1437"/>
                  <a:pt x="1035" y="1503"/>
                </a:cubicBezTo>
                <a:cubicBezTo>
                  <a:pt x="1024" y="1612"/>
                  <a:pt x="1018" y="1740"/>
                  <a:pt x="1018" y="1888"/>
                </a:cubicBezTo>
                <a:cubicBezTo>
                  <a:pt x="1018" y="2036"/>
                  <a:pt x="1024" y="2165"/>
                  <a:pt x="1035" y="2275"/>
                </a:cubicBezTo>
                <a:cubicBezTo>
                  <a:pt x="1121" y="2337"/>
                  <a:pt x="1229" y="2407"/>
                  <a:pt x="1358" y="2484"/>
                </a:cubicBezTo>
                <a:close/>
                <a:moveTo>
                  <a:pt x="1301" y="1189"/>
                </a:moveTo>
                <a:cubicBezTo>
                  <a:pt x="1380" y="1141"/>
                  <a:pt x="1466" y="1095"/>
                  <a:pt x="1559" y="1052"/>
                </a:cubicBezTo>
                <a:cubicBezTo>
                  <a:pt x="1415" y="990"/>
                  <a:pt x="1272" y="939"/>
                  <a:pt x="1133" y="898"/>
                </a:cubicBezTo>
                <a:cubicBezTo>
                  <a:pt x="1096" y="1041"/>
                  <a:pt x="1068" y="1191"/>
                  <a:pt x="1049" y="1347"/>
                </a:cubicBezTo>
                <a:cubicBezTo>
                  <a:pt x="1124" y="1295"/>
                  <a:pt x="1208" y="1242"/>
                  <a:pt x="1301" y="1189"/>
                </a:cubicBezTo>
                <a:close/>
                <a:moveTo>
                  <a:pt x="1559" y="2728"/>
                </a:moveTo>
                <a:cubicBezTo>
                  <a:pt x="1461" y="2682"/>
                  <a:pt x="1374" y="2635"/>
                  <a:pt x="1299" y="2589"/>
                </a:cubicBezTo>
                <a:cubicBezTo>
                  <a:pt x="1214" y="2543"/>
                  <a:pt x="1132" y="2491"/>
                  <a:pt x="1051" y="2435"/>
                </a:cubicBezTo>
                <a:cubicBezTo>
                  <a:pt x="1067" y="2583"/>
                  <a:pt x="1094" y="2731"/>
                  <a:pt x="1131" y="2880"/>
                </a:cubicBezTo>
                <a:cubicBezTo>
                  <a:pt x="1265" y="2845"/>
                  <a:pt x="1408" y="2794"/>
                  <a:pt x="1559" y="2728"/>
                </a:cubicBezTo>
                <a:close/>
                <a:moveTo>
                  <a:pt x="1705" y="982"/>
                </a:moveTo>
                <a:cubicBezTo>
                  <a:pt x="1899" y="897"/>
                  <a:pt x="2079" y="834"/>
                  <a:pt x="2246" y="791"/>
                </a:cubicBezTo>
                <a:cubicBezTo>
                  <a:pt x="2183" y="579"/>
                  <a:pt x="2104" y="410"/>
                  <a:pt x="2009" y="284"/>
                </a:cubicBezTo>
                <a:cubicBezTo>
                  <a:pt x="1914" y="157"/>
                  <a:pt x="1812" y="94"/>
                  <a:pt x="1703" y="94"/>
                </a:cubicBezTo>
                <a:cubicBezTo>
                  <a:pt x="1593" y="94"/>
                  <a:pt x="1492" y="157"/>
                  <a:pt x="1397" y="284"/>
                </a:cubicBezTo>
                <a:cubicBezTo>
                  <a:pt x="1303" y="410"/>
                  <a:pt x="1225" y="578"/>
                  <a:pt x="1162" y="787"/>
                </a:cubicBezTo>
                <a:cubicBezTo>
                  <a:pt x="1338" y="836"/>
                  <a:pt x="1519" y="901"/>
                  <a:pt x="1705" y="982"/>
                </a:cubicBezTo>
                <a:close/>
                <a:moveTo>
                  <a:pt x="1705" y="2796"/>
                </a:moveTo>
                <a:cubicBezTo>
                  <a:pt x="1527" y="2877"/>
                  <a:pt x="1347" y="2941"/>
                  <a:pt x="1164" y="2989"/>
                </a:cubicBezTo>
                <a:cubicBezTo>
                  <a:pt x="1225" y="3201"/>
                  <a:pt x="1303" y="3369"/>
                  <a:pt x="1397" y="3495"/>
                </a:cubicBezTo>
                <a:cubicBezTo>
                  <a:pt x="1492" y="3621"/>
                  <a:pt x="1593" y="3684"/>
                  <a:pt x="1703" y="3684"/>
                </a:cubicBezTo>
                <a:cubicBezTo>
                  <a:pt x="1812" y="3684"/>
                  <a:pt x="1914" y="3621"/>
                  <a:pt x="2009" y="3495"/>
                </a:cubicBezTo>
                <a:cubicBezTo>
                  <a:pt x="2104" y="3369"/>
                  <a:pt x="2183" y="3201"/>
                  <a:pt x="2246" y="2989"/>
                </a:cubicBezTo>
                <a:cubicBezTo>
                  <a:pt x="2064" y="2942"/>
                  <a:pt x="1884" y="2878"/>
                  <a:pt x="1705" y="2796"/>
                </a:cubicBezTo>
                <a:close/>
                <a:moveTo>
                  <a:pt x="2111" y="2589"/>
                </a:moveTo>
                <a:cubicBezTo>
                  <a:pt x="2011" y="2648"/>
                  <a:pt x="1924" y="2694"/>
                  <a:pt x="1848" y="2728"/>
                </a:cubicBezTo>
                <a:cubicBezTo>
                  <a:pt x="1999" y="2794"/>
                  <a:pt x="2142" y="2845"/>
                  <a:pt x="2277" y="2880"/>
                </a:cubicBezTo>
                <a:cubicBezTo>
                  <a:pt x="2310" y="2753"/>
                  <a:pt x="2337" y="2605"/>
                  <a:pt x="2359" y="2437"/>
                </a:cubicBezTo>
                <a:cubicBezTo>
                  <a:pt x="2281" y="2488"/>
                  <a:pt x="2198" y="2538"/>
                  <a:pt x="2111" y="2589"/>
                </a:cubicBezTo>
                <a:close/>
                <a:moveTo>
                  <a:pt x="2277" y="898"/>
                </a:moveTo>
                <a:cubicBezTo>
                  <a:pt x="2146" y="935"/>
                  <a:pt x="2003" y="985"/>
                  <a:pt x="1850" y="1049"/>
                </a:cubicBezTo>
                <a:cubicBezTo>
                  <a:pt x="1952" y="1101"/>
                  <a:pt x="2037" y="1148"/>
                  <a:pt x="2107" y="1189"/>
                </a:cubicBezTo>
                <a:cubicBezTo>
                  <a:pt x="2200" y="1242"/>
                  <a:pt x="2284" y="1295"/>
                  <a:pt x="2359" y="1347"/>
                </a:cubicBezTo>
                <a:cubicBezTo>
                  <a:pt x="2341" y="1195"/>
                  <a:pt x="2314" y="1045"/>
                  <a:pt x="2277" y="898"/>
                </a:cubicBezTo>
                <a:close/>
                <a:moveTo>
                  <a:pt x="2927" y="1810"/>
                </a:moveTo>
                <a:cubicBezTo>
                  <a:pt x="3078" y="1650"/>
                  <a:pt x="3185" y="1498"/>
                  <a:pt x="3247" y="1353"/>
                </a:cubicBezTo>
                <a:cubicBezTo>
                  <a:pt x="3310" y="1208"/>
                  <a:pt x="3313" y="1088"/>
                  <a:pt x="3259" y="992"/>
                </a:cubicBezTo>
                <a:cubicBezTo>
                  <a:pt x="3204" y="898"/>
                  <a:pt x="3098" y="841"/>
                  <a:pt x="2941" y="823"/>
                </a:cubicBezTo>
                <a:cubicBezTo>
                  <a:pt x="2784" y="805"/>
                  <a:pt x="2598" y="821"/>
                  <a:pt x="2384" y="871"/>
                </a:cubicBezTo>
                <a:cubicBezTo>
                  <a:pt x="2434" y="1047"/>
                  <a:pt x="2470" y="1237"/>
                  <a:pt x="2490" y="1439"/>
                </a:cubicBezTo>
                <a:cubicBezTo>
                  <a:pt x="2649" y="1554"/>
                  <a:pt x="2794" y="1677"/>
                  <a:pt x="2927" y="1810"/>
                </a:cubicBezTo>
                <a:close/>
                <a:moveTo>
                  <a:pt x="2940" y="2958"/>
                </a:moveTo>
                <a:cubicBezTo>
                  <a:pt x="3097" y="2939"/>
                  <a:pt x="3202" y="2882"/>
                  <a:pt x="3257" y="2788"/>
                </a:cubicBezTo>
                <a:cubicBezTo>
                  <a:pt x="3311" y="2693"/>
                  <a:pt x="3308" y="2574"/>
                  <a:pt x="3246" y="2429"/>
                </a:cubicBezTo>
                <a:cubicBezTo>
                  <a:pt x="3183" y="2284"/>
                  <a:pt x="3077" y="2131"/>
                  <a:pt x="2927" y="1970"/>
                </a:cubicBezTo>
                <a:cubicBezTo>
                  <a:pt x="2797" y="2101"/>
                  <a:pt x="2651" y="2226"/>
                  <a:pt x="2488" y="2345"/>
                </a:cubicBezTo>
                <a:cubicBezTo>
                  <a:pt x="2467" y="2541"/>
                  <a:pt x="2433" y="2728"/>
                  <a:pt x="2384" y="2909"/>
                </a:cubicBezTo>
                <a:cubicBezTo>
                  <a:pt x="2598" y="2961"/>
                  <a:pt x="2784" y="2977"/>
                  <a:pt x="2940" y="2958"/>
                </a:cubicBezTo>
                <a:close/>
                <a:moveTo>
                  <a:pt x="2686" y="2041"/>
                </a:moveTo>
                <a:cubicBezTo>
                  <a:pt x="2744" y="1991"/>
                  <a:pt x="2798" y="1941"/>
                  <a:pt x="2847" y="1890"/>
                </a:cubicBezTo>
                <a:cubicBezTo>
                  <a:pt x="2754" y="1798"/>
                  <a:pt x="2640" y="1701"/>
                  <a:pt x="2504" y="1597"/>
                </a:cubicBezTo>
                <a:cubicBezTo>
                  <a:pt x="2511" y="1706"/>
                  <a:pt x="2515" y="1803"/>
                  <a:pt x="2515" y="1888"/>
                </a:cubicBezTo>
                <a:cubicBezTo>
                  <a:pt x="2515" y="1982"/>
                  <a:pt x="2511" y="2084"/>
                  <a:pt x="2504" y="2193"/>
                </a:cubicBezTo>
                <a:cubicBezTo>
                  <a:pt x="2567" y="2141"/>
                  <a:pt x="2628" y="2091"/>
                  <a:pt x="2686" y="2041"/>
                </a:cubicBezTo>
                <a:close/>
              </a:path>
            </a:pathLst>
          </a:custGeom>
          <a:solidFill>
            <a:sysClr val="window" lastClr="FFFFFF"/>
          </a:solidFill>
          <a:ln>
            <a:noFill/>
          </a:ln>
        </p:spPr>
        <p:txBody>
          <a:bodyPr anchor="ctr" anchorCtr="1">
            <a:normAutofit/>
          </a:bodyPr>
          <a:lstStyle/>
          <a:p>
            <a:endParaRPr lang="zh-CN" altLang="en-US">
              <a:sym typeface="Arial" panose="020B0604020202020204" pitchFamily="34" charset="0"/>
            </a:endParaRPr>
          </a:p>
        </p:txBody>
      </p:sp>
      <p:sp>
        <p:nvSpPr>
          <p:cNvPr id="8" name="椭圆 7"/>
          <p:cNvSpPr/>
          <p:nvPr>
            <p:custDataLst>
              <p:tags r:id="rId5"/>
            </p:custDataLst>
          </p:nvPr>
        </p:nvSpPr>
        <p:spPr>
          <a:xfrm>
            <a:off x="5003069" y="2980461"/>
            <a:ext cx="839156" cy="839155"/>
          </a:xfrm>
          <a:prstGeom prst="ellipse">
            <a:avLst/>
          </a:prstGeom>
          <a:solidFill>
            <a:srgbClr val="15AA9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9" name="L 形 8"/>
          <p:cNvSpPr/>
          <p:nvPr>
            <p:custDataLst>
              <p:tags r:id="rId6"/>
            </p:custDataLst>
          </p:nvPr>
        </p:nvSpPr>
        <p:spPr>
          <a:xfrm>
            <a:off x="4905399" y="2864210"/>
            <a:ext cx="748697" cy="1071656"/>
          </a:xfrm>
          <a:prstGeom prst="corner">
            <a:avLst>
              <a:gd name="adj1" fmla="val 4520"/>
              <a:gd name="adj2" fmla="val 5367"/>
            </a:avLst>
          </a:prstGeom>
          <a:solidFill>
            <a:srgbClr val="15AA96">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0" name="L 形 9"/>
          <p:cNvSpPr/>
          <p:nvPr>
            <p:custDataLst>
              <p:tags r:id="rId7"/>
            </p:custDataLst>
          </p:nvPr>
        </p:nvSpPr>
        <p:spPr>
          <a:xfrm flipH="1" flipV="1">
            <a:off x="5191197" y="2864210"/>
            <a:ext cx="748697" cy="1071656"/>
          </a:xfrm>
          <a:prstGeom prst="corner">
            <a:avLst>
              <a:gd name="adj1" fmla="val 4520"/>
              <a:gd name="adj2" fmla="val 5367"/>
            </a:avLst>
          </a:prstGeom>
          <a:solidFill>
            <a:srgbClr val="15AA9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2" name="椭圆 11"/>
          <p:cNvSpPr/>
          <p:nvPr>
            <p:custDataLst>
              <p:tags r:id="rId8"/>
            </p:custDataLst>
          </p:nvPr>
        </p:nvSpPr>
        <p:spPr>
          <a:xfrm flipH="1" flipV="1">
            <a:off x="6500894" y="2980460"/>
            <a:ext cx="839156" cy="839155"/>
          </a:xfrm>
          <a:prstGeom prst="ellipse">
            <a:avLst/>
          </a:prstGeom>
          <a:solidFill>
            <a:srgbClr val="BA433A"/>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3" name="L 形 12"/>
          <p:cNvSpPr/>
          <p:nvPr>
            <p:custDataLst>
              <p:tags r:id="rId9"/>
            </p:custDataLst>
          </p:nvPr>
        </p:nvSpPr>
        <p:spPr>
          <a:xfrm flipH="1" flipV="1">
            <a:off x="6689023" y="2864210"/>
            <a:ext cx="748697" cy="1071656"/>
          </a:xfrm>
          <a:prstGeom prst="corner">
            <a:avLst>
              <a:gd name="adj1" fmla="val 4520"/>
              <a:gd name="adj2" fmla="val 5367"/>
            </a:avLst>
          </a:prstGeom>
          <a:solidFill>
            <a:srgbClr val="BA433A">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4" name="L 形 13"/>
          <p:cNvSpPr/>
          <p:nvPr>
            <p:custDataLst>
              <p:tags r:id="rId10"/>
            </p:custDataLst>
          </p:nvPr>
        </p:nvSpPr>
        <p:spPr>
          <a:xfrm>
            <a:off x="6403225" y="2864210"/>
            <a:ext cx="748697" cy="1071656"/>
          </a:xfrm>
          <a:prstGeom prst="corner">
            <a:avLst>
              <a:gd name="adj1" fmla="val 4520"/>
              <a:gd name="adj2" fmla="val 5367"/>
            </a:avLst>
          </a:prstGeom>
          <a:solidFill>
            <a:srgbClr val="BA433A"/>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5" name="椭圆 14"/>
          <p:cNvSpPr/>
          <p:nvPr>
            <p:custDataLst>
              <p:tags r:id="rId11"/>
            </p:custDataLst>
          </p:nvPr>
        </p:nvSpPr>
        <p:spPr>
          <a:xfrm flipH="1" flipV="1">
            <a:off x="6500894" y="1035956"/>
            <a:ext cx="839156" cy="839155"/>
          </a:xfrm>
          <a:prstGeom prst="ellipse">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6" name="L 形 15"/>
          <p:cNvSpPr/>
          <p:nvPr>
            <p:custDataLst>
              <p:tags r:id="rId12"/>
            </p:custDataLst>
          </p:nvPr>
        </p:nvSpPr>
        <p:spPr>
          <a:xfrm flipH="1" flipV="1">
            <a:off x="6689023" y="919706"/>
            <a:ext cx="748697" cy="1071656"/>
          </a:xfrm>
          <a:prstGeom prst="corner">
            <a:avLst>
              <a:gd name="adj1" fmla="val 4520"/>
              <a:gd name="adj2" fmla="val 5367"/>
            </a:avLst>
          </a:prstGeom>
          <a:solidFill>
            <a:srgbClr val="F4A516">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7" name="L 形 16"/>
          <p:cNvSpPr/>
          <p:nvPr>
            <p:custDataLst>
              <p:tags r:id="rId13"/>
            </p:custDataLst>
          </p:nvPr>
        </p:nvSpPr>
        <p:spPr>
          <a:xfrm>
            <a:off x="6403225" y="919706"/>
            <a:ext cx="748697" cy="1071656"/>
          </a:xfrm>
          <a:prstGeom prst="corner">
            <a:avLst>
              <a:gd name="adj1" fmla="val 4520"/>
              <a:gd name="adj2" fmla="val 5367"/>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8" name="文本框 17"/>
          <p:cNvSpPr txBox="1"/>
          <p:nvPr>
            <p:custDataLst>
              <p:tags r:id="rId14"/>
            </p:custDataLst>
          </p:nvPr>
        </p:nvSpPr>
        <p:spPr>
          <a:xfrm>
            <a:off x="588600" y="1324626"/>
            <a:ext cx="4139735" cy="913076"/>
          </a:xfrm>
          <a:prstGeom prst="rect">
            <a:avLst/>
          </a:prstGeom>
          <a:noFill/>
        </p:spPr>
        <p:txBody>
          <a:bodyPr wrap="square" rtlCol="0">
            <a:normAutofit/>
          </a:bodyPr>
          <a:lstStyle/>
          <a:p>
            <a:pPr lvl="0" algn="l">
              <a:lnSpc>
                <a:spcPct val="100000"/>
              </a:lnSpc>
              <a:spcBef>
                <a:spcPct val="0"/>
              </a:spcBef>
              <a:spcAft>
                <a:spcPct val="35000"/>
              </a:spcAft>
            </a:pPr>
            <a:r>
              <a:rPr lang="zh-CN" altLang="en-US">
                <a:sym typeface="+mn-ea"/>
              </a:rPr>
              <a:t>决胜全面建成小康社会</a:t>
            </a:r>
            <a:endParaRPr lang="zh-CN" altLang="en-US"/>
          </a:p>
          <a:p>
            <a:pPr lvl="0" algn="l">
              <a:lnSpc>
                <a:spcPct val="100000"/>
              </a:lnSpc>
              <a:spcBef>
                <a:spcPct val="0"/>
              </a:spcBef>
              <a:spcAft>
                <a:spcPct val="35000"/>
              </a:spcAft>
            </a:pPr>
            <a:r>
              <a:rPr lang="zh-CN" altLang="en-US">
                <a:sym typeface="+mn-ea"/>
              </a:rPr>
              <a:t>建立社会主义现代化强国</a:t>
            </a:r>
            <a:endParaRPr lang="zh-CN" altLang="en-US"/>
          </a:p>
          <a:p>
            <a:pPr algn="r"/>
            <a:endParaRPr lang="zh-CN" altLang="en-US" dirty="0">
              <a:sym typeface="Arial" panose="020B0604020202020204" pitchFamily="34" charset="0"/>
            </a:endParaRPr>
          </a:p>
        </p:txBody>
      </p:sp>
      <p:sp>
        <p:nvSpPr>
          <p:cNvPr id="19" name="文本框 18"/>
          <p:cNvSpPr txBox="1"/>
          <p:nvPr>
            <p:custDataLst>
              <p:tags r:id="rId15"/>
            </p:custDataLst>
          </p:nvPr>
        </p:nvSpPr>
        <p:spPr>
          <a:xfrm>
            <a:off x="589727" y="919706"/>
            <a:ext cx="4138600" cy="443666"/>
          </a:xfrm>
          <a:prstGeom prst="rect">
            <a:avLst/>
          </a:prstGeom>
          <a:noFill/>
        </p:spPr>
        <p:txBody>
          <a:bodyPr wrap="square" rtlCol="0">
            <a:normAutofit/>
          </a:bodyPr>
          <a:lstStyle/>
          <a:p>
            <a:pPr algn="l"/>
            <a:r>
              <a:rPr lang="zh-CN" altLang="en-US" b="1">
                <a:solidFill>
                  <a:srgbClr val="002060"/>
                </a:solidFill>
                <a:sym typeface="+mn-ea"/>
              </a:rPr>
              <a:t>两个一百年奋斗目标：</a:t>
            </a:r>
            <a:endParaRPr lang="zh-CN" altLang="en-US" b="1" dirty="0">
              <a:solidFill>
                <a:srgbClr val="002060"/>
              </a:solidFill>
              <a:latin typeface="Arial" panose="020B0604020202020204" pitchFamily="34" charset="0"/>
              <a:ea typeface="黑体" panose="02010609060101010101" charset="-122"/>
              <a:cs typeface="+mn-ea"/>
              <a:sym typeface="+mn-ea"/>
            </a:endParaRPr>
          </a:p>
        </p:txBody>
      </p:sp>
      <p:sp>
        <p:nvSpPr>
          <p:cNvPr id="20" name="文本框 19"/>
          <p:cNvSpPr txBox="1"/>
          <p:nvPr>
            <p:custDataLst>
              <p:tags r:id="rId16"/>
            </p:custDataLst>
          </p:nvPr>
        </p:nvSpPr>
        <p:spPr>
          <a:xfrm>
            <a:off x="588645" y="3161665"/>
            <a:ext cx="4140200" cy="1684020"/>
          </a:xfrm>
          <a:prstGeom prst="rect">
            <a:avLst/>
          </a:prstGeom>
          <a:noFill/>
        </p:spPr>
        <p:txBody>
          <a:bodyPr wrap="square" rtlCol="0">
            <a:normAutofit/>
          </a:bodyPr>
          <a:lstStyle/>
          <a:p>
            <a:pPr lvl="0" algn="l">
              <a:lnSpc>
                <a:spcPct val="100000"/>
              </a:lnSpc>
              <a:spcBef>
                <a:spcPct val="0"/>
              </a:spcBef>
              <a:spcAft>
                <a:spcPct val="35000"/>
              </a:spcAft>
            </a:pPr>
            <a:r>
              <a:rPr lang="zh-CN" altLang="en-US">
                <a:sym typeface="+mn-ea"/>
              </a:rPr>
              <a:t>全面建成小康社会是引领目标</a:t>
            </a:r>
            <a:endParaRPr lang="zh-CN" altLang="en-US"/>
          </a:p>
          <a:p>
            <a:pPr lvl="0" algn="l">
              <a:lnSpc>
                <a:spcPct val="100000"/>
              </a:lnSpc>
              <a:spcBef>
                <a:spcPct val="0"/>
              </a:spcBef>
              <a:spcAft>
                <a:spcPct val="35000"/>
              </a:spcAft>
            </a:pPr>
            <a:r>
              <a:rPr lang="zh-CN" altLang="en-US">
                <a:sym typeface="+mn-ea"/>
              </a:rPr>
              <a:t>全面深化改革是动力源泉</a:t>
            </a:r>
            <a:endParaRPr lang="zh-CN" altLang="en-US"/>
          </a:p>
          <a:p>
            <a:pPr lvl="0" algn="l">
              <a:lnSpc>
                <a:spcPct val="100000"/>
              </a:lnSpc>
              <a:spcBef>
                <a:spcPct val="0"/>
              </a:spcBef>
              <a:spcAft>
                <a:spcPct val="35000"/>
              </a:spcAft>
            </a:pPr>
            <a:r>
              <a:rPr lang="zh-CN" altLang="en-US">
                <a:sym typeface="+mn-ea"/>
              </a:rPr>
              <a:t>全面依法治国是重要保障</a:t>
            </a:r>
            <a:endParaRPr lang="zh-CN" altLang="en-US"/>
          </a:p>
          <a:p>
            <a:pPr lvl="0" algn="l">
              <a:lnSpc>
                <a:spcPct val="100000"/>
              </a:lnSpc>
              <a:spcBef>
                <a:spcPct val="0"/>
              </a:spcBef>
              <a:spcAft>
                <a:spcPct val="35000"/>
              </a:spcAft>
            </a:pPr>
            <a:r>
              <a:rPr lang="zh-CN" altLang="en-US">
                <a:sym typeface="+mn-ea"/>
              </a:rPr>
              <a:t>全面从严治党是根本保证</a:t>
            </a:r>
            <a:endParaRPr lang="zh-CN" altLang="en-US" dirty="0">
              <a:sym typeface="Arial" panose="020B0604020202020204" pitchFamily="34" charset="0"/>
            </a:endParaRPr>
          </a:p>
        </p:txBody>
      </p:sp>
      <p:sp>
        <p:nvSpPr>
          <p:cNvPr id="21" name="文本框 20"/>
          <p:cNvSpPr txBox="1"/>
          <p:nvPr>
            <p:custDataLst>
              <p:tags r:id="rId17"/>
            </p:custDataLst>
          </p:nvPr>
        </p:nvSpPr>
        <p:spPr>
          <a:xfrm>
            <a:off x="589727" y="2757135"/>
            <a:ext cx="4138600" cy="443666"/>
          </a:xfrm>
          <a:prstGeom prst="rect">
            <a:avLst/>
          </a:prstGeom>
          <a:noFill/>
        </p:spPr>
        <p:txBody>
          <a:bodyPr wrap="square" rtlCol="0">
            <a:normAutofit/>
          </a:bodyPr>
          <a:lstStyle/>
          <a:p>
            <a:pPr algn="l"/>
            <a:r>
              <a:rPr lang="zh-CN" altLang="en-US" b="1">
                <a:solidFill>
                  <a:srgbClr val="00B0F0"/>
                </a:solidFill>
                <a:sym typeface="+mn-ea"/>
              </a:rPr>
              <a:t>四个全面战略布局：</a:t>
            </a:r>
            <a:endParaRPr lang="zh-CN" altLang="en-US" b="1" dirty="0">
              <a:solidFill>
                <a:srgbClr val="00B0F0"/>
              </a:solidFill>
              <a:latin typeface="Arial" panose="020B0604020202020204" pitchFamily="34" charset="0"/>
              <a:ea typeface="黑体" panose="02010609060101010101" charset="-122"/>
              <a:cs typeface="+mn-ea"/>
              <a:sym typeface="+mn-ea"/>
            </a:endParaRPr>
          </a:p>
        </p:txBody>
      </p:sp>
      <p:sp>
        <p:nvSpPr>
          <p:cNvPr id="24" name="文本框 23"/>
          <p:cNvSpPr txBox="1"/>
          <p:nvPr>
            <p:custDataLst>
              <p:tags r:id="rId18"/>
            </p:custDataLst>
          </p:nvPr>
        </p:nvSpPr>
        <p:spPr>
          <a:xfrm>
            <a:off x="7614285" y="1324610"/>
            <a:ext cx="4140200" cy="913130"/>
          </a:xfrm>
          <a:prstGeom prst="rect">
            <a:avLst/>
          </a:prstGeom>
          <a:noFill/>
        </p:spPr>
        <p:txBody>
          <a:bodyPr wrap="square" rtlCol="0">
            <a:normAutofit lnSpcReduction="10000"/>
          </a:bodyPr>
          <a:lstStyle/>
          <a:p>
            <a:pPr lvl="0" algn="l">
              <a:lnSpc>
                <a:spcPct val="100000"/>
              </a:lnSpc>
              <a:spcBef>
                <a:spcPct val="0"/>
              </a:spcBef>
              <a:spcAft>
                <a:spcPct val="35000"/>
              </a:spcAft>
            </a:pPr>
            <a:r>
              <a:rPr lang="zh-CN" altLang="en-US">
                <a:sym typeface="+mn-ea"/>
              </a:rPr>
              <a:t>经济建设是根本、政治建设是保证、文化建设是灵魂、社会建设是支撑、生态文明建设是基础</a:t>
            </a:r>
            <a:endParaRPr lang="zh-CN" altLang="en-US" dirty="0">
              <a:sym typeface="Arial" panose="020B0604020202020204" pitchFamily="34" charset="0"/>
            </a:endParaRPr>
          </a:p>
        </p:txBody>
      </p:sp>
      <p:sp>
        <p:nvSpPr>
          <p:cNvPr id="25" name="文本框 24"/>
          <p:cNvSpPr txBox="1"/>
          <p:nvPr>
            <p:custDataLst>
              <p:tags r:id="rId19"/>
            </p:custDataLst>
          </p:nvPr>
        </p:nvSpPr>
        <p:spPr>
          <a:xfrm>
            <a:off x="7615717" y="919706"/>
            <a:ext cx="4138600" cy="443666"/>
          </a:xfrm>
          <a:prstGeom prst="rect">
            <a:avLst/>
          </a:prstGeom>
          <a:noFill/>
        </p:spPr>
        <p:txBody>
          <a:bodyPr wrap="square" rtlCol="0">
            <a:normAutofit/>
          </a:bodyPr>
          <a:lstStyle/>
          <a:p>
            <a:r>
              <a:rPr lang="zh-CN" altLang="en-US" b="1">
                <a:solidFill>
                  <a:srgbClr val="FFC000"/>
                </a:solidFill>
                <a:sym typeface="+mn-ea"/>
              </a:rPr>
              <a:t>五位一体总体布局：</a:t>
            </a:r>
            <a:endParaRPr lang="zh-CN" altLang="en-US" b="1" dirty="0">
              <a:solidFill>
                <a:srgbClr val="FFC000"/>
              </a:solidFill>
              <a:latin typeface="Arial" panose="020B0604020202020204" pitchFamily="34" charset="0"/>
              <a:ea typeface="黑体" panose="02010609060101010101" charset="-122"/>
              <a:cs typeface="+mn-ea"/>
              <a:sym typeface="+mn-ea"/>
            </a:endParaRPr>
          </a:p>
        </p:txBody>
      </p:sp>
      <p:sp>
        <p:nvSpPr>
          <p:cNvPr id="26" name="文本框 25"/>
          <p:cNvSpPr txBox="1"/>
          <p:nvPr>
            <p:custDataLst>
              <p:tags r:id="rId20"/>
            </p:custDataLst>
          </p:nvPr>
        </p:nvSpPr>
        <p:spPr>
          <a:xfrm>
            <a:off x="7614285" y="3161665"/>
            <a:ext cx="4140200" cy="1857375"/>
          </a:xfrm>
          <a:prstGeom prst="rect">
            <a:avLst/>
          </a:prstGeom>
          <a:noFill/>
        </p:spPr>
        <p:txBody>
          <a:bodyPr wrap="square" rtlCol="0">
            <a:normAutofit lnSpcReduction="10000"/>
          </a:bodyPr>
          <a:lstStyle/>
          <a:p>
            <a:pPr lvl="0" algn="l">
              <a:lnSpc>
                <a:spcPct val="100000"/>
              </a:lnSpc>
              <a:spcBef>
                <a:spcPct val="0"/>
              </a:spcBef>
              <a:spcAft>
                <a:spcPct val="35000"/>
              </a:spcAft>
            </a:pPr>
            <a:r>
              <a:rPr lang="zh-CN" altLang="en-US">
                <a:sym typeface="+mn-ea"/>
              </a:rPr>
              <a:t>创新发展注重解决发展动力的问题</a:t>
            </a:r>
            <a:endParaRPr lang="zh-CN" altLang="en-US"/>
          </a:p>
          <a:p>
            <a:pPr lvl="0" algn="l">
              <a:lnSpc>
                <a:spcPct val="100000"/>
              </a:lnSpc>
              <a:spcBef>
                <a:spcPct val="0"/>
              </a:spcBef>
              <a:spcAft>
                <a:spcPct val="35000"/>
              </a:spcAft>
            </a:pPr>
            <a:r>
              <a:rPr lang="zh-CN" altLang="en-US">
                <a:sym typeface="+mn-ea"/>
              </a:rPr>
              <a:t>协调发展注重解决发展不平衡的问题</a:t>
            </a:r>
            <a:endParaRPr lang="zh-CN" altLang="en-US"/>
          </a:p>
          <a:p>
            <a:pPr lvl="0" algn="l">
              <a:lnSpc>
                <a:spcPct val="100000"/>
              </a:lnSpc>
              <a:spcBef>
                <a:spcPct val="0"/>
              </a:spcBef>
              <a:spcAft>
                <a:spcPct val="35000"/>
              </a:spcAft>
            </a:pPr>
            <a:r>
              <a:rPr lang="zh-CN" altLang="en-US">
                <a:sym typeface="+mn-ea"/>
              </a:rPr>
              <a:t>绿色发展注重解决任何自然和谐问题</a:t>
            </a:r>
            <a:endParaRPr lang="zh-CN" altLang="en-US"/>
          </a:p>
          <a:p>
            <a:pPr lvl="0" algn="l">
              <a:lnSpc>
                <a:spcPct val="100000"/>
              </a:lnSpc>
              <a:spcBef>
                <a:spcPct val="0"/>
              </a:spcBef>
              <a:spcAft>
                <a:spcPct val="35000"/>
              </a:spcAft>
            </a:pPr>
            <a:r>
              <a:rPr lang="zh-CN" altLang="en-US">
                <a:sym typeface="+mn-ea"/>
              </a:rPr>
              <a:t>开放发展注重解决发展内外联动问题</a:t>
            </a:r>
            <a:endParaRPr lang="zh-CN" altLang="en-US"/>
          </a:p>
          <a:p>
            <a:pPr lvl="0" algn="l">
              <a:lnSpc>
                <a:spcPct val="100000"/>
              </a:lnSpc>
              <a:spcBef>
                <a:spcPct val="0"/>
              </a:spcBef>
              <a:spcAft>
                <a:spcPct val="35000"/>
              </a:spcAft>
            </a:pPr>
            <a:r>
              <a:rPr lang="zh-CN" altLang="en-US">
                <a:sym typeface="+mn-ea"/>
              </a:rPr>
              <a:t>共享发展注重解决社会公平争议问题</a:t>
            </a:r>
            <a:endParaRPr lang="zh-CN" altLang="en-US"/>
          </a:p>
          <a:p>
            <a:endParaRPr lang="zh-CN" altLang="en-US" dirty="0">
              <a:sym typeface="Arial" panose="020B0604020202020204" pitchFamily="34" charset="0"/>
            </a:endParaRPr>
          </a:p>
        </p:txBody>
      </p:sp>
      <p:sp>
        <p:nvSpPr>
          <p:cNvPr id="27" name="文本框 26"/>
          <p:cNvSpPr txBox="1"/>
          <p:nvPr>
            <p:custDataLst>
              <p:tags r:id="rId21"/>
            </p:custDataLst>
          </p:nvPr>
        </p:nvSpPr>
        <p:spPr>
          <a:xfrm>
            <a:off x="7615717" y="2757135"/>
            <a:ext cx="4138600" cy="443666"/>
          </a:xfrm>
          <a:prstGeom prst="rect">
            <a:avLst/>
          </a:prstGeom>
          <a:noFill/>
        </p:spPr>
        <p:txBody>
          <a:bodyPr wrap="square" rtlCol="0">
            <a:normAutofit/>
          </a:bodyPr>
          <a:lstStyle/>
          <a:p>
            <a:r>
              <a:rPr lang="zh-CN" altLang="en-US" dirty="0">
                <a:solidFill>
                  <a:srgbClr val="BA433A"/>
                </a:solidFill>
                <a:latin typeface="Arial" panose="020B0604020202020204" pitchFamily="34" charset="0"/>
                <a:ea typeface="黑体" panose="02010609060101010101" charset="-122"/>
                <a:cs typeface="+mn-ea"/>
                <a:sym typeface="Arial" panose="020B0604020202020204" pitchFamily="34" charset="0"/>
              </a:rPr>
              <a:t>五大发展理念</a:t>
            </a:r>
            <a:endParaRPr lang="zh-CN" altLang="en-US" dirty="0">
              <a:solidFill>
                <a:srgbClr val="BA433A"/>
              </a:solidFill>
              <a:latin typeface="Arial" panose="020B0604020202020204" pitchFamily="34" charset="0"/>
              <a:ea typeface="黑体" panose="02010609060101010101" charset="-122"/>
              <a:cs typeface="+mn-ea"/>
              <a:sym typeface="Arial" panose="020B0604020202020204" pitchFamily="34" charset="0"/>
            </a:endParaRPr>
          </a:p>
        </p:txBody>
      </p:sp>
      <p:sp>
        <p:nvSpPr>
          <p:cNvPr id="28" name="KSO_Shape"/>
          <p:cNvSpPr>
            <a:spLocks noChangeAspect="1"/>
          </p:cNvSpPr>
          <p:nvPr>
            <p:custDataLst>
              <p:tags r:id="rId22"/>
            </p:custDataLst>
          </p:nvPr>
        </p:nvSpPr>
        <p:spPr bwMode="auto">
          <a:xfrm>
            <a:off x="5165347" y="3143422"/>
            <a:ext cx="514139" cy="513232"/>
          </a:xfrm>
          <a:custGeom>
            <a:avLst/>
            <a:gdLst>
              <a:gd name="T0" fmla="*/ 1800397 w 3498"/>
              <a:gd name="T1" fmla="*/ 899110 h 3494"/>
              <a:gd name="T2" fmla="*/ 1536874 w 3498"/>
              <a:gd name="T3" fmla="*/ 1535229 h 3494"/>
              <a:gd name="T4" fmla="*/ 900199 w 3498"/>
              <a:gd name="T5" fmla="*/ 1798220 h 3494"/>
              <a:gd name="T6" fmla="*/ 263523 w 3498"/>
              <a:gd name="T7" fmla="*/ 1535229 h 3494"/>
              <a:gd name="T8" fmla="*/ 0 w 3498"/>
              <a:gd name="T9" fmla="*/ 899110 h 3494"/>
              <a:gd name="T10" fmla="*/ 263523 w 3498"/>
              <a:gd name="T11" fmla="*/ 262991 h 3494"/>
              <a:gd name="T12" fmla="*/ 900199 w 3498"/>
              <a:gd name="T13" fmla="*/ 0 h 3494"/>
              <a:gd name="T14" fmla="*/ 1536874 w 3498"/>
              <a:gd name="T15" fmla="*/ 262991 h 3494"/>
              <a:gd name="T16" fmla="*/ 1800397 w 3498"/>
              <a:gd name="T17" fmla="*/ 899110 h 3494"/>
              <a:gd name="T18" fmla="*/ 1732972 w 3498"/>
              <a:gd name="T19" fmla="*/ 898595 h 3494"/>
              <a:gd name="T20" fmla="*/ 1685620 w 3498"/>
              <a:gd name="T21" fmla="*/ 621709 h 3494"/>
              <a:gd name="T22" fmla="*/ 1350040 w 3498"/>
              <a:gd name="T23" fmla="*/ 1082843 h 3494"/>
              <a:gd name="T24" fmla="*/ 1361364 w 3498"/>
              <a:gd name="T25" fmla="*/ 1092107 h 3494"/>
              <a:gd name="T26" fmla="*/ 1305262 w 3498"/>
              <a:gd name="T27" fmla="*/ 1168792 h 3494"/>
              <a:gd name="T28" fmla="*/ 1274895 w 3498"/>
              <a:gd name="T29" fmla="*/ 1124531 h 3494"/>
              <a:gd name="T30" fmla="*/ 1221882 w 3498"/>
              <a:gd name="T31" fmla="*/ 1107547 h 3494"/>
              <a:gd name="T32" fmla="*/ 1278498 w 3498"/>
              <a:gd name="T33" fmla="*/ 1031377 h 3494"/>
              <a:gd name="T34" fmla="*/ 1296512 w 3498"/>
              <a:gd name="T35" fmla="*/ 1042700 h 3494"/>
              <a:gd name="T36" fmla="*/ 1656283 w 3498"/>
              <a:gd name="T37" fmla="*/ 547598 h 3494"/>
              <a:gd name="T38" fmla="*/ 1354673 w 3498"/>
              <a:gd name="T39" fmla="*/ 201232 h 3494"/>
              <a:gd name="T40" fmla="*/ 900199 w 3498"/>
              <a:gd name="T41" fmla="*/ 65876 h 3494"/>
              <a:gd name="T42" fmla="*/ 311904 w 3498"/>
              <a:gd name="T43" fmla="*/ 310340 h 3494"/>
              <a:gd name="T44" fmla="*/ 67940 w 3498"/>
              <a:gd name="T45" fmla="*/ 898595 h 3494"/>
              <a:gd name="T46" fmla="*/ 311904 w 3498"/>
              <a:gd name="T47" fmla="*/ 1486851 h 3494"/>
              <a:gd name="T48" fmla="*/ 900199 w 3498"/>
              <a:gd name="T49" fmla="*/ 1730800 h 3494"/>
              <a:gd name="T50" fmla="*/ 1488493 w 3498"/>
              <a:gd name="T51" fmla="*/ 1486851 h 3494"/>
              <a:gd name="T52" fmla="*/ 1732972 w 3498"/>
              <a:gd name="T53" fmla="*/ 898595 h 3494"/>
              <a:gd name="T54" fmla="*/ 1181736 w 3498"/>
              <a:gd name="T55" fmla="*/ 898595 h 3494"/>
              <a:gd name="T56" fmla="*/ 1099385 w 3498"/>
              <a:gd name="T57" fmla="*/ 1097769 h 3494"/>
              <a:gd name="T58" fmla="*/ 900199 w 3498"/>
              <a:gd name="T59" fmla="*/ 1179599 h 3494"/>
              <a:gd name="T60" fmla="*/ 701012 w 3498"/>
              <a:gd name="T61" fmla="*/ 1097769 h 3494"/>
              <a:gd name="T62" fmla="*/ 619176 w 3498"/>
              <a:gd name="T63" fmla="*/ 898595 h 3494"/>
              <a:gd name="T64" fmla="*/ 701012 w 3498"/>
              <a:gd name="T65" fmla="*/ 699422 h 3494"/>
              <a:gd name="T66" fmla="*/ 900199 w 3498"/>
              <a:gd name="T67" fmla="*/ 617077 h 3494"/>
              <a:gd name="T68" fmla="*/ 1099385 w 3498"/>
              <a:gd name="T69" fmla="*/ 699422 h 3494"/>
              <a:gd name="T70" fmla="*/ 1181736 w 3498"/>
              <a:gd name="T71" fmla="*/ 898595 h 3494"/>
              <a:gd name="T72" fmla="*/ 922845 w 3498"/>
              <a:gd name="T73" fmla="*/ 898595 h 3494"/>
              <a:gd name="T74" fmla="*/ 900199 w 3498"/>
              <a:gd name="T75" fmla="*/ 875950 h 3494"/>
              <a:gd name="T76" fmla="*/ 877552 w 3498"/>
              <a:gd name="T77" fmla="*/ 898595 h 3494"/>
              <a:gd name="T78" fmla="*/ 900199 w 3498"/>
              <a:gd name="T79" fmla="*/ 921240 h 3494"/>
              <a:gd name="T80" fmla="*/ 922845 w 3498"/>
              <a:gd name="T81" fmla="*/ 898595 h 3494"/>
              <a:gd name="T82" fmla="*/ 1289307 w 3498"/>
              <a:gd name="T83" fmla="*/ 1208935 h 3494"/>
              <a:gd name="T84" fmla="*/ 1177103 w 3498"/>
              <a:gd name="T85" fmla="*/ 1364362 h 3494"/>
              <a:gd name="T86" fmla="*/ 1172471 w 3498"/>
              <a:gd name="T87" fmla="*/ 1420460 h 3494"/>
              <a:gd name="T88" fmla="*/ 1105046 w 3498"/>
              <a:gd name="T89" fmla="*/ 1515157 h 3494"/>
              <a:gd name="T90" fmla="*/ 952183 w 3498"/>
              <a:gd name="T91" fmla="*/ 1404506 h 3494"/>
              <a:gd name="T92" fmla="*/ 1021666 w 3498"/>
              <a:gd name="T93" fmla="*/ 1310323 h 3494"/>
              <a:gd name="T94" fmla="*/ 1075709 w 3498"/>
              <a:gd name="T95" fmla="*/ 1287678 h 3494"/>
              <a:gd name="T96" fmla="*/ 1188427 w 3498"/>
              <a:gd name="T97" fmla="*/ 1134824 h 3494"/>
              <a:gd name="T98" fmla="*/ 1261513 w 3498"/>
              <a:gd name="T99" fmla="*/ 1140485 h 3494"/>
              <a:gd name="T100" fmla="*/ 1289307 w 3498"/>
              <a:gd name="T101" fmla="*/ 1208935 h 34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98" h="3494">
                <a:moveTo>
                  <a:pt x="3498" y="1747"/>
                </a:moveTo>
                <a:cubicBezTo>
                  <a:pt x="3498" y="2231"/>
                  <a:pt x="3327" y="2643"/>
                  <a:pt x="2986" y="2983"/>
                </a:cubicBezTo>
                <a:cubicBezTo>
                  <a:pt x="2645" y="3324"/>
                  <a:pt x="2233" y="3494"/>
                  <a:pt x="1749" y="3494"/>
                </a:cubicBezTo>
                <a:cubicBezTo>
                  <a:pt x="1265" y="3494"/>
                  <a:pt x="853" y="3324"/>
                  <a:pt x="512" y="2983"/>
                </a:cubicBezTo>
                <a:cubicBezTo>
                  <a:pt x="171" y="2643"/>
                  <a:pt x="0" y="2231"/>
                  <a:pt x="0" y="1747"/>
                </a:cubicBezTo>
                <a:cubicBezTo>
                  <a:pt x="0" y="1264"/>
                  <a:pt x="171" y="852"/>
                  <a:pt x="512" y="511"/>
                </a:cubicBezTo>
                <a:cubicBezTo>
                  <a:pt x="853" y="170"/>
                  <a:pt x="1265" y="0"/>
                  <a:pt x="1749" y="0"/>
                </a:cubicBezTo>
                <a:cubicBezTo>
                  <a:pt x="2233" y="0"/>
                  <a:pt x="2645" y="170"/>
                  <a:pt x="2986" y="511"/>
                </a:cubicBezTo>
                <a:cubicBezTo>
                  <a:pt x="3327" y="852"/>
                  <a:pt x="3498" y="1264"/>
                  <a:pt x="3498" y="1747"/>
                </a:cubicBezTo>
                <a:close/>
                <a:moveTo>
                  <a:pt x="3367" y="1746"/>
                </a:moveTo>
                <a:cubicBezTo>
                  <a:pt x="3367" y="1559"/>
                  <a:pt x="3336" y="1380"/>
                  <a:pt x="3275" y="1208"/>
                </a:cubicBezTo>
                <a:cubicBezTo>
                  <a:pt x="2623" y="2104"/>
                  <a:pt x="2623" y="2104"/>
                  <a:pt x="2623" y="2104"/>
                </a:cubicBezTo>
                <a:cubicBezTo>
                  <a:pt x="2645" y="2122"/>
                  <a:pt x="2645" y="2122"/>
                  <a:pt x="2645" y="2122"/>
                </a:cubicBezTo>
                <a:cubicBezTo>
                  <a:pt x="2536" y="2271"/>
                  <a:pt x="2536" y="2271"/>
                  <a:pt x="2536" y="2271"/>
                </a:cubicBezTo>
                <a:cubicBezTo>
                  <a:pt x="2530" y="2239"/>
                  <a:pt x="2511" y="2210"/>
                  <a:pt x="2477" y="2185"/>
                </a:cubicBezTo>
                <a:cubicBezTo>
                  <a:pt x="2444" y="2161"/>
                  <a:pt x="2409" y="2150"/>
                  <a:pt x="2374" y="2152"/>
                </a:cubicBezTo>
                <a:cubicBezTo>
                  <a:pt x="2484" y="2004"/>
                  <a:pt x="2484" y="2004"/>
                  <a:pt x="2484" y="2004"/>
                </a:cubicBezTo>
                <a:cubicBezTo>
                  <a:pt x="2519" y="2026"/>
                  <a:pt x="2519" y="2026"/>
                  <a:pt x="2519" y="2026"/>
                </a:cubicBezTo>
                <a:cubicBezTo>
                  <a:pt x="3218" y="1064"/>
                  <a:pt x="3218" y="1064"/>
                  <a:pt x="3218" y="1064"/>
                </a:cubicBezTo>
                <a:cubicBezTo>
                  <a:pt x="3087" y="784"/>
                  <a:pt x="2892" y="560"/>
                  <a:pt x="2632" y="391"/>
                </a:cubicBezTo>
                <a:cubicBezTo>
                  <a:pt x="2364" y="216"/>
                  <a:pt x="2070" y="128"/>
                  <a:pt x="1749" y="128"/>
                </a:cubicBezTo>
                <a:cubicBezTo>
                  <a:pt x="1303" y="128"/>
                  <a:pt x="922" y="286"/>
                  <a:pt x="606" y="603"/>
                </a:cubicBezTo>
                <a:cubicBezTo>
                  <a:pt x="290" y="919"/>
                  <a:pt x="132" y="1300"/>
                  <a:pt x="132" y="1746"/>
                </a:cubicBezTo>
                <a:cubicBezTo>
                  <a:pt x="132" y="2192"/>
                  <a:pt x="290" y="2573"/>
                  <a:pt x="606" y="2889"/>
                </a:cubicBezTo>
                <a:cubicBezTo>
                  <a:pt x="922" y="3205"/>
                  <a:pt x="1303" y="3363"/>
                  <a:pt x="1749" y="3363"/>
                </a:cubicBezTo>
                <a:cubicBezTo>
                  <a:pt x="2195" y="3363"/>
                  <a:pt x="2576" y="3205"/>
                  <a:pt x="2892" y="2889"/>
                </a:cubicBezTo>
                <a:cubicBezTo>
                  <a:pt x="3209" y="2573"/>
                  <a:pt x="3367" y="2192"/>
                  <a:pt x="3367" y="1746"/>
                </a:cubicBezTo>
                <a:close/>
                <a:moveTo>
                  <a:pt x="2296" y="1746"/>
                </a:moveTo>
                <a:cubicBezTo>
                  <a:pt x="2296" y="1897"/>
                  <a:pt x="2242" y="2026"/>
                  <a:pt x="2136" y="2133"/>
                </a:cubicBezTo>
                <a:cubicBezTo>
                  <a:pt x="2030" y="2239"/>
                  <a:pt x="1901" y="2292"/>
                  <a:pt x="1749" y="2292"/>
                </a:cubicBezTo>
                <a:cubicBezTo>
                  <a:pt x="1597" y="2292"/>
                  <a:pt x="1468" y="2239"/>
                  <a:pt x="1362" y="2133"/>
                </a:cubicBezTo>
                <a:cubicBezTo>
                  <a:pt x="1256" y="2026"/>
                  <a:pt x="1203" y="1897"/>
                  <a:pt x="1203" y="1746"/>
                </a:cubicBezTo>
                <a:cubicBezTo>
                  <a:pt x="1203" y="1594"/>
                  <a:pt x="1256" y="1465"/>
                  <a:pt x="1362" y="1359"/>
                </a:cubicBezTo>
                <a:cubicBezTo>
                  <a:pt x="1468" y="1253"/>
                  <a:pt x="1597" y="1199"/>
                  <a:pt x="1749" y="1199"/>
                </a:cubicBezTo>
                <a:cubicBezTo>
                  <a:pt x="1901" y="1199"/>
                  <a:pt x="2030" y="1253"/>
                  <a:pt x="2136" y="1359"/>
                </a:cubicBezTo>
                <a:cubicBezTo>
                  <a:pt x="2242" y="1465"/>
                  <a:pt x="2296" y="1594"/>
                  <a:pt x="2296" y="1746"/>
                </a:cubicBezTo>
                <a:close/>
                <a:moveTo>
                  <a:pt x="1793" y="1746"/>
                </a:moveTo>
                <a:cubicBezTo>
                  <a:pt x="1793" y="1717"/>
                  <a:pt x="1778" y="1702"/>
                  <a:pt x="1749" y="1702"/>
                </a:cubicBezTo>
                <a:cubicBezTo>
                  <a:pt x="1720" y="1702"/>
                  <a:pt x="1705" y="1717"/>
                  <a:pt x="1705" y="1746"/>
                </a:cubicBezTo>
                <a:cubicBezTo>
                  <a:pt x="1705" y="1775"/>
                  <a:pt x="1720" y="1790"/>
                  <a:pt x="1749" y="1790"/>
                </a:cubicBezTo>
                <a:cubicBezTo>
                  <a:pt x="1778" y="1790"/>
                  <a:pt x="1793" y="1775"/>
                  <a:pt x="1793" y="1746"/>
                </a:cubicBezTo>
                <a:close/>
                <a:moveTo>
                  <a:pt x="2505" y="2349"/>
                </a:moveTo>
                <a:cubicBezTo>
                  <a:pt x="2287" y="2651"/>
                  <a:pt x="2287" y="2651"/>
                  <a:pt x="2287" y="2651"/>
                </a:cubicBezTo>
                <a:cubicBezTo>
                  <a:pt x="2307" y="2689"/>
                  <a:pt x="2304" y="2725"/>
                  <a:pt x="2278" y="2760"/>
                </a:cubicBezTo>
                <a:cubicBezTo>
                  <a:pt x="2147" y="2944"/>
                  <a:pt x="2147" y="2944"/>
                  <a:pt x="2147" y="2944"/>
                </a:cubicBezTo>
                <a:cubicBezTo>
                  <a:pt x="1850" y="2729"/>
                  <a:pt x="1850" y="2729"/>
                  <a:pt x="1850" y="2729"/>
                </a:cubicBezTo>
                <a:cubicBezTo>
                  <a:pt x="1985" y="2546"/>
                  <a:pt x="1985" y="2546"/>
                  <a:pt x="1985" y="2546"/>
                </a:cubicBezTo>
                <a:cubicBezTo>
                  <a:pt x="2012" y="2508"/>
                  <a:pt x="2046" y="2493"/>
                  <a:pt x="2090" y="2502"/>
                </a:cubicBezTo>
                <a:cubicBezTo>
                  <a:pt x="2309" y="2205"/>
                  <a:pt x="2309" y="2205"/>
                  <a:pt x="2309" y="2205"/>
                </a:cubicBezTo>
                <a:cubicBezTo>
                  <a:pt x="2338" y="2164"/>
                  <a:pt x="2385" y="2168"/>
                  <a:pt x="2451" y="2216"/>
                </a:cubicBezTo>
                <a:cubicBezTo>
                  <a:pt x="2516" y="2264"/>
                  <a:pt x="2535" y="2308"/>
                  <a:pt x="2505" y="2349"/>
                </a:cubicBezTo>
                <a:close/>
              </a:path>
            </a:pathLst>
          </a:custGeom>
          <a:solidFill>
            <a:sysClr val="window" lastClr="FFFFFF"/>
          </a:solidFill>
          <a:ln>
            <a:noFill/>
          </a:ln>
        </p:spPr>
        <p:txBody>
          <a:bodyPr anchor="ctr" anchorCtr="1">
            <a:normAutofit/>
          </a:bodyPr>
          <a:lstStyle/>
          <a:p>
            <a:endParaRPr lang="zh-CN" altLang="en-US">
              <a:sym typeface="Arial" panose="020B0604020202020204" pitchFamily="34" charset="0"/>
            </a:endParaRPr>
          </a:p>
        </p:txBody>
      </p:sp>
      <p:sp>
        <p:nvSpPr>
          <p:cNvPr id="30" name="KSO_Shape"/>
          <p:cNvSpPr>
            <a:spLocks noChangeAspect="1"/>
          </p:cNvSpPr>
          <p:nvPr>
            <p:custDataLst>
              <p:tags r:id="rId23"/>
            </p:custDataLst>
          </p:nvPr>
        </p:nvSpPr>
        <p:spPr bwMode="auto">
          <a:xfrm>
            <a:off x="6663630" y="3179692"/>
            <a:ext cx="514139" cy="440690"/>
          </a:xfrm>
          <a:custGeom>
            <a:avLst/>
            <a:gdLst>
              <a:gd name="T0" fmla="*/ 852289 w 12766676"/>
              <a:gd name="T1" fmla="*/ 1146683 h 10934699"/>
              <a:gd name="T2" fmla="*/ 948108 w 12766676"/>
              <a:gd name="T3" fmla="*/ 1146683 h 10934699"/>
              <a:gd name="T4" fmla="*/ 948108 w 12766676"/>
              <a:gd name="T5" fmla="*/ 1542045 h 10934699"/>
              <a:gd name="T6" fmla="*/ 852289 w 12766676"/>
              <a:gd name="T7" fmla="*/ 1542045 h 10934699"/>
              <a:gd name="T8" fmla="*/ 1193698 w 12766676"/>
              <a:gd name="T9" fmla="*/ 1055119 h 10934699"/>
              <a:gd name="T10" fmla="*/ 1391603 w 12766676"/>
              <a:gd name="T11" fmla="*/ 1397646 h 10934699"/>
              <a:gd name="T12" fmla="*/ 1308545 w 12766676"/>
              <a:gd name="T13" fmla="*/ 1445108 h 10934699"/>
              <a:gd name="T14" fmla="*/ 1110640 w 12766676"/>
              <a:gd name="T15" fmla="*/ 1102804 h 10934699"/>
              <a:gd name="T16" fmla="*/ 606028 w 12766676"/>
              <a:gd name="T17" fmla="*/ 1055119 h 10934699"/>
              <a:gd name="T18" fmla="*/ 689309 w 12766676"/>
              <a:gd name="T19" fmla="*/ 1102804 h 10934699"/>
              <a:gd name="T20" fmla="*/ 491180 w 12766676"/>
              <a:gd name="T21" fmla="*/ 1445108 h 10934699"/>
              <a:gd name="T22" fmla="*/ 408123 w 12766676"/>
              <a:gd name="T23" fmla="*/ 1397646 h 10934699"/>
              <a:gd name="T24" fmla="*/ 1360932 w 12766676"/>
              <a:gd name="T25" fmla="*/ 852289 h 10934699"/>
              <a:gd name="T26" fmla="*/ 1703459 w 12766676"/>
              <a:gd name="T27" fmla="*/ 1050194 h 10934699"/>
              <a:gd name="T28" fmla="*/ 1655774 w 12766676"/>
              <a:gd name="T29" fmla="*/ 1133475 h 10934699"/>
              <a:gd name="T30" fmla="*/ 1312799 w 12766676"/>
              <a:gd name="T31" fmla="*/ 936018 h 10934699"/>
              <a:gd name="T32" fmla="*/ 438794 w 12766676"/>
              <a:gd name="T33" fmla="*/ 852289 h 10934699"/>
              <a:gd name="T34" fmla="*/ 486927 w 12766676"/>
              <a:gd name="T35" fmla="*/ 935346 h 10934699"/>
              <a:gd name="T36" fmla="*/ 144623 w 12766676"/>
              <a:gd name="T37" fmla="*/ 1133475 h 10934699"/>
              <a:gd name="T38" fmla="*/ 96266 w 12766676"/>
              <a:gd name="T39" fmla="*/ 1050194 h 10934699"/>
              <a:gd name="T40" fmla="*/ 1404363 w 12766676"/>
              <a:gd name="T41" fmla="*/ 593938 h 10934699"/>
              <a:gd name="T42" fmla="*/ 1800397 w 12766676"/>
              <a:gd name="T43" fmla="*/ 593938 h 10934699"/>
              <a:gd name="T44" fmla="*/ 1800397 w 12766676"/>
              <a:gd name="T45" fmla="*/ 689756 h 10934699"/>
              <a:gd name="T46" fmla="*/ 1404363 w 12766676"/>
              <a:gd name="T47" fmla="*/ 689756 h 10934699"/>
              <a:gd name="T48" fmla="*/ 0 w 12766676"/>
              <a:gd name="T49" fmla="*/ 593938 h 10934699"/>
              <a:gd name="T50" fmla="*/ 395362 w 12766676"/>
              <a:gd name="T51" fmla="*/ 593938 h 10934699"/>
              <a:gd name="T52" fmla="*/ 395362 w 12766676"/>
              <a:gd name="T53" fmla="*/ 689756 h 10934699"/>
              <a:gd name="T54" fmla="*/ 0 w 12766676"/>
              <a:gd name="T55" fmla="*/ 689756 h 10934699"/>
              <a:gd name="T56" fmla="*/ 899934 w 12766676"/>
              <a:gd name="T57" fmla="*/ 167297 h 10934699"/>
              <a:gd name="T58" fmla="*/ 813106 w 12766676"/>
              <a:gd name="T59" fmla="*/ 175767 h 10934699"/>
              <a:gd name="T60" fmla="*/ 813106 w 12766676"/>
              <a:gd name="T61" fmla="*/ 274769 h 10934699"/>
              <a:gd name="T62" fmla="*/ 743750 w 12766676"/>
              <a:gd name="T63" fmla="*/ 401830 h 10934699"/>
              <a:gd name="T64" fmla="*/ 612978 w 12766676"/>
              <a:gd name="T65" fmla="*/ 642716 h 10934699"/>
              <a:gd name="T66" fmla="*/ 899934 w 12766676"/>
              <a:gd name="T67" fmla="*/ 929661 h 10934699"/>
              <a:gd name="T68" fmla="*/ 1186890 w 12766676"/>
              <a:gd name="T69" fmla="*/ 642716 h 10934699"/>
              <a:gd name="T70" fmla="*/ 1056648 w 12766676"/>
              <a:gd name="T71" fmla="*/ 401830 h 10934699"/>
              <a:gd name="T72" fmla="*/ 987291 w 12766676"/>
              <a:gd name="T73" fmla="*/ 274769 h 10934699"/>
              <a:gd name="T74" fmla="*/ 987291 w 12766676"/>
              <a:gd name="T75" fmla="*/ 175767 h 10934699"/>
              <a:gd name="T76" fmla="*/ 899934 w 12766676"/>
              <a:gd name="T77" fmla="*/ 167297 h 10934699"/>
              <a:gd name="T78" fmla="*/ 899934 w 12766676"/>
              <a:gd name="T79" fmla="*/ 0 h 10934699"/>
              <a:gd name="T80" fmla="*/ 1083120 w 12766676"/>
              <a:gd name="T81" fmla="*/ 26471 h 10934699"/>
              <a:gd name="T82" fmla="*/ 1083120 w 12766676"/>
              <a:gd name="T83" fmla="*/ 274769 h 10934699"/>
              <a:gd name="T84" fmla="*/ 1104826 w 12766676"/>
              <a:gd name="T85" fmla="*/ 319240 h 10934699"/>
              <a:gd name="T86" fmla="*/ 1283247 w 12766676"/>
              <a:gd name="T87" fmla="*/ 642716 h 10934699"/>
              <a:gd name="T88" fmla="*/ 899934 w 12766676"/>
              <a:gd name="T89" fmla="*/ 1026015 h 10934699"/>
              <a:gd name="T90" fmla="*/ 517150 w 12766676"/>
              <a:gd name="T91" fmla="*/ 642716 h 10934699"/>
              <a:gd name="T92" fmla="*/ 695041 w 12766676"/>
              <a:gd name="T93" fmla="*/ 319240 h 10934699"/>
              <a:gd name="T94" fmla="*/ 717278 w 12766676"/>
              <a:gd name="T95" fmla="*/ 274769 h 10934699"/>
              <a:gd name="T96" fmla="*/ 717278 w 12766676"/>
              <a:gd name="T97" fmla="*/ 26471 h 10934699"/>
              <a:gd name="T98" fmla="*/ 899934 w 12766676"/>
              <a:gd name="T99" fmla="*/ 0 h 109346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66676" h="10934699">
                <a:moveTo>
                  <a:pt x="6043613" y="8131174"/>
                </a:moveTo>
                <a:lnTo>
                  <a:pt x="6723063" y="8131174"/>
                </a:lnTo>
                <a:lnTo>
                  <a:pt x="6723063" y="10934699"/>
                </a:lnTo>
                <a:lnTo>
                  <a:pt x="6043613" y="10934699"/>
                </a:lnTo>
                <a:lnTo>
                  <a:pt x="6043613" y="8131174"/>
                </a:lnTo>
                <a:close/>
                <a:moveTo>
                  <a:pt x="8464551" y="7481887"/>
                </a:moveTo>
                <a:lnTo>
                  <a:pt x="9867901" y="9910762"/>
                </a:lnTo>
                <a:lnTo>
                  <a:pt x="9278939" y="10247312"/>
                </a:lnTo>
                <a:lnTo>
                  <a:pt x="7875588" y="7820025"/>
                </a:lnTo>
                <a:lnTo>
                  <a:pt x="8464551" y="7481887"/>
                </a:lnTo>
                <a:close/>
                <a:moveTo>
                  <a:pt x="4297364" y="7481887"/>
                </a:moveTo>
                <a:lnTo>
                  <a:pt x="4887914" y="7820025"/>
                </a:lnTo>
                <a:lnTo>
                  <a:pt x="3482976" y="10247312"/>
                </a:lnTo>
                <a:lnTo>
                  <a:pt x="2894013" y="9910762"/>
                </a:lnTo>
                <a:lnTo>
                  <a:pt x="4297364" y="7481887"/>
                </a:lnTo>
                <a:close/>
                <a:moveTo>
                  <a:pt x="9650413" y="6043612"/>
                </a:moveTo>
                <a:lnTo>
                  <a:pt x="12079288" y="7446962"/>
                </a:lnTo>
                <a:lnTo>
                  <a:pt x="11741151" y="8037512"/>
                </a:lnTo>
                <a:lnTo>
                  <a:pt x="9309100" y="6637337"/>
                </a:lnTo>
                <a:lnTo>
                  <a:pt x="9650413" y="6043612"/>
                </a:lnTo>
                <a:close/>
                <a:moveTo>
                  <a:pt x="3111501" y="6043612"/>
                </a:moveTo>
                <a:lnTo>
                  <a:pt x="3452813" y="6632575"/>
                </a:lnTo>
                <a:lnTo>
                  <a:pt x="1025525" y="8037512"/>
                </a:lnTo>
                <a:lnTo>
                  <a:pt x="682625" y="7446962"/>
                </a:lnTo>
                <a:lnTo>
                  <a:pt x="3111501" y="6043612"/>
                </a:lnTo>
                <a:close/>
                <a:moveTo>
                  <a:pt x="9958388" y="4211638"/>
                </a:moveTo>
                <a:lnTo>
                  <a:pt x="12766676" y="4211638"/>
                </a:lnTo>
                <a:lnTo>
                  <a:pt x="12766676" y="4891088"/>
                </a:lnTo>
                <a:lnTo>
                  <a:pt x="9958388" y="4891088"/>
                </a:lnTo>
                <a:lnTo>
                  <a:pt x="9958388" y="4211638"/>
                </a:lnTo>
                <a:close/>
                <a:moveTo>
                  <a:pt x="0" y="4211637"/>
                </a:moveTo>
                <a:lnTo>
                  <a:pt x="2803525" y="4211637"/>
                </a:lnTo>
                <a:lnTo>
                  <a:pt x="2803525" y="4891087"/>
                </a:lnTo>
                <a:lnTo>
                  <a:pt x="0" y="4891087"/>
                </a:lnTo>
                <a:lnTo>
                  <a:pt x="0" y="4211637"/>
                </a:lnTo>
                <a:close/>
                <a:moveTo>
                  <a:pt x="6381460" y="1186307"/>
                </a:moveTo>
                <a:cubicBezTo>
                  <a:pt x="6171222" y="1186307"/>
                  <a:pt x="5964738" y="1208832"/>
                  <a:pt x="5765762" y="1246373"/>
                </a:cubicBezTo>
                <a:cubicBezTo>
                  <a:pt x="5765762" y="1246373"/>
                  <a:pt x="5765762" y="1832018"/>
                  <a:pt x="5765762" y="1948396"/>
                </a:cubicBezTo>
                <a:cubicBezTo>
                  <a:pt x="5765762" y="2481483"/>
                  <a:pt x="5457912" y="2744273"/>
                  <a:pt x="5273953" y="2849389"/>
                </a:cubicBezTo>
                <a:cubicBezTo>
                  <a:pt x="4703304" y="3187261"/>
                  <a:pt x="4346649" y="3840480"/>
                  <a:pt x="4346649" y="4557520"/>
                </a:cubicBezTo>
                <a:cubicBezTo>
                  <a:pt x="4346649" y="5680005"/>
                  <a:pt x="5262690" y="6592260"/>
                  <a:pt x="6381460" y="6592260"/>
                </a:cubicBezTo>
                <a:cubicBezTo>
                  <a:pt x="7503986" y="6592260"/>
                  <a:pt x="8416274" y="5680005"/>
                  <a:pt x="8416274" y="4557520"/>
                </a:cubicBezTo>
                <a:cubicBezTo>
                  <a:pt x="8416274" y="3840480"/>
                  <a:pt x="8063372" y="3187261"/>
                  <a:pt x="7492724" y="2849389"/>
                </a:cubicBezTo>
                <a:cubicBezTo>
                  <a:pt x="7308765" y="2744273"/>
                  <a:pt x="7000915" y="2481483"/>
                  <a:pt x="7000915" y="1948396"/>
                </a:cubicBezTo>
                <a:cubicBezTo>
                  <a:pt x="7000915" y="1749427"/>
                  <a:pt x="7000915" y="1246373"/>
                  <a:pt x="7000915" y="1246373"/>
                </a:cubicBezTo>
                <a:cubicBezTo>
                  <a:pt x="6798184" y="1208832"/>
                  <a:pt x="6595454" y="1186307"/>
                  <a:pt x="6381460" y="1186307"/>
                </a:cubicBezTo>
                <a:close/>
                <a:moveTo>
                  <a:pt x="6381460" y="0"/>
                </a:moveTo>
                <a:cubicBezTo>
                  <a:pt x="6835727" y="0"/>
                  <a:pt x="7271222" y="63821"/>
                  <a:pt x="7680437" y="187707"/>
                </a:cubicBezTo>
                <a:cubicBezTo>
                  <a:pt x="7680437" y="187707"/>
                  <a:pt x="7680437" y="1696869"/>
                  <a:pt x="7680437" y="1948396"/>
                </a:cubicBezTo>
                <a:cubicBezTo>
                  <a:pt x="7680437" y="2079791"/>
                  <a:pt x="7714225" y="2192415"/>
                  <a:pt x="7834362" y="2263744"/>
                </a:cubicBezTo>
                <a:cubicBezTo>
                  <a:pt x="8611495" y="2717994"/>
                  <a:pt x="9099550" y="3592707"/>
                  <a:pt x="9099550" y="4557520"/>
                </a:cubicBezTo>
                <a:cubicBezTo>
                  <a:pt x="9099550" y="6055418"/>
                  <a:pt x="7879413" y="7275512"/>
                  <a:pt x="6381460" y="7275512"/>
                </a:cubicBezTo>
                <a:cubicBezTo>
                  <a:pt x="4883509" y="7275512"/>
                  <a:pt x="3667126" y="6055418"/>
                  <a:pt x="3667126" y="4557520"/>
                </a:cubicBezTo>
                <a:cubicBezTo>
                  <a:pt x="3667126" y="3592707"/>
                  <a:pt x="4155181" y="2717994"/>
                  <a:pt x="4928560" y="2263744"/>
                </a:cubicBezTo>
                <a:cubicBezTo>
                  <a:pt x="5052451" y="2192415"/>
                  <a:pt x="5086240" y="2079791"/>
                  <a:pt x="5086240" y="1948396"/>
                </a:cubicBezTo>
                <a:cubicBezTo>
                  <a:pt x="5086240" y="1621787"/>
                  <a:pt x="5086240" y="187707"/>
                  <a:pt x="5086240" y="187707"/>
                </a:cubicBezTo>
                <a:cubicBezTo>
                  <a:pt x="5499209" y="63821"/>
                  <a:pt x="5934704" y="0"/>
                  <a:pt x="6381460" y="0"/>
                </a:cubicBezTo>
                <a:close/>
              </a:path>
            </a:pathLst>
          </a:custGeom>
          <a:solidFill>
            <a:sysClr val="window" lastClr="FFFFFF"/>
          </a:solidFill>
          <a:ln>
            <a:noFill/>
          </a:ln>
        </p:spPr>
        <p:txBody>
          <a:bodyPr anchor="ctr" anchorCtr="1">
            <a:normAutofit/>
          </a:bodyPr>
          <a:lstStyle/>
          <a:p>
            <a:endParaRPr lang="zh-CN" altLang="en-US">
              <a:sym typeface="Arial" panose="020B0604020202020204" pitchFamily="34" charset="0"/>
            </a:endParaRPr>
          </a:p>
        </p:txBody>
      </p:sp>
      <p:sp>
        <p:nvSpPr>
          <p:cNvPr id="31" name="KSO_Shape"/>
          <p:cNvSpPr>
            <a:spLocks noChangeAspect="1"/>
          </p:cNvSpPr>
          <p:nvPr>
            <p:custDataLst>
              <p:tags r:id="rId24"/>
            </p:custDataLst>
          </p:nvPr>
        </p:nvSpPr>
        <p:spPr bwMode="auto">
          <a:xfrm>
            <a:off x="6714863" y="1198464"/>
            <a:ext cx="411674" cy="514139"/>
          </a:xfrm>
          <a:custGeom>
            <a:avLst/>
            <a:gdLst>
              <a:gd name="T0" fmla="*/ 1262456 w 14111617"/>
              <a:gd name="T1" fmla="*/ 669509 h 17643644"/>
              <a:gd name="T2" fmla="*/ 1377183 w 14111617"/>
              <a:gd name="T3" fmla="*/ 768930 h 17643644"/>
              <a:gd name="T4" fmla="*/ 1279514 w 14111617"/>
              <a:gd name="T5" fmla="*/ 907914 h 17643644"/>
              <a:gd name="T6" fmla="*/ 464079 w 14111617"/>
              <a:gd name="T7" fmla="*/ 1050727 h 17643644"/>
              <a:gd name="T8" fmla="*/ 602730 w 14111617"/>
              <a:gd name="T9" fmla="*/ 1166738 h 17643644"/>
              <a:gd name="T10" fmla="*/ 1133969 w 14111617"/>
              <a:gd name="T11" fmla="*/ 1085951 h 17643644"/>
              <a:gd name="T12" fmla="*/ 1058899 w 14111617"/>
              <a:gd name="T13" fmla="*/ 1521664 h 17643644"/>
              <a:gd name="T14" fmla="*/ 735636 w 14111617"/>
              <a:gd name="T15" fmla="*/ 1800397 h 17643644"/>
              <a:gd name="T16" fmla="*/ 412373 w 14111617"/>
              <a:gd name="T17" fmla="*/ 1521664 h 17643644"/>
              <a:gd name="T18" fmla="*/ 366028 w 14111617"/>
              <a:gd name="T19" fmla="*/ 1281601 h 17643644"/>
              <a:gd name="T20" fmla="*/ 120900 w 14111617"/>
              <a:gd name="T21" fmla="*/ 1077145 h 17643644"/>
              <a:gd name="T22" fmla="*/ 68427 w 14111617"/>
              <a:gd name="T23" fmla="*/ 998273 h 17643644"/>
              <a:gd name="T24" fmla="*/ 166095 w 14111617"/>
              <a:gd name="T25" fmla="*/ 859289 h 17643644"/>
              <a:gd name="T26" fmla="*/ 1238149 w 14111617"/>
              <a:gd name="T27" fmla="*/ 671297 h 17643644"/>
              <a:gd name="T28" fmla="*/ 1262456 w 14111617"/>
              <a:gd name="T29" fmla="*/ 669509 h 17643644"/>
              <a:gd name="T30" fmla="*/ 1323059 w 14111617"/>
              <a:gd name="T31" fmla="*/ 283898 h 17643644"/>
              <a:gd name="T32" fmla="*/ 1438034 w 14111617"/>
              <a:gd name="T33" fmla="*/ 382659 h 17643644"/>
              <a:gd name="T34" fmla="*/ 1341139 w 14111617"/>
              <a:gd name="T35" fmla="*/ 521996 h 17643644"/>
              <a:gd name="T36" fmla="*/ 141253 w 14111617"/>
              <a:gd name="T37" fmla="*/ 736361 h 17643644"/>
              <a:gd name="T38" fmla="*/ 1847 w 14111617"/>
              <a:gd name="T39" fmla="*/ 639131 h 17643644"/>
              <a:gd name="T40" fmla="*/ 99125 w 14111617"/>
              <a:gd name="T41" fmla="*/ 499794 h 17643644"/>
              <a:gd name="T42" fmla="*/ 1298628 w 14111617"/>
              <a:gd name="T43" fmla="*/ 285812 h 17643644"/>
              <a:gd name="T44" fmla="*/ 1323059 w 14111617"/>
              <a:gd name="T45" fmla="*/ 283898 h 17643644"/>
              <a:gd name="T46" fmla="*/ 839207 w 14111617"/>
              <a:gd name="T47" fmla="*/ 63 h 17643644"/>
              <a:gd name="T48" fmla="*/ 953899 w 14111617"/>
              <a:gd name="T49" fmla="*/ 99362 h 17643644"/>
              <a:gd name="T50" fmla="*/ 856246 w 14111617"/>
              <a:gd name="T51" fmla="*/ 238352 h 17643644"/>
              <a:gd name="T52" fmla="*/ 204845 w 14111617"/>
              <a:gd name="T53" fmla="*/ 352453 h 17643644"/>
              <a:gd name="T54" fmla="*/ 65833 w 14111617"/>
              <a:gd name="T55" fmla="*/ 254816 h 17643644"/>
              <a:gd name="T56" fmla="*/ 163486 w 14111617"/>
              <a:gd name="T57" fmla="*/ 115827 h 17643644"/>
              <a:gd name="T58" fmla="*/ 814888 w 14111617"/>
              <a:gd name="T59" fmla="*/ 1725 h 17643644"/>
              <a:gd name="T60" fmla="*/ 839207 w 14111617"/>
              <a:gd name="T61" fmla="*/ 63 h 176436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111617" h="17643644">
                <a:moveTo>
                  <a:pt x="12371896" y="6561097"/>
                </a:moveTo>
                <a:cubicBezTo>
                  <a:pt x="12919809" y="6576333"/>
                  <a:pt x="13397674" y="6974000"/>
                  <a:pt x="13496203" y="7535412"/>
                </a:cubicBezTo>
                <a:cubicBezTo>
                  <a:pt x="13608807" y="8173274"/>
                  <a:pt x="13180911" y="8784870"/>
                  <a:pt x="12539066" y="8897434"/>
                </a:cubicBezTo>
                <a:cubicBezTo>
                  <a:pt x="12539066" y="8897434"/>
                  <a:pt x="12539066" y="8897434"/>
                  <a:pt x="4547914" y="10296977"/>
                </a:cubicBezTo>
                <a:cubicBezTo>
                  <a:pt x="4547914" y="10296977"/>
                  <a:pt x="4547914" y="10296977"/>
                  <a:pt x="5906674" y="11433872"/>
                </a:cubicBezTo>
                <a:cubicBezTo>
                  <a:pt x="5906674" y="11433872"/>
                  <a:pt x="5906674" y="11433872"/>
                  <a:pt x="11112746" y="10642173"/>
                </a:cubicBezTo>
                <a:cubicBezTo>
                  <a:pt x="10940086" y="11902888"/>
                  <a:pt x="10737398" y="13373722"/>
                  <a:pt x="10377064" y="14912094"/>
                </a:cubicBezTo>
                <a:cubicBezTo>
                  <a:pt x="9960428" y="16701860"/>
                  <a:pt x="9228500" y="17643644"/>
                  <a:pt x="7209130" y="17643644"/>
                </a:cubicBezTo>
                <a:cubicBezTo>
                  <a:pt x="5189758" y="17643644"/>
                  <a:pt x="4517886" y="16686850"/>
                  <a:pt x="4041196" y="14912094"/>
                </a:cubicBezTo>
                <a:cubicBezTo>
                  <a:pt x="3898564" y="14383044"/>
                  <a:pt x="3744670" y="13587593"/>
                  <a:pt x="3587024" y="12559510"/>
                </a:cubicBezTo>
                <a:cubicBezTo>
                  <a:pt x="3587024" y="12559510"/>
                  <a:pt x="3587024" y="12559510"/>
                  <a:pt x="1184800" y="10555874"/>
                </a:cubicBezTo>
                <a:cubicBezTo>
                  <a:pt x="925810" y="10387028"/>
                  <a:pt x="730628" y="10113123"/>
                  <a:pt x="670574" y="9782936"/>
                </a:cubicBezTo>
                <a:cubicBezTo>
                  <a:pt x="557970" y="9141322"/>
                  <a:pt x="985866" y="8533478"/>
                  <a:pt x="1627710" y="8420914"/>
                </a:cubicBezTo>
                <a:cubicBezTo>
                  <a:pt x="1627710" y="8420914"/>
                  <a:pt x="1627710" y="8420914"/>
                  <a:pt x="12133690" y="6578620"/>
                </a:cubicBezTo>
                <a:cubicBezTo>
                  <a:pt x="12213920" y="6564549"/>
                  <a:pt x="12293624" y="6558921"/>
                  <a:pt x="12371896" y="6561097"/>
                </a:cubicBezTo>
                <a:close/>
                <a:moveTo>
                  <a:pt x="12965801" y="2782157"/>
                </a:moveTo>
                <a:cubicBezTo>
                  <a:pt x="13516185" y="2794825"/>
                  <a:pt x="13994011" y="3191997"/>
                  <a:pt x="14092532" y="3750007"/>
                </a:cubicBezTo>
                <a:cubicBezTo>
                  <a:pt x="14208881" y="4391484"/>
                  <a:pt x="13781018" y="5002951"/>
                  <a:pt x="13142977" y="5115490"/>
                </a:cubicBezTo>
                <a:cubicBezTo>
                  <a:pt x="13142977" y="5115490"/>
                  <a:pt x="13142977" y="5115490"/>
                  <a:pt x="1384260" y="7216234"/>
                </a:cubicBezTo>
                <a:cubicBezTo>
                  <a:pt x="1057732" y="7272504"/>
                  <a:pt x="186994" y="7208732"/>
                  <a:pt x="18102" y="6263397"/>
                </a:cubicBezTo>
                <a:cubicBezTo>
                  <a:pt x="-94494" y="5625671"/>
                  <a:pt x="329616" y="5014204"/>
                  <a:pt x="971410" y="4897913"/>
                </a:cubicBezTo>
                <a:cubicBezTo>
                  <a:pt x="971410" y="4897913"/>
                  <a:pt x="971410" y="4897913"/>
                  <a:pt x="12726374" y="2800921"/>
                </a:cubicBezTo>
                <a:cubicBezTo>
                  <a:pt x="12807067" y="2786384"/>
                  <a:pt x="12887175" y="2780347"/>
                  <a:pt x="12965801" y="2782157"/>
                </a:cubicBezTo>
                <a:close/>
                <a:moveTo>
                  <a:pt x="8224110" y="617"/>
                </a:moveTo>
                <a:cubicBezTo>
                  <a:pt x="8772602" y="18315"/>
                  <a:pt x="9252854" y="415588"/>
                  <a:pt x="9348082" y="973738"/>
                </a:cubicBezTo>
                <a:cubicBezTo>
                  <a:pt x="9460670" y="1615377"/>
                  <a:pt x="9032842" y="2223245"/>
                  <a:pt x="8391098" y="2335813"/>
                </a:cubicBezTo>
                <a:cubicBezTo>
                  <a:pt x="8391098" y="2335813"/>
                  <a:pt x="8391098" y="2335813"/>
                  <a:pt x="2007450" y="3453990"/>
                </a:cubicBezTo>
                <a:cubicBezTo>
                  <a:pt x="1485800" y="3540293"/>
                  <a:pt x="776506" y="3251368"/>
                  <a:pt x="645156" y="2497161"/>
                </a:cubicBezTo>
                <a:cubicBezTo>
                  <a:pt x="532570" y="1855522"/>
                  <a:pt x="960398" y="1247654"/>
                  <a:pt x="1602140" y="1135085"/>
                </a:cubicBezTo>
                <a:cubicBezTo>
                  <a:pt x="1602140" y="1135085"/>
                  <a:pt x="1602140" y="1135085"/>
                  <a:pt x="7985788" y="16909"/>
                </a:cubicBezTo>
                <a:cubicBezTo>
                  <a:pt x="8066006" y="3307"/>
                  <a:pt x="8145754" y="-1911"/>
                  <a:pt x="8224110" y="617"/>
                </a:cubicBezTo>
                <a:close/>
              </a:path>
            </a:pathLst>
          </a:custGeom>
          <a:solidFill>
            <a:sysClr val="window" lastClr="FFFFFF"/>
          </a:solidFill>
          <a:ln>
            <a:noFill/>
          </a:ln>
        </p:spPr>
        <p:txBody>
          <a:bodyPr anchor="ctr" anchorCtr="1">
            <a:normAutofit/>
          </a:bodyPr>
          <a:lstStyle/>
          <a:p>
            <a:endParaRPr lang="zh-CN" altLang="en-US">
              <a:sym typeface="Arial" panose="020B0604020202020204" pitchFamily="34" charset="0"/>
            </a:endParaRPr>
          </a:p>
        </p:txBody>
      </p:sp>
      <p:sp>
        <p:nvSpPr>
          <p:cNvPr id="11" name="文本框 10"/>
          <p:cNvSpPr txBox="1"/>
          <p:nvPr>
            <p:custDataLst>
              <p:tags r:id="rId25"/>
            </p:custDataLst>
          </p:nvPr>
        </p:nvSpPr>
        <p:spPr>
          <a:xfrm>
            <a:off x="588010" y="5325745"/>
            <a:ext cx="10854055" cy="1377315"/>
          </a:xfrm>
          <a:prstGeom prst="rect">
            <a:avLst/>
          </a:prstGeom>
          <a:gradFill>
            <a:gsLst>
              <a:gs pos="100000">
                <a:srgbClr val="FBDFCD"/>
              </a:gs>
              <a:gs pos="0">
                <a:srgbClr val="96CFFA"/>
              </a:gs>
            </a:gsLst>
            <a:lin scaled="1"/>
          </a:gradFill>
        </p:spPr>
        <p:txBody>
          <a:bodyPr wrap="square" rtlCol="0">
            <a:normAutofit/>
          </a:bodyPr>
          <a:lstStyle/>
          <a:p>
            <a:pPr lvl="0" algn="l">
              <a:lnSpc>
                <a:spcPct val="100000"/>
              </a:lnSpc>
              <a:spcBef>
                <a:spcPct val="0"/>
              </a:spcBef>
              <a:spcAft>
                <a:spcPct val="35000"/>
              </a:spcAft>
            </a:pPr>
            <a:r>
              <a:rPr lang="zh-CN" altLang="en-US" b="1">
                <a:solidFill>
                  <a:srgbClr val="FF0000"/>
                </a:solidFill>
              </a:rPr>
              <a:t>一条主线：供给侧结构性改革</a:t>
            </a:r>
            <a:endParaRPr lang="zh-CN" altLang="en-US"/>
          </a:p>
          <a:p>
            <a:pPr lvl="0" algn="l">
              <a:lnSpc>
                <a:spcPct val="100000"/>
              </a:lnSpc>
              <a:spcBef>
                <a:spcPct val="0"/>
              </a:spcBef>
              <a:spcAft>
                <a:spcPct val="35000"/>
              </a:spcAft>
            </a:pPr>
            <a:r>
              <a:rPr lang="zh-CN" altLang="en-US"/>
              <a:t>实施五大政策：宏观政策要稳、产业政策要准、围观政策要活、改革政策要实、社会政策要托底</a:t>
            </a:r>
            <a:endParaRPr lang="zh-CN" altLang="en-US"/>
          </a:p>
          <a:p>
            <a:pPr lvl="0" algn="l">
              <a:lnSpc>
                <a:spcPct val="100000"/>
              </a:lnSpc>
              <a:spcBef>
                <a:spcPct val="0"/>
              </a:spcBef>
              <a:spcAft>
                <a:spcPct val="35000"/>
              </a:spcAft>
            </a:pPr>
            <a:r>
              <a:rPr lang="zh-CN" altLang="en-US"/>
              <a:t>完成五大任务：去产能、去库存、去杠杆、降成本、补短板</a:t>
            </a:r>
            <a:endParaRPr lang="zh-CN" altLang="en-US"/>
          </a:p>
          <a:p>
            <a:endParaRPr lang="zh-CN" altLang="en-US" dirty="0">
              <a:sym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nvSpPr>
        <p:spPr>
          <a:xfrm>
            <a:off x="614045" y="60325"/>
            <a:ext cx="9612630" cy="75819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en-US" sz="4000" b="1" dirty="0">
                <a:solidFill>
                  <a:srgbClr val="FF0000"/>
                </a:solidFill>
                <a:latin typeface="微软雅黑" panose="020B0503020204020204" pitchFamily="2" charset="-122"/>
                <a:ea typeface="微软雅黑" panose="020B0503020204020204" pitchFamily="2" charset="-122"/>
                <a:sym typeface="Calibri Light" panose="020F0302020204030204" charset="0"/>
              </a:rPr>
              <a:t>党群服务中心</a:t>
            </a:r>
            <a:r>
              <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a:t>
            </a:r>
            <a:r>
              <a:rPr lang="zh-CN" altLang="en-US" sz="4000" b="1" dirty="0">
                <a:solidFill>
                  <a:schemeClr val="accent5"/>
                </a:solidFill>
                <a:latin typeface="微软雅黑" panose="020B0503020204020204" pitchFamily="2" charset="-122"/>
                <a:ea typeface="微软雅黑" panose="020B0503020204020204" pitchFamily="2" charset="-122"/>
                <a:sym typeface="Calibri Light" panose="020F0302020204030204" charset="0"/>
              </a:rPr>
              <a:t>以人民为中心</a:t>
            </a:r>
            <a:endParaRPr lang="zh-CN" altLang="en-US" sz="4000" b="1" dirty="0">
              <a:solidFill>
                <a:schemeClr val="accent5"/>
              </a:solidFill>
              <a:latin typeface="微软雅黑" panose="020B0503020204020204" pitchFamily="2" charset="-122"/>
              <a:ea typeface="微软雅黑" panose="020B0503020204020204" pitchFamily="2" charset="-122"/>
              <a:sym typeface="Calibri Light" panose="020F0302020204030204" charset="0"/>
            </a:endParaRPr>
          </a:p>
        </p:txBody>
      </p:sp>
      <p:sp>
        <p:nvSpPr>
          <p:cNvPr id="211" name="对角圆角矩形 210"/>
          <p:cNvSpPr/>
          <p:nvPr/>
        </p:nvSpPr>
        <p:spPr>
          <a:xfrm>
            <a:off x="635" y="5915660"/>
            <a:ext cx="12105640" cy="915670"/>
          </a:xfrm>
          <a:prstGeom prst="round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solidFill>
                  <a:srgbClr val="FF0000"/>
                </a:solidFill>
              </a:rPr>
              <a:t>我们聚焦在园区党群服务中心来看，这些需求的服务类别基本都是以人才为中心，围绕人才的职业成长、交往环境、产业环境等构建服务内容，这些服务内容相对偏商务、偏专业，委托给第三方人才服务机构（人才服务中心、人才类的服务公司等）来承接比较合适，并要求阶段性的总结提升。实现对人才在引领中体现服务，在服务中实施吸纳。</a:t>
            </a:r>
            <a:endParaRPr lang="zh-CN" altLang="en-US">
              <a:solidFill>
                <a:schemeClr val="accent5"/>
              </a:solidFill>
            </a:endParaRPr>
          </a:p>
        </p:txBody>
      </p:sp>
      <p:sp>
        <p:nvSpPr>
          <p:cNvPr id="31" name="文本框 30"/>
          <p:cNvSpPr txBox="1"/>
          <p:nvPr>
            <p:custDataLst>
              <p:tags r:id="rId1"/>
            </p:custDataLst>
          </p:nvPr>
        </p:nvSpPr>
        <p:spPr>
          <a:xfrm>
            <a:off x="852805" y="1664970"/>
            <a:ext cx="10602595" cy="1130300"/>
          </a:xfrm>
          <a:prstGeom prst="rect">
            <a:avLst/>
          </a:prstGeom>
          <a:noFill/>
        </p:spPr>
        <p:txBody>
          <a:bodyPr wrap="square" rtlCol="0">
            <a:normAutofit fontScale="90000"/>
          </a:bodyPr>
          <a:lstStyle/>
          <a:p>
            <a:pPr algn="ctr"/>
            <a:r>
              <a:rPr lang="zh-CN" altLang="en-US" b="1" spc="100" dirty="0"/>
              <a:t>服务党员、服务群众、服务产业、服务园区、服务企业、服务人才</a:t>
            </a:r>
            <a:endParaRPr lang="zh-CN" altLang="en-US" b="1" spc="100" dirty="0"/>
          </a:p>
          <a:p>
            <a:pPr algn="l"/>
            <a:r>
              <a:rPr lang="zh-CN" altLang="en-US" b="1" spc="100" dirty="0">
                <a:latin typeface="楷体" panose="02010609060101010101" charset="-122"/>
                <a:ea typeface="楷体" panose="02010609060101010101" charset="-122"/>
              </a:rPr>
              <a:t>新时代大讲堂，两新党组织培育与发展，各类人才统战，国情教育，书吧，水吧，沙龙，论坛，早餐会，人才之家，商机对接，品牌展示，读书会，行业发展研讨，多维度的党建情况、产业、人才、经济指标等大数据动态看板，人才服务，科创服务，成果转化服务，就业服务，双创服务，智库咨询服务等。</a:t>
            </a:r>
            <a:endParaRPr lang="zh-CN" altLang="en-US" b="1" spc="100" dirty="0">
              <a:latin typeface="楷体" panose="02010609060101010101" charset="-122"/>
              <a:ea typeface="楷体" panose="02010609060101010101" charset="-122"/>
            </a:endParaRPr>
          </a:p>
        </p:txBody>
      </p:sp>
      <p:sp>
        <p:nvSpPr>
          <p:cNvPr id="32" name="文本框 31"/>
          <p:cNvSpPr txBox="1"/>
          <p:nvPr>
            <p:custDataLst>
              <p:tags r:id="rId2"/>
            </p:custDataLst>
          </p:nvPr>
        </p:nvSpPr>
        <p:spPr>
          <a:xfrm>
            <a:off x="3176905" y="1203325"/>
            <a:ext cx="5549265" cy="461645"/>
          </a:xfrm>
          <a:prstGeom prst="rect">
            <a:avLst/>
          </a:prstGeom>
          <a:noFill/>
        </p:spPr>
        <p:txBody>
          <a:bodyPr wrap="square" rtlCol="0" anchor="ctr">
            <a:normAutofit/>
          </a:bodyPr>
          <a:lstStyle/>
          <a:p>
            <a:pPr algn="ctr"/>
            <a:r>
              <a:rPr lang="zh-CN" altLang="en-US" sz="2400" b="1" spc="100" dirty="0">
                <a:solidFill>
                  <a:srgbClr val="D6B8B1"/>
                </a:solidFill>
                <a:latin typeface="Arial" panose="020B0604020202020204" pitchFamily="34" charset="0"/>
                <a:ea typeface="黑体" panose="02010609060101010101" charset="-122"/>
                <a:cs typeface="+mn-ea"/>
              </a:rPr>
              <a:t>产业园区、楼宇党群服务中心</a:t>
            </a:r>
            <a:endParaRPr lang="zh-CN" altLang="en-US" sz="2400" b="1" spc="100" dirty="0">
              <a:solidFill>
                <a:srgbClr val="D6B8B1"/>
              </a:solidFill>
              <a:latin typeface="Arial" panose="020B0604020202020204" pitchFamily="34" charset="0"/>
              <a:ea typeface="黑体" panose="02010609060101010101" charset="-122"/>
              <a:cs typeface="+mn-ea"/>
            </a:endParaRPr>
          </a:p>
        </p:txBody>
      </p:sp>
      <p:sp>
        <p:nvSpPr>
          <p:cNvPr id="33" name="文本框 32"/>
          <p:cNvSpPr txBox="1"/>
          <p:nvPr>
            <p:custDataLst>
              <p:tags r:id="rId3"/>
            </p:custDataLst>
          </p:nvPr>
        </p:nvSpPr>
        <p:spPr>
          <a:xfrm>
            <a:off x="1204595" y="3616325"/>
            <a:ext cx="3239770" cy="1743710"/>
          </a:xfrm>
          <a:prstGeom prst="rect">
            <a:avLst/>
          </a:prstGeom>
          <a:noFill/>
        </p:spPr>
        <p:txBody>
          <a:bodyPr wrap="square" rtlCol="0">
            <a:normAutofit/>
          </a:bodyPr>
          <a:lstStyle/>
          <a:p>
            <a:pPr algn="l"/>
            <a:r>
              <a:rPr lang="zh-CN" altLang="en-US" b="1" spc="100" dirty="0"/>
              <a:t>服务党员、服务群众为主</a:t>
            </a:r>
            <a:endParaRPr lang="zh-CN" altLang="en-US" b="1" spc="100" dirty="0"/>
          </a:p>
          <a:p>
            <a:pPr algn="l"/>
            <a:r>
              <a:rPr lang="zh-CN" altLang="en-US" b="1" spc="100" dirty="0">
                <a:latin typeface="楷体" panose="02010609060101010101" charset="-122"/>
                <a:ea typeface="楷体" panose="02010609060101010101" charset="-122"/>
              </a:rPr>
              <a:t>文体活动、服务一老一小、党建课堂、邻里有好活动、书吧、</a:t>
            </a:r>
            <a:endParaRPr lang="zh-CN" altLang="en-US" b="1" spc="100" dirty="0">
              <a:latin typeface="楷体" panose="02010609060101010101" charset="-122"/>
              <a:ea typeface="楷体" panose="02010609060101010101" charset="-122"/>
            </a:endParaRPr>
          </a:p>
        </p:txBody>
      </p:sp>
      <p:sp>
        <p:nvSpPr>
          <p:cNvPr id="34" name="文本框 33"/>
          <p:cNvSpPr txBox="1"/>
          <p:nvPr>
            <p:custDataLst>
              <p:tags r:id="rId4"/>
            </p:custDataLst>
          </p:nvPr>
        </p:nvSpPr>
        <p:spPr>
          <a:xfrm>
            <a:off x="1204724" y="3204455"/>
            <a:ext cx="3240000" cy="461665"/>
          </a:xfrm>
          <a:prstGeom prst="rect">
            <a:avLst/>
          </a:prstGeom>
          <a:noFill/>
        </p:spPr>
        <p:txBody>
          <a:bodyPr wrap="square" rtlCol="0">
            <a:normAutofit/>
          </a:bodyPr>
          <a:lstStyle/>
          <a:p>
            <a:pPr algn="r"/>
            <a:r>
              <a:rPr lang="zh-CN" altLang="en-US" sz="2400" b="1" spc="100" dirty="0">
                <a:solidFill>
                  <a:srgbClr val="945E75"/>
                </a:solidFill>
                <a:latin typeface="Arial" panose="020B0604020202020204" pitchFamily="34" charset="0"/>
                <a:ea typeface="黑体" panose="02010609060101010101" charset="-122"/>
                <a:cs typeface="+mn-ea"/>
              </a:rPr>
              <a:t>社区党群服务中心</a:t>
            </a:r>
            <a:endParaRPr lang="zh-CN" altLang="en-US" sz="2400" b="1" spc="100" dirty="0">
              <a:solidFill>
                <a:srgbClr val="945E75"/>
              </a:solidFill>
              <a:latin typeface="Arial" panose="020B0604020202020204" pitchFamily="34" charset="0"/>
              <a:ea typeface="黑体" panose="02010609060101010101" charset="-122"/>
              <a:cs typeface="+mn-ea"/>
            </a:endParaRPr>
          </a:p>
        </p:txBody>
      </p:sp>
      <p:sp>
        <p:nvSpPr>
          <p:cNvPr id="39" name="文本框 38"/>
          <p:cNvSpPr txBox="1"/>
          <p:nvPr>
            <p:custDataLst>
              <p:tags r:id="rId5"/>
            </p:custDataLst>
          </p:nvPr>
        </p:nvSpPr>
        <p:spPr>
          <a:xfrm>
            <a:off x="7747000" y="3616325"/>
            <a:ext cx="3614420" cy="1483360"/>
          </a:xfrm>
          <a:prstGeom prst="rect">
            <a:avLst/>
          </a:prstGeom>
          <a:noFill/>
        </p:spPr>
        <p:txBody>
          <a:bodyPr wrap="square" rtlCol="0">
            <a:normAutofit/>
          </a:bodyPr>
          <a:lstStyle/>
          <a:p>
            <a:r>
              <a:rPr lang="zh-CN" altLang="en-US" b="1" spc="100" dirty="0"/>
              <a:t>服务党员、服务职工为主</a:t>
            </a:r>
            <a:endParaRPr lang="zh-CN" altLang="en-US" b="1" spc="100" dirty="0"/>
          </a:p>
          <a:p>
            <a:r>
              <a:rPr lang="zh-CN" altLang="en-US" b="1" spc="100" dirty="0">
                <a:latin typeface="楷体" panose="02010609060101010101" charset="-122"/>
                <a:ea typeface="楷体" panose="02010609060101010101" charset="-122"/>
              </a:rPr>
              <a:t>职工培训、三会一课、书记谈心</a:t>
            </a:r>
            <a:endParaRPr lang="zh-CN" altLang="en-US" b="1" spc="100" dirty="0">
              <a:latin typeface="楷体" panose="02010609060101010101" charset="-122"/>
              <a:ea typeface="楷体" panose="02010609060101010101" charset="-122"/>
            </a:endParaRPr>
          </a:p>
          <a:p>
            <a:r>
              <a:rPr lang="zh-CN" altLang="en-US" b="1" spc="100" dirty="0">
                <a:latin typeface="楷体" panose="02010609060101010101" charset="-122"/>
                <a:ea typeface="楷体" panose="02010609060101010101" charset="-122"/>
              </a:rPr>
              <a:t>党建促发展攻坚小组、组织文化建设</a:t>
            </a:r>
            <a:endParaRPr lang="zh-CN" altLang="en-US" b="1" spc="100" dirty="0"/>
          </a:p>
          <a:p>
            <a:endParaRPr lang="zh-CN" altLang="en-US" b="1" spc="100" dirty="0"/>
          </a:p>
        </p:txBody>
      </p:sp>
      <p:sp>
        <p:nvSpPr>
          <p:cNvPr id="40" name="文本框 39"/>
          <p:cNvSpPr txBox="1"/>
          <p:nvPr>
            <p:custDataLst>
              <p:tags r:id="rId6"/>
            </p:custDataLst>
          </p:nvPr>
        </p:nvSpPr>
        <p:spPr>
          <a:xfrm>
            <a:off x="7747277" y="3204455"/>
            <a:ext cx="3240000" cy="461665"/>
          </a:xfrm>
          <a:prstGeom prst="rect">
            <a:avLst/>
          </a:prstGeom>
          <a:noFill/>
        </p:spPr>
        <p:txBody>
          <a:bodyPr wrap="square" rtlCol="0">
            <a:normAutofit fontScale="90000"/>
          </a:bodyPr>
          <a:lstStyle/>
          <a:p>
            <a:r>
              <a:rPr lang="zh-CN" altLang="en-US" sz="2400" b="1" spc="100" dirty="0">
                <a:solidFill>
                  <a:srgbClr val="8EBACC"/>
                </a:solidFill>
                <a:latin typeface="Arial" panose="020B0604020202020204" pitchFamily="34" charset="0"/>
                <a:ea typeface="黑体" panose="02010609060101010101" charset="-122"/>
                <a:cs typeface="+mn-ea"/>
              </a:rPr>
              <a:t>单位内部党群服务中心</a:t>
            </a:r>
            <a:endParaRPr lang="zh-CN" altLang="en-US" sz="2400" b="1" spc="100" dirty="0">
              <a:solidFill>
                <a:srgbClr val="8EBACC"/>
              </a:solidFill>
              <a:latin typeface="Arial" panose="020B0604020202020204" pitchFamily="34" charset="0"/>
              <a:ea typeface="黑体" panose="02010609060101010101" charset="-122"/>
              <a:cs typeface="+mn-ea"/>
            </a:endParaRPr>
          </a:p>
        </p:txBody>
      </p:sp>
      <p:sp>
        <p:nvSpPr>
          <p:cNvPr id="37" name="KSO_Shape"/>
          <p:cNvSpPr/>
          <p:nvPr>
            <p:custDataLst>
              <p:tags r:id="rId7"/>
            </p:custDataLst>
          </p:nvPr>
        </p:nvSpPr>
        <p:spPr bwMode="auto">
          <a:xfrm>
            <a:off x="5591810" y="3949065"/>
            <a:ext cx="1008380" cy="1820545"/>
          </a:xfrm>
          <a:custGeom>
            <a:avLst/>
            <a:gdLst>
              <a:gd name="T0" fmla="*/ 839696 w 1358900"/>
              <a:gd name="T1" fmla="*/ 2086152 h 2151063"/>
              <a:gd name="T2" fmla="*/ 752405 w 1358900"/>
              <a:gd name="T3" fmla="*/ 2140511 h 2151063"/>
              <a:gd name="T4" fmla="*/ 632619 w 1358900"/>
              <a:gd name="T5" fmla="*/ 2146906 h 2151063"/>
              <a:gd name="T6" fmla="*/ 534815 w 1358900"/>
              <a:gd name="T7" fmla="*/ 2102140 h 2151063"/>
              <a:gd name="T8" fmla="*/ 492444 w 1358900"/>
              <a:gd name="T9" fmla="*/ 2023160 h 2151063"/>
              <a:gd name="T10" fmla="*/ 978873 w 1358900"/>
              <a:gd name="T11" fmla="*/ 1877587 h 2151063"/>
              <a:gd name="T12" fmla="*/ 975704 w 1358900"/>
              <a:gd name="T13" fmla="*/ 1949593 h 2151063"/>
              <a:gd name="T14" fmla="*/ 411711 w 1358900"/>
              <a:gd name="T15" fmla="*/ 1968795 h 2151063"/>
              <a:gd name="T16" fmla="*/ 369887 w 1358900"/>
              <a:gd name="T17" fmla="*/ 1911190 h 2151063"/>
              <a:gd name="T18" fmla="*/ 411711 w 1358900"/>
              <a:gd name="T19" fmla="*/ 1853585 h 2151063"/>
              <a:gd name="T20" fmla="*/ 971585 w 1358900"/>
              <a:gd name="T21" fmla="*/ 1709923 h 2151063"/>
              <a:gd name="T22" fmla="*/ 981725 w 1358900"/>
              <a:gd name="T23" fmla="*/ 1781479 h 2151063"/>
              <a:gd name="T24" fmla="*/ 423435 w 1358900"/>
              <a:gd name="T25" fmla="*/ 1812604 h 2151063"/>
              <a:gd name="T26" fmla="*/ 370837 w 1358900"/>
              <a:gd name="T27" fmla="*/ 1764793 h 2151063"/>
              <a:gd name="T28" fmla="*/ 401255 w 1358900"/>
              <a:gd name="T29" fmla="*/ 1699655 h 2151063"/>
              <a:gd name="T30" fmla="*/ 1212263 w 1358900"/>
              <a:gd name="T31" fmla="*/ 1027536 h 2151063"/>
              <a:gd name="T32" fmla="*/ 1162712 w 1358900"/>
              <a:gd name="T33" fmla="*/ 1009170 h 2151063"/>
              <a:gd name="T34" fmla="*/ 1164344 w 1358900"/>
              <a:gd name="T35" fmla="*/ 1001189 h 2151063"/>
              <a:gd name="T36" fmla="*/ 686421 w 1358900"/>
              <a:gd name="T37" fmla="*/ 65405 h 2151063"/>
              <a:gd name="T38" fmla="*/ 812725 w 1358900"/>
              <a:gd name="T39" fmla="*/ 98736 h 2151063"/>
              <a:gd name="T40" fmla="*/ 977427 w 1358900"/>
              <a:gd name="T41" fmla="*/ 180633 h 2151063"/>
              <a:gd name="T42" fmla="*/ 1110078 w 1358900"/>
              <a:gd name="T43" fmla="*/ 304113 h 2151063"/>
              <a:gd name="T44" fmla="*/ 1201791 w 1358900"/>
              <a:gd name="T45" fmla="*/ 459019 h 2151063"/>
              <a:gd name="T46" fmla="*/ 1244633 w 1358900"/>
              <a:gd name="T47" fmla="*/ 632970 h 2151063"/>
              <a:gd name="T48" fmla="*/ 1235747 w 1358900"/>
              <a:gd name="T49" fmla="*/ 811683 h 2151063"/>
              <a:gd name="T50" fmla="*/ 1175451 w 1358900"/>
              <a:gd name="T51" fmla="*/ 981191 h 2151063"/>
              <a:gd name="T52" fmla="*/ 1166089 w 1358900"/>
              <a:gd name="T53" fmla="*/ 998015 h 2151063"/>
              <a:gd name="T54" fmla="*/ 1093258 w 1358900"/>
              <a:gd name="T55" fmla="*/ 1114194 h 2151063"/>
              <a:gd name="T56" fmla="*/ 995199 w 1358900"/>
              <a:gd name="T57" fmla="*/ 1298621 h 2151063"/>
              <a:gd name="T58" fmla="*/ 972667 w 1358900"/>
              <a:gd name="T59" fmla="*/ 1488761 h 2151063"/>
              <a:gd name="T60" fmla="*/ 1011066 w 1358900"/>
              <a:gd name="T61" fmla="*/ 1334490 h 2151063"/>
              <a:gd name="T62" fmla="*/ 1111982 w 1358900"/>
              <a:gd name="T63" fmla="*/ 1164665 h 2151063"/>
              <a:gd name="T64" fmla="*/ 1213215 w 1358900"/>
              <a:gd name="T65" fmla="*/ 1025948 h 2151063"/>
              <a:gd name="T66" fmla="*/ 1270338 w 1358900"/>
              <a:gd name="T67" fmla="*/ 912626 h 2151063"/>
              <a:gd name="T68" fmla="*/ 1310640 w 1358900"/>
              <a:gd name="T69" fmla="*/ 718359 h 2151063"/>
              <a:gd name="T70" fmla="*/ 1289061 w 1358900"/>
              <a:gd name="T71" fmla="*/ 521235 h 2151063"/>
              <a:gd name="T72" fmla="*/ 1207503 w 1358900"/>
              <a:gd name="T73" fmla="*/ 340935 h 2151063"/>
              <a:gd name="T74" fmla="*/ 1074535 w 1358900"/>
              <a:gd name="T75" fmla="*/ 196187 h 2151063"/>
              <a:gd name="T76" fmla="*/ 904755 w 1358900"/>
              <a:gd name="T77" fmla="*/ 100640 h 2151063"/>
              <a:gd name="T78" fmla="*/ 715934 w 1358900"/>
              <a:gd name="T79" fmla="*/ 65405 h 2151063"/>
              <a:gd name="T80" fmla="*/ 865159 w 1358900"/>
              <a:gd name="T81" fmla="*/ 25723 h 2151063"/>
              <a:gd name="T82" fmla="*/ 1059288 w 1358900"/>
              <a:gd name="T83" fmla="*/ 116228 h 2151063"/>
              <a:gd name="T84" fmla="*/ 1214019 w 1358900"/>
              <a:gd name="T85" fmla="*/ 260084 h 2151063"/>
              <a:gd name="T86" fmla="*/ 1317596 w 1358900"/>
              <a:gd name="T87" fmla="*/ 445858 h 2151063"/>
              <a:gd name="T88" fmla="*/ 1358582 w 1358900"/>
              <a:gd name="T89" fmla="*/ 661800 h 2151063"/>
              <a:gd name="T90" fmla="*/ 1344285 w 1358900"/>
              <a:gd name="T91" fmla="*/ 819629 h 2151063"/>
              <a:gd name="T92" fmla="*/ 1261359 w 1358900"/>
              <a:gd name="T93" fmla="*/ 1030172 h 2151063"/>
              <a:gd name="T94" fmla="*/ 1147932 w 1358900"/>
              <a:gd name="T95" fmla="*/ 1196575 h 2151063"/>
              <a:gd name="T96" fmla="*/ 1054839 w 1358900"/>
              <a:gd name="T97" fmla="*/ 1399815 h 2151063"/>
              <a:gd name="T98" fmla="*/ 1037047 w 1358900"/>
              <a:gd name="T99" fmla="*/ 1560184 h 2151063"/>
              <a:gd name="T100" fmla="*/ 997649 w 1358900"/>
              <a:gd name="T101" fmla="*/ 1613217 h 2151063"/>
              <a:gd name="T102" fmla="*/ 338057 w 1358900"/>
              <a:gd name="T103" fmla="*/ 1599562 h 2151063"/>
              <a:gd name="T104" fmla="*/ 318358 w 1358900"/>
              <a:gd name="T105" fmla="*/ 1492543 h 2151063"/>
              <a:gd name="T106" fmla="*/ 276419 w 1358900"/>
              <a:gd name="T107" fmla="*/ 1314391 h 2151063"/>
              <a:gd name="T108" fmla="*/ 137892 w 1358900"/>
              <a:gd name="T109" fmla="*/ 1097178 h 2151063"/>
              <a:gd name="T110" fmla="*/ 65133 w 1358900"/>
              <a:gd name="T111" fmla="*/ 970471 h 2151063"/>
              <a:gd name="T112" fmla="*/ 6354 w 1358900"/>
              <a:gd name="T113" fmla="*/ 773900 h 2151063"/>
              <a:gd name="T114" fmla="*/ 5084 w 1358900"/>
              <a:gd name="T115" fmla="*/ 592571 h 2151063"/>
              <a:gd name="T116" fmla="*/ 66722 w 1358900"/>
              <a:gd name="T117" fmla="*/ 384886 h 2151063"/>
              <a:gd name="T118" fmla="*/ 187456 w 1358900"/>
              <a:gd name="T119" fmla="*/ 210861 h 2151063"/>
              <a:gd name="T120" fmla="*/ 355532 w 1358900"/>
              <a:gd name="T121" fmla="*/ 82249 h 2151063"/>
              <a:gd name="T122" fmla="*/ 558874 w 1358900"/>
              <a:gd name="T123" fmla="*/ 10797 h 215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8900" h="2151063">
                <a:moveTo>
                  <a:pt x="492125" y="2016125"/>
                </a:moveTo>
                <a:lnTo>
                  <a:pt x="866775" y="2016125"/>
                </a:lnTo>
                <a:lnTo>
                  <a:pt x="866775" y="2023160"/>
                </a:lnTo>
                <a:lnTo>
                  <a:pt x="865819" y="2029875"/>
                </a:lnTo>
                <a:lnTo>
                  <a:pt x="864864" y="2036590"/>
                </a:lnTo>
                <a:lnTo>
                  <a:pt x="863271" y="2043305"/>
                </a:lnTo>
                <a:lnTo>
                  <a:pt x="861041" y="2050020"/>
                </a:lnTo>
                <a:lnTo>
                  <a:pt x="858811" y="2056415"/>
                </a:lnTo>
                <a:lnTo>
                  <a:pt x="855625" y="2062810"/>
                </a:lnTo>
                <a:lnTo>
                  <a:pt x="852120" y="2068565"/>
                </a:lnTo>
                <a:lnTo>
                  <a:pt x="848616" y="2074961"/>
                </a:lnTo>
                <a:lnTo>
                  <a:pt x="844156" y="2080397"/>
                </a:lnTo>
                <a:lnTo>
                  <a:pt x="839696" y="2086152"/>
                </a:lnTo>
                <a:lnTo>
                  <a:pt x="834917" y="2091588"/>
                </a:lnTo>
                <a:lnTo>
                  <a:pt x="829820" y="2097024"/>
                </a:lnTo>
                <a:lnTo>
                  <a:pt x="824404" y="2102140"/>
                </a:lnTo>
                <a:lnTo>
                  <a:pt x="818351" y="2106936"/>
                </a:lnTo>
                <a:lnTo>
                  <a:pt x="812298" y="2111733"/>
                </a:lnTo>
                <a:lnTo>
                  <a:pt x="805608" y="2116209"/>
                </a:lnTo>
                <a:lnTo>
                  <a:pt x="798918" y="2120366"/>
                </a:lnTo>
                <a:lnTo>
                  <a:pt x="791590" y="2124523"/>
                </a:lnTo>
                <a:lnTo>
                  <a:pt x="784263" y="2128041"/>
                </a:lnTo>
                <a:lnTo>
                  <a:pt x="776936" y="2131878"/>
                </a:lnTo>
                <a:lnTo>
                  <a:pt x="768971" y="2135075"/>
                </a:lnTo>
                <a:lnTo>
                  <a:pt x="760688" y="2137953"/>
                </a:lnTo>
                <a:lnTo>
                  <a:pt x="752405" y="2140511"/>
                </a:lnTo>
                <a:lnTo>
                  <a:pt x="743803" y="2142749"/>
                </a:lnTo>
                <a:lnTo>
                  <a:pt x="735202" y="2145307"/>
                </a:lnTo>
                <a:lnTo>
                  <a:pt x="726281" y="2146906"/>
                </a:lnTo>
                <a:lnTo>
                  <a:pt x="717361" y="2148505"/>
                </a:lnTo>
                <a:lnTo>
                  <a:pt x="708122" y="2149784"/>
                </a:lnTo>
                <a:lnTo>
                  <a:pt x="698565" y="2150424"/>
                </a:lnTo>
                <a:lnTo>
                  <a:pt x="689007" y="2151063"/>
                </a:lnTo>
                <a:lnTo>
                  <a:pt x="679769" y="2151063"/>
                </a:lnTo>
                <a:lnTo>
                  <a:pt x="669893" y="2151063"/>
                </a:lnTo>
                <a:lnTo>
                  <a:pt x="660335" y="2150424"/>
                </a:lnTo>
                <a:lnTo>
                  <a:pt x="650778" y="2149784"/>
                </a:lnTo>
                <a:lnTo>
                  <a:pt x="641539" y="2148505"/>
                </a:lnTo>
                <a:lnTo>
                  <a:pt x="632619" y="2146906"/>
                </a:lnTo>
                <a:lnTo>
                  <a:pt x="623699" y="2145307"/>
                </a:lnTo>
                <a:lnTo>
                  <a:pt x="615097" y="2142749"/>
                </a:lnTo>
                <a:lnTo>
                  <a:pt x="606495" y="2140511"/>
                </a:lnTo>
                <a:lnTo>
                  <a:pt x="598212" y="2137953"/>
                </a:lnTo>
                <a:lnTo>
                  <a:pt x="590248" y="2135075"/>
                </a:lnTo>
                <a:lnTo>
                  <a:pt x="582283" y="2131878"/>
                </a:lnTo>
                <a:lnTo>
                  <a:pt x="574637" y="2128041"/>
                </a:lnTo>
                <a:lnTo>
                  <a:pt x="567310" y="2124523"/>
                </a:lnTo>
                <a:lnTo>
                  <a:pt x="559983" y="2120366"/>
                </a:lnTo>
                <a:lnTo>
                  <a:pt x="553292" y="2116209"/>
                </a:lnTo>
                <a:lnTo>
                  <a:pt x="546921" y="2111733"/>
                </a:lnTo>
                <a:lnTo>
                  <a:pt x="540868" y="2106936"/>
                </a:lnTo>
                <a:lnTo>
                  <a:pt x="534815" y="2102140"/>
                </a:lnTo>
                <a:lnTo>
                  <a:pt x="529399" y="2097024"/>
                </a:lnTo>
                <a:lnTo>
                  <a:pt x="523983" y="2091588"/>
                </a:lnTo>
                <a:lnTo>
                  <a:pt x="519204" y="2086152"/>
                </a:lnTo>
                <a:lnTo>
                  <a:pt x="514744" y="2080397"/>
                </a:lnTo>
                <a:lnTo>
                  <a:pt x="510284" y="2074961"/>
                </a:lnTo>
                <a:lnTo>
                  <a:pt x="506780" y="2068565"/>
                </a:lnTo>
                <a:lnTo>
                  <a:pt x="503594" y="2062810"/>
                </a:lnTo>
                <a:lnTo>
                  <a:pt x="500408" y="2056415"/>
                </a:lnTo>
                <a:lnTo>
                  <a:pt x="497860" y="2050020"/>
                </a:lnTo>
                <a:lnTo>
                  <a:pt x="495629" y="2043305"/>
                </a:lnTo>
                <a:lnTo>
                  <a:pt x="494037" y="2036590"/>
                </a:lnTo>
                <a:lnTo>
                  <a:pt x="493081" y="2029875"/>
                </a:lnTo>
                <a:lnTo>
                  <a:pt x="492444" y="2023160"/>
                </a:lnTo>
                <a:lnTo>
                  <a:pt x="492125" y="2016125"/>
                </a:lnTo>
                <a:close/>
                <a:moveTo>
                  <a:pt x="429455" y="1851025"/>
                </a:moveTo>
                <a:lnTo>
                  <a:pt x="929444" y="1851025"/>
                </a:lnTo>
                <a:lnTo>
                  <a:pt x="935464" y="1851345"/>
                </a:lnTo>
                <a:lnTo>
                  <a:pt x="941485" y="1852305"/>
                </a:lnTo>
                <a:lnTo>
                  <a:pt x="947188" y="1853585"/>
                </a:lnTo>
                <a:lnTo>
                  <a:pt x="952574" y="1855825"/>
                </a:lnTo>
                <a:lnTo>
                  <a:pt x="957644" y="1858066"/>
                </a:lnTo>
                <a:lnTo>
                  <a:pt x="963030" y="1861266"/>
                </a:lnTo>
                <a:lnTo>
                  <a:pt x="967466" y="1864786"/>
                </a:lnTo>
                <a:lnTo>
                  <a:pt x="971585" y="1868626"/>
                </a:lnTo>
                <a:lnTo>
                  <a:pt x="975704" y="1873107"/>
                </a:lnTo>
                <a:lnTo>
                  <a:pt x="978873" y="1877587"/>
                </a:lnTo>
                <a:lnTo>
                  <a:pt x="981725" y="1882388"/>
                </a:lnTo>
                <a:lnTo>
                  <a:pt x="984259" y="1887828"/>
                </a:lnTo>
                <a:lnTo>
                  <a:pt x="986477" y="1893268"/>
                </a:lnTo>
                <a:lnTo>
                  <a:pt x="988062" y="1899029"/>
                </a:lnTo>
                <a:lnTo>
                  <a:pt x="988695" y="1905109"/>
                </a:lnTo>
                <a:lnTo>
                  <a:pt x="989012" y="1911190"/>
                </a:lnTo>
                <a:lnTo>
                  <a:pt x="988695" y="1917270"/>
                </a:lnTo>
                <a:lnTo>
                  <a:pt x="988062" y="1923351"/>
                </a:lnTo>
                <a:lnTo>
                  <a:pt x="986477" y="1929111"/>
                </a:lnTo>
                <a:lnTo>
                  <a:pt x="984259" y="1934872"/>
                </a:lnTo>
                <a:lnTo>
                  <a:pt x="981725" y="1939992"/>
                </a:lnTo>
                <a:lnTo>
                  <a:pt x="978873" y="1945113"/>
                </a:lnTo>
                <a:lnTo>
                  <a:pt x="975704" y="1949593"/>
                </a:lnTo>
                <a:lnTo>
                  <a:pt x="971585" y="1953753"/>
                </a:lnTo>
                <a:lnTo>
                  <a:pt x="967466" y="1957914"/>
                </a:lnTo>
                <a:lnTo>
                  <a:pt x="963030" y="1961114"/>
                </a:lnTo>
                <a:lnTo>
                  <a:pt x="957644" y="1963994"/>
                </a:lnTo>
                <a:lnTo>
                  <a:pt x="952574" y="1966554"/>
                </a:lnTo>
                <a:lnTo>
                  <a:pt x="947188" y="1968795"/>
                </a:lnTo>
                <a:lnTo>
                  <a:pt x="941485" y="1970395"/>
                </a:lnTo>
                <a:lnTo>
                  <a:pt x="935464" y="1971355"/>
                </a:lnTo>
                <a:lnTo>
                  <a:pt x="929444" y="1971675"/>
                </a:lnTo>
                <a:lnTo>
                  <a:pt x="429455" y="1971675"/>
                </a:lnTo>
                <a:lnTo>
                  <a:pt x="423435" y="1971355"/>
                </a:lnTo>
                <a:lnTo>
                  <a:pt x="417414" y="1970395"/>
                </a:lnTo>
                <a:lnTo>
                  <a:pt x="411711" y="1968795"/>
                </a:lnTo>
                <a:lnTo>
                  <a:pt x="406325" y="1966554"/>
                </a:lnTo>
                <a:lnTo>
                  <a:pt x="401255" y="1963994"/>
                </a:lnTo>
                <a:lnTo>
                  <a:pt x="396185" y="1961114"/>
                </a:lnTo>
                <a:lnTo>
                  <a:pt x="391433" y="1957914"/>
                </a:lnTo>
                <a:lnTo>
                  <a:pt x="387314" y="1953753"/>
                </a:lnTo>
                <a:lnTo>
                  <a:pt x="383511" y="1949593"/>
                </a:lnTo>
                <a:lnTo>
                  <a:pt x="380026" y="1945113"/>
                </a:lnTo>
                <a:lnTo>
                  <a:pt x="377174" y="1939992"/>
                </a:lnTo>
                <a:lnTo>
                  <a:pt x="374323" y="1934872"/>
                </a:lnTo>
                <a:lnTo>
                  <a:pt x="372422" y="1929111"/>
                </a:lnTo>
                <a:lnTo>
                  <a:pt x="370837" y="1923351"/>
                </a:lnTo>
                <a:lnTo>
                  <a:pt x="370204" y="1917270"/>
                </a:lnTo>
                <a:lnTo>
                  <a:pt x="369887" y="1911190"/>
                </a:lnTo>
                <a:lnTo>
                  <a:pt x="370204" y="1905109"/>
                </a:lnTo>
                <a:lnTo>
                  <a:pt x="370837" y="1899029"/>
                </a:lnTo>
                <a:lnTo>
                  <a:pt x="372422" y="1893268"/>
                </a:lnTo>
                <a:lnTo>
                  <a:pt x="374323" y="1887828"/>
                </a:lnTo>
                <a:lnTo>
                  <a:pt x="377174" y="1882388"/>
                </a:lnTo>
                <a:lnTo>
                  <a:pt x="380026" y="1877587"/>
                </a:lnTo>
                <a:lnTo>
                  <a:pt x="383511" y="1873107"/>
                </a:lnTo>
                <a:lnTo>
                  <a:pt x="387314" y="1868626"/>
                </a:lnTo>
                <a:lnTo>
                  <a:pt x="391433" y="1864786"/>
                </a:lnTo>
                <a:lnTo>
                  <a:pt x="396185" y="1861266"/>
                </a:lnTo>
                <a:lnTo>
                  <a:pt x="401255" y="1858066"/>
                </a:lnTo>
                <a:lnTo>
                  <a:pt x="406325" y="1855825"/>
                </a:lnTo>
                <a:lnTo>
                  <a:pt x="411711" y="1853585"/>
                </a:lnTo>
                <a:lnTo>
                  <a:pt x="417414" y="1852305"/>
                </a:lnTo>
                <a:lnTo>
                  <a:pt x="423435" y="1851345"/>
                </a:lnTo>
                <a:lnTo>
                  <a:pt x="429455" y="1851025"/>
                </a:lnTo>
                <a:close/>
                <a:moveTo>
                  <a:pt x="429455" y="1692275"/>
                </a:moveTo>
                <a:lnTo>
                  <a:pt x="929444" y="1692275"/>
                </a:lnTo>
                <a:lnTo>
                  <a:pt x="935464" y="1692596"/>
                </a:lnTo>
                <a:lnTo>
                  <a:pt x="941485" y="1693238"/>
                </a:lnTo>
                <a:lnTo>
                  <a:pt x="947188" y="1694842"/>
                </a:lnTo>
                <a:lnTo>
                  <a:pt x="952574" y="1697088"/>
                </a:lnTo>
                <a:lnTo>
                  <a:pt x="957644" y="1699655"/>
                </a:lnTo>
                <a:lnTo>
                  <a:pt x="963030" y="1702543"/>
                </a:lnTo>
                <a:lnTo>
                  <a:pt x="967466" y="1706073"/>
                </a:lnTo>
                <a:lnTo>
                  <a:pt x="971585" y="1709923"/>
                </a:lnTo>
                <a:lnTo>
                  <a:pt x="975704" y="1714095"/>
                </a:lnTo>
                <a:lnTo>
                  <a:pt x="978873" y="1718908"/>
                </a:lnTo>
                <a:lnTo>
                  <a:pt x="981725" y="1724042"/>
                </a:lnTo>
                <a:lnTo>
                  <a:pt x="984259" y="1729176"/>
                </a:lnTo>
                <a:lnTo>
                  <a:pt x="986477" y="1734631"/>
                </a:lnTo>
                <a:lnTo>
                  <a:pt x="988062" y="1740407"/>
                </a:lnTo>
                <a:lnTo>
                  <a:pt x="988695" y="1746503"/>
                </a:lnTo>
                <a:lnTo>
                  <a:pt x="989012" y="1752600"/>
                </a:lnTo>
                <a:lnTo>
                  <a:pt x="988695" y="1759017"/>
                </a:lnTo>
                <a:lnTo>
                  <a:pt x="988062" y="1764793"/>
                </a:lnTo>
                <a:lnTo>
                  <a:pt x="986477" y="1770569"/>
                </a:lnTo>
                <a:lnTo>
                  <a:pt x="984259" y="1776024"/>
                </a:lnTo>
                <a:lnTo>
                  <a:pt x="981725" y="1781479"/>
                </a:lnTo>
                <a:lnTo>
                  <a:pt x="978873" y="1786292"/>
                </a:lnTo>
                <a:lnTo>
                  <a:pt x="975704" y="1791426"/>
                </a:lnTo>
                <a:lnTo>
                  <a:pt x="971585" y="1795598"/>
                </a:lnTo>
                <a:lnTo>
                  <a:pt x="967466" y="1799127"/>
                </a:lnTo>
                <a:lnTo>
                  <a:pt x="963030" y="1802657"/>
                </a:lnTo>
                <a:lnTo>
                  <a:pt x="957644" y="1805866"/>
                </a:lnTo>
                <a:lnTo>
                  <a:pt x="952574" y="1808433"/>
                </a:lnTo>
                <a:lnTo>
                  <a:pt x="947188" y="1810358"/>
                </a:lnTo>
                <a:lnTo>
                  <a:pt x="941485" y="1811641"/>
                </a:lnTo>
                <a:lnTo>
                  <a:pt x="935464" y="1812604"/>
                </a:lnTo>
                <a:lnTo>
                  <a:pt x="929444" y="1812925"/>
                </a:lnTo>
                <a:lnTo>
                  <a:pt x="429455" y="1812925"/>
                </a:lnTo>
                <a:lnTo>
                  <a:pt x="423435" y="1812604"/>
                </a:lnTo>
                <a:lnTo>
                  <a:pt x="417414" y="1811641"/>
                </a:lnTo>
                <a:lnTo>
                  <a:pt x="411711" y="1810358"/>
                </a:lnTo>
                <a:lnTo>
                  <a:pt x="406325" y="1808433"/>
                </a:lnTo>
                <a:lnTo>
                  <a:pt x="401255" y="1805866"/>
                </a:lnTo>
                <a:lnTo>
                  <a:pt x="396185" y="1802657"/>
                </a:lnTo>
                <a:lnTo>
                  <a:pt x="391433" y="1799127"/>
                </a:lnTo>
                <a:lnTo>
                  <a:pt x="387314" y="1795598"/>
                </a:lnTo>
                <a:lnTo>
                  <a:pt x="383511" y="1791426"/>
                </a:lnTo>
                <a:lnTo>
                  <a:pt x="380026" y="1786292"/>
                </a:lnTo>
                <a:lnTo>
                  <a:pt x="377174" y="1781479"/>
                </a:lnTo>
                <a:lnTo>
                  <a:pt x="374323" y="1776024"/>
                </a:lnTo>
                <a:lnTo>
                  <a:pt x="372422" y="1770569"/>
                </a:lnTo>
                <a:lnTo>
                  <a:pt x="370837" y="1764793"/>
                </a:lnTo>
                <a:lnTo>
                  <a:pt x="370204" y="1759017"/>
                </a:lnTo>
                <a:lnTo>
                  <a:pt x="369887" y="1752600"/>
                </a:lnTo>
                <a:lnTo>
                  <a:pt x="370204" y="1746503"/>
                </a:lnTo>
                <a:lnTo>
                  <a:pt x="370837" y="1740407"/>
                </a:lnTo>
                <a:lnTo>
                  <a:pt x="372422" y="1734631"/>
                </a:lnTo>
                <a:lnTo>
                  <a:pt x="374323" y="1729176"/>
                </a:lnTo>
                <a:lnTo>
                  <a:pt x="377174" y="1724042"/>
                </a:lnTo>
                <a:lnTo>
                  <a:pt x="380026" y="1718908"/>
                </a:lnTo>
                <a:lnTo>
                  <a:pt x="383511" y="1714095"/>
                </a:lnTo>
                <a:lnTo>
                  <a:pt x="387314" y="1709923"/>
                </a:lnTo>
                <a:lnTo>
                  <a:pt x="391433" y="1706073"/>
                </a:lnTo>
                <a:lnTo>
                  <a:pt x="396185" y="1702543"/>
                </a:lnTo>
                <a:lnTo>
                  <a:pt x="401255" y="1699655"/>
                </a:lnTo>
                <a:lnTo>
                  <a:pt x="406325" y="1697088"/>
                </a:lnTo>
                <a:lnTo>
                  <a:pt x="411711" y="1694842"/>
                </a:lnTo>
                <a:lnTo>
                  <a:pt x="417414" y="1693238"/>
                </a:lnTo>
                <a:lnTo>
                  <a:pt x="423435" y="1692596"/>
                </a:lnTo>
                <a:lnTo>
                  <a:pt x="429455" y="1692275"/>
                </a:lnTo>
                <a:close/>
                <a:moveTo>
                  <a:pt x="1217103" y="1013330"/>
                </a:moveTo>
                <a:lnTo>
                  <a:pt x="1217023" y="1014521"/>
                </a:lnTo>
                <a:lnTo>
                  <a:pt x="1216389" y="1018965"/>
                </a:lnTo>
                <a:lnTo>
                  <a:pt x="1215437" y="1022139"/>
                </a:lnTo>
                <a:lnTo>
                  <a:pt x="1214802" y="1023409"/>
                </a:lnTo>
                <a:lnTo>
                  <a:pt x="1214167" y="1024361"/>
                </a:lnTo>
                <a:lnTo>
                  <a:pt x="1213850" y="1024679"/>
                </a:lnTo>
                <a:lnTo>
                  <a:pt x="1212263" y="1027536"/>
                </a:lnTo>
                <a:lnTo>
                  <a:pt x="1210676" y="1029440"/>
                </a:lnTo>
                <a:lnTo>
                  <a:pt x="1213215" y="1024996"/>
                </a:lnTo>
                <a:lnTo>
                  <a:pt x="1215119" y="1020870"/>
                </a:lnTo>
                <a:lnTo>
                  <a:pt x="1216389" y="1017378"/>
                </a:lnTo>
                <a:lnTo>
                  <a:pt x="1217023" y="1013886"/>
                </a:lnTo>
                <a:lnTo>
                  <a:pt x="1217103" y="1013330"/>
                </a:lnTo>
                <a:close/>
                <a:moveTo>
                  <a:pt x="1217341" y="1009442"/>
                </a:moveTo>
                <a:lnTo>
                  <a:pt x="1217658" y="1010077"/>
                </a:lnTo>
                <a:lnTo>
                  <a:pt x="1217341" y="1011664"/>
                </a:lnTo>
                <a:lnTo>
                  <a:pt x="1217103" y="1013330"/>
                </a:lnTo>
                <a:lnTo>
                  <a:pt x="1217341" y="1009760"/>
                </a:lnTo>
                <a:lnTo>
                  <a:pt x="1217341" y="1009442"/>
                </a:lnTo>
                <a:close/>
                <a:moveTo>
                  <a:pt x="1162712" y="1009170"/>
                </a:moveTo>
                <a:lnTo>
                  <a:pt x="1162440" y="1013251"/>
                </a:lnTo>
                <a:lnTo>
                  <a:pt x="1162440" y="1012934"/>
                </a:lnTo>
                <a:lnTo>
                  <a:pt x="1162440" y="1011347"/>
                </a:lnTo>
                <a:lnTo>
                  <a:pt x="1162712" y="1009170"/>
                </a:lnTo>
                <a:close/>
                <a:moveTo>
                  <a:pt x="1167137" y="996491"/>
                </a:moveTo>
                <a:lnTo>
                  <a:pt x="1166565" y="997380"/>
                </a:lnTo>
                <a:lnTo>
                  <a:pt x="1164661" y="1001506"/>
                </a:lnTo>
                <a:lnTo>
                  <a:pt x="1163392" y="1005633"/>
                </a:lnTo>
                <a:lnTo>
                  <a:pt x="1162757" y="1008807"/>
                </a:lnTo>
                <a:lnTo>
                  <a:pt x="1162712" y="1009170"/>
                </a:lnTo>
                <a:lnTo>
                  <a:pt x="1162757" y="1008490"/>
                </a:lnTo>
                <a:lnTo>
                  <a:pt x="1163392" y="1004681"/>
                </a:lnTo>
                <a:lnTo>
                  <a:pt x="1164344" y="1001189"/>
                </a:lnTo>
                <a:lnTo>
                  <a:pt x="1164767" y="1000448"/>
                </a:lnTo>
                <a:lnTo>
                  <a:pt x="1164979" y="1000237"/>
                </a:lnTo>
                <a:lnTo>
                  <a:pt x="1164979" y="1000078"/>
                </a:lnTo>
                <a:lnTo>
                  <a:pt x="1165613" y="998967"/>
                </a:lnTo>
                <a:lnTo>
                  <a:pt x="1166089" y="998015"/>
                </a:lnTo>
                <a:lnTo>
                  <a:pt x="1166756" y="996872"/>
                </a:lnTo>
                <a:lnTo>
                  <a:pt x="1167137" y="996491"/>
                </a:lnTo>
                <a:close/>
                <a:moveTo>
                  <a:pt x="1167517" y="995899"/>
                </a:moveTo>
                <a:lnTo>
                  <a:pt x="1167517" y="996110"/>
                </a:lnTo>
                <a:lnTo>
                  <a:pt x="1167137" y="996491"/>
                </a:lnTo>
                <a:lnTo>
                  <a:pt x="1167517" y="995899"/>
                </a:lnTo>
                <a:close/>
                <a:moveTo>
                  <a:pt x="701019" y="65088"/>
                </a:moveTo>
                <a:lnTo>
                  <a:pt x="686421" y="65405"/>
                </a:lnTo>
                <a:lnTo>
                  <a:pt x="671823" y="66358"/>
                </a:lnTo>
                <a:lnTo>
                  <a:pt x="657225" y="67310"/>
                </a:lnTo>
                <a:lnTo>
                  <a:pt x="671823" y="68897"/>
                </a:lnTo>
                <a:lnTo>
                  <a:pt x="686104" y="70484"/>
                </a:lnTo>
                <a:lnTo>
                  <a:pt x="700384" y="72389"/>
                </a:lnTo>
                <a:lnTo>
                  <a:pt x="714982" y="74611"/>
                </a:lnTo>
                <a:lnTo>
                  <a:pt x="729263" y="77468"/>
                </a:lnTo>
                <a:lnTo>
                  <a:pt x="743226" y="80325"/>
                </a:lnTo>
                <a:lnTo>
                  <a:pt x="757189" y="83499"/>
                </a:lnTo>
                <a:lnTo>
                  <a:pt x="771152" y="86673"/>
                </a:lnTo>
                <a:lnTo>
                  <a:pt x="785433" y="90800"/>
                </a:lnTo>
                <a:lnTo>
                  <a:pt x="799079" y="94609"/>
                </a:lnTo>
                <a:lnTo>
                  <a:pt x="812725" y="98736"/>
                </a:lnTo>
                <a:lnTo>
                  <a:pt x="826053" y="103497"/>
                </a:lnTo>
                <a:lnTo>
                  <a:pt x="839382" y="108259"/>
                </a:lnTo>
                <a:lnTo>
                  <a:pt x="852710" y="113655"/>
                </a:lnTo>
                <a:lnTo>
                  <a:pt x="865721" y="119051"/>
                </a:lnTo>
                <a:lnTo>
                  <a:pt x="878733" y="125082"/>
                </a:lnTo>
                <a:lnTo>
                  <a:pt x="892061" y="130796"/>
                </a:lnTo>
                <a:lnTo>
                  <a:pt x="904755" y="137462"/>
                </a:lnTo>
                <a:lnTo>
                  <a:pt x="917131" y="143811"/>
                </a:lnTo>
                <a:lnTo>
                  <a:pt x="929508" y="150794"/>
                </a:lnTo>
                <a:lnTo>
                  <a:pt x="941884" y="157778"/>
                </a:lnTo>
                <a:lnTo>
                  <a:pt x="953944" y="165078"/>
                </a:lnTo>
                <a:lnTo>
                  <a:pt x="965685" y="173014"/>
                </a:lnTo>
                <a:lnTo>
                  <a:pt x="977427" y="180633"/>
                </a:lnTo>
                <a:lnTo>
                  <a:pt x="988852" y="188886"/>
                </a:lnTo>
                <a:lnTo>
                  <a:pt x="1000276" y="197139"/>
                </a:lnTo>
                <a:lnTo>
                  <a:pt x="1011383" y="206027"/>
                </a:lnTo>
                <a:lnTo>
                  <a:pt x="1022173" y="214598"/>
                </a:lnTo>
                <a:lnTo>
                  <a:pt x="1032963" y="223803"/>
                </a:lnTo>
                <a:lnTo>
                  <a:pt x="1043118" y="233008"/>
                </a:lnTo>
                <a:lnTo>
                  <a:pt x="1053590" y="242531"/>
                </a:lnTo>
                <a:lnTo>
                  <a:pt x="1063428" y="252054"/>
                </a:lnTo>
                <a:lnTo>
                  <a:pt x="1073266" y="262212"/>
                </a:lnTo>
                <a:lnTo>
                  <a:pt x="1083103" y="272370"/>
                </a:lnTo>
                <a:lnTo>
                  <a:pt x="1092306" y="282845"/>
                </a:lnTo>
                <a:lnTo>
                  <a:pt x="1101192" y="293320"/>
                </a:lnTo>
                <a:lnTo>
                  <a:pt x="1110078" y="304113"/>
                </a:lnTo>
                <a:lnTo>
                  <a:pt x="1118963" y="315223"/>
                </a:lnTo>
                <a:lnTo>
                  <a:pt x="1127214" y="326333"/>
                </a:lnTo>
                <a:lnTo>
                  <a:pt x="1135148" y="337760"/>
                </a:lnTo>
                <a:lnTo>
                  <a:pt x="1143082" y="349188"/>
                </a:lnTo>
                <a:lnTo>
                  <a:pt x="1151015" y="360615"/>
                </a:lnTo>
                <a:lnTo>
                  <a:pt x="1157997" y="372360"/>
                </a:lnTo>
                <a:lnTo>
                  <a:pt x="1165296" y="384423"/>
                </a:lnTo>
                <a:lnTo>
                  <a:pt x="1171960" y="396485"/>
                </a:lnTo>
                <a:lnTo>
                  <a:pt x="1178625" y="408865"/>
                </a:lnTo>
                <a:lnTo>
                  <a:pt x="1184971" y="421244"/>
                </a:lnTo>
                <a:lnTo>
                  <a:pt x="1190684" y="433624"/>
                </a:lnTo>
                <a:lnTo>
                  <a:pt x="1196713" y="446321"/>
                </a:lnTo>
                <a:lnTo>
                  <a:pt x="1201791" y="459019"/>
                </a:lnTo>
                <a:lnTo>
                  <a:pt x="1206868" y="471716"/>
                </a:lnTo>
                <a:lnTo>
                  <a:pt x="1211629" y="484730"/>
                </a:lnTo>
                <a:lnTo>
                  <a:pt x="1216071" y="497745"/>
                </a:lnTo>
                <a:lnTo>
                  <a:pt x="1220514" y="511077"/>
                </a:lnTo>
                <a:lnTo>
                  <a:pt x="1224322" y="524409"/>
                </a:lnTo>
                <a:lnTo>
                  <a:pt x="1227813" y="537741"/>
                </a:lnTo>
                <a:lnTo>
                  <a:pt x="1230987" y="551073"/>
                </a:lnTo>
                <a:lnTo>
                  <a:pt x="1234160" y="564405"/>
                </a:lnTo>
                <a:lnTo>
                  <a:pt x="1237016" y="578055"/>
                </a:lnTo>
                <a:lnTo>
                  <a:pt x="1239238" y="591704"/>
                </a:lnTo>
                <a:lnTo>
                  <a:pt x="1241142" y="605671"/>
                </a:lnTo>
                <a:lnTo>
                  <a:pt x="1243046" y="619321"/>
                </a:lnTo>
                <a:lnTo>
                  <a:pt x="1244633" y="632970"/>
                </a:lnTo>
                <a:lnTo>
                  <a:pt x="1245902" y="646620"/>
                </a:lnTo>
                <a:lnTo>
                  <a:pt x="1246537" y="660269"/>
                </a:lnTo>
                <a:lnTo>
                  <a:pt x="1247171" y="674236"/>
                </a:lnTo>
                <a:lnTo>
                  <a:pt x="1247489" y="688203"/>
                </a:lnTo>
                <a:lnTo>
                  <a:pt x="1247171" y="701852"/>
                </a:lnTo>
                <a:lnTo>
                  <a:pt x="1246854" y="715819"/>
                </a:lnTo>
                <a:lnTo>
                  <a:pt x="1246219" y="729469"/>
                </a:lnTo>
                <a:lnTo>
                  <a:pt x="1245267" y="743118"/>
                </a:lnTo>
                <a:lnTo>
                  <a:pt x="1243998" y="756768"/>
                </a:lnTo>
                <a:lnTo>
                  <a:pt x="1242094" y="771052"/>
                </a:lnTo>
                <a:lnTo>
                  <a:pt x="1240190" y="784702"/>
                </a:lnTo>
                <a:lnTo>
                  <a:pt x="1237968" y="798034"/>
                </a:lnTo>
                <a:lnTo>
                  <a:pt x="1235747" y="811683"/>
                </a:lnTo>
                <a:lnTo>
                  <a:pt x="1232891" y="825333"/>
                </a:lnTo>
                <a:lnTo>
                  <a:pt x="1229400" y="838665"/>
                </a:lnTo>
                <a:lnTo>
                  <a:pt x="1226226" y="852314"/>
                </a:lnTo>
                <a:lnTo>
                  <a:pt x="1222418" y="865646"/>
                </a:lnTo>
                <a:lnTo>
                  <a:pt x="1218293" y="878661"/>
                </a:lnTo>
                <a:lnTo>
                  <a:pt x="1214167" y="891993"/>
                </a:lnTo>
                <a:lnTo>
                  <a:pt x="1209407" y="905008"/>
                </a:lnTo>
                <a:lnTo>
                  <a:pt x="1204330" y="918022"/>
                </a:lnTo>
                <a:lnTo>
                  <a:pt x="1199252" y="930720"/>
                </a:lnTo>
                <a:lnTo>
                  <a:pt x="1193540" y="943417"/>
                </a:lnTo>
                <a:lnTo>
                  <a:pt x="1187828" y="956114"/>
                </a:lnTo>
                <a:lnTo>
                  <a:pt x="1181481" y="968811"/>
                </a:lnTo>
                <a:lnTo>
                  <a:pt x="1175451" y="981191"/>
                </a:lnTo>
                <a:lnTo>
                  <a:pt x="1168469" y="993253"/>
                </a:lnTo>
                <a:lnTo>
                  <a:pt x="1167094" y="996004"/>
                </a:lnTo>
                <a:lnTo>
                  <a:pt x="1166565" y="996745"/>
                </a:lnTo>
                <a:lnTo>
                  <a:pt x="1166883" y="996428"/>
                </a:lnTo>
                <a:lnTo>
                  <a:pt x="1167094" y="996004"/>
                </a:lnTo>
                <a:lnTo>
                  <a:pt x="1168152" y="994523"/>
                </a:lnTo>
                <a:lnTo>
                  <a:pt x="1169422" y="992936"/>
                </a:lnTo>
                <a:lnTo>
                  <a:pt x="1167517" y="995899"/>
                </a:lnTo>
                <a:lnTo>
                  <a:pt x="1167517" y="995793"/>
                </a:lnTo>
                <a:lnTo>
                  <a:pt x="1167200" y="996110"/>
                </a:lnTo>
                <a:lnTo>
                  <a:pt x="1166756" y="996872"/>
                </a:lnTo>
                <a:lnTo>
                  <a:pt x="1166565" y="997062"/>
                </a:lnTo>
                <a:lnTo>
                  <a:pt x="1166089" y="998015"/>
                </a:lnTo>
                <a:lnTo>
                  <a:pt x="1164979" y="999919"/>
                </a:lnTo>
                <a:lnTo>
                  <a:pt x="1164979" y="1000078"/>
                </a:lnTo>
                <a:lnTo>
                  <a:pt x="1164767" y="1000448"/>
                </a:lnTo>
                <a:lnTo>
                  <a:pt x="1164344" y="1000872"/>
                </a:lnTo>
                <a:lnTo>
                  <a:pt x="1161488" y="1007220"/>
                </a:lnTo>
                <a:lnTo>
                  <a:pt x="1155141" y="1019282"/>
                </a:lnTo>
                <a:lnTo>
                  <a:pt x="1148159" y="1031345"/>
                </a:lnTo>
                <a:lnTo>
                  <a:pt x="1141495" y="1043407"/>
                </a:lnTo>
                <a:lnTo>
                  <a:pt x="1133879" y="1055152"/>
                </a:lnTo>
                <a:lnTo>
                  <a:pt x="1126262" y="1066897"/>
                </a:lnTo>
                <a:lnTo>
                  <a:pt x="1118329" y="1078959"/>
                </a:lnTo>
                <a:lnTo>
                  <a:pt x="1109760" y="1090704"/>
                </a:lnTo>
                <a:lnTo>
                  <a:pt x="1093258" y="1114194"/>
                </a:lnTo>
                <a:lnTo>
                  <a:pt x="1076439" y="1138319"/>
                </a:lnTo>
                <a:lnTo>
                  <a:pt x="1068188" y="1150698"/>
                </a:lnTo>
                <a:lnTo>
                  <a:pt x="1059937" y="1163396"/>
                </a:lnTo>
                <a:lnTo>
                  <a:pt x="1052003" y="1175775"/>
                </a:lnTo>
                <a:lnTo>
                  <a:pt x="1044704" y="1188790"/>
                </a:lnTo>
                <a:lnTo>
                  <a:pt x="1037088" y="1201805"/>
                </a:lnTo>
                <a:lnTo>
                  <a:pt x="1029789" y="1214819"/>
                </a:lnTo>
                <a:lnTo>
                  <a:pt x="1023125" y="1228786"/>
                </a:lnTo>
                <a:lnTo>
                  <a:pt x="1016461" y="1242118"/>
                </a:lnTo>
                <a:lnTo>
                  <a:pt x="1010748" y="1256085"/>
                </a:lnTo>
                <a:lnTo>
                  <a:pt x="1005036" y="1269735"/>
                </a:lnTo>
                <a:lnTo>
                  <a:pt x="999959" y="1284019"/>
                </a:lnTo>
                <a:lnTo>
                  <a:pt x="995199" y="1298621"/>
                </a:lnTo>
                <a:lnTo>
                  <a:pt x="991073" y="1312905"/>
                </a:lnTo>
                <a:lnTo>
                  <a:pt x="987265" y="1327189"/>
                </a:lnTo>
                <a:lnTo>
                  <a:pt x="983774" y="1341791"/>
                </a:lnTo>
                <a:lnTo>
                  <a:pt x="980918" y="1356393"/>
                </a:lnTo>
                <a:lnTo>
                  <a:pt x="978379" y="1370995"/>
                </a:lnTo>
                <a:lnTo>
                  <a:pt x="976475" y="1385597"/>
                </a:lnTo>
                <a:lnTo>
                  <a:pt x="974888" y="1400198"/>
                </a:lnTo>
                <a:lnTo>
                  <a:pt x="973619" y="1415118"/>
                </a:lnTo>
                <a:lnTo>
                  <a:pt x="972350" y="1430037"/>
                </a:lnTo>
                <a:lnTo>
                  <a:pt x="972032" y="1444639"/>
                </a:lnTo>
                <a:lnTo>
                  <a:pt x="971715" y="1459240"/>
                </a:lnTo>
                <a:lnTo>
                  <a:pt x="972032" y="1474160"/>
                </a:lnTo>
                <a:lnTo>
                  <a:pt x="972667" y="1488761"/>
                </a:lnTo>
                <a:lnTo>
                  <a:pt x="973619" y="1503363"/>
                </a:lnTo>
                <a:lnTo>
                  <a:pt x="975523" y="1488761"/>
                </a:lnTo>
                <a:lnTo>
                  <a:pt x="977110" y="1474477"/>
                </a:lnTo>
                <a:lnTo>
                  <a:pt x="979331" y="1459875"/>
                </a:lnTo>
                <a:lnTo>
                  <a:pt x="981553" y="1445591"/>
                </a:lnTo>
                <a:lnTo>
                  <a:pt x="984091" y="1431306"/>
                </a:lnTo>
                <a:lnTo>
                  <a:pt x="987265" y="1417022"/>
                </a:lnTo>
                <a:lnTo>
                  <a:pt x="990438" y="1402738"/>
                </a:lnTo>
                <a:lnTo>
                  <a:pt x="993929" y="1389088"/>
                </a:lnTo>
                <a:lnTo>
                  <a:pt x="997737" y="1375121"/>
                </a:lnTo>
                <a:lnTo>
                  <a:pt x="1001863" y="1361472"/>
                </a:lnTo>
                <a:lnTo>
                  <a:pt x="1005988" y="1347822"/>
                </a:lnTo>
                <a:lnTo>
                  <a:pt x="1011066" y="1334490"/>
                </a:lnTo>
                <a:lnTo>
                  <a:pt x="1016143" y="1321476"/>
                </a:lnTo>
                <a:lnTo>
                  <a:pt x="1021856" y="1308144"/>
                </a:lnTo>
                <a:lnTo>
                  <a:pt x="1027568" y="1295129"/>
                </a:lnTo>
                <a:lnTo>
                  <a:pt x="1033915" y="1282432"/>
                </a:lnTo>
                <a:lnTo>
                  <a:pt x="1040262" y="1269735"/>
                </a:lnTo>
                <a:lnTo>
                  <a:pt x="1047243" y="1257672"/>
                </a:lnTo>
                <a:lnTo>
                  <a:pt x="1054225" y="1245293"/>
                </a:lnTo>
                <a:lnTo>
                  <a:pt x="1061841" y="1233548"/>
                </a:lnTo>
                <a:lnTo>
                  <a:pt x="1069775" y="1221803"/>
                </a:lnTo>
                <a:lnTo>
                  <a:pt x="1077391" y="1210058"/>
                </a:lnTo>
                <a:lnTo>
                  <a:pt x="1085959" y="1198630"/>
                </a:lnTo>
                <a:lnTo>
                  <a:pt x="1094528" y="1187203"/>
                </a:lnTo>
                <a:lnTo>
                  <a:pt x="1111982" y="1164665"/>
                </a:lnTo>
                <a:lnTo>
                  <a:pt x="1130071" y="1142128"/>
                </a:lnTo>
                <a:lnTo>
                  <a:pt x="1148477" y="1119273"/>
                </a:lnTo>
                <a:lnTo>
                  <a:pt x="1166883" y="1096100"/>
                </a:lnTo>
                <a:lnTo>
                  <a:pt x="1175768" y="1084038"/>
                </a:lnTo>
                <a:lnTo>
                  <a:pt x="1184971" y="1071658"/>
                </a:lnTo>
                <a:lnTo>
                  <a:pt x="1193222" y="1059279"/>
                </a:lnTo>
                <a:lnTo>
                  <a:pt x="1201473" y="1046264"/>
                </a:lnTo>
                <a:lnTo>
                  <a:pt x="1205599" y="1039915"/>
                </a:lnTo>
                <a:lnTo>
                  <a:pt x="1209724" y="1032932"/>
                </a:lnTo>
                <a:lnTo>
                  <a:pt x="1212263" y="1027853"/>
                </a:lnTo>
                <a:lnTo>
                  <a:pt x="1213215" y="1026583"/>
                </a:lnTo>
                <a:lnTo>
                  <a:pt x="1213850" y="1025314"/>
                </a:lnTo>
                <a:lnTo>
                  <a:pt x="1213215" y="1025948"/>
                </a:lnTo>
                <a:lnTo>
                  <a:pt x="1213850" y="1024679"/>
                </a:lnTo>
                <a:lnTo>
                  <a:pt x="1213850" y="1025313"/>
                </a:lnTo>
                <a:lnTo>
                  <a:pt x="1214167" y="1024679"/>
                </a:lnTo>
                <a:lnTo>
                  <a:pt x="1214802" y="1023409"/>
                </a:lnTo>
                <a:lnTo>
                  <a:pt x="1216071" y="1021504"/>
                </a:lnTo>
                <a:lnTo>
                  <a:pt x="1224005" y="1008490"/>
                </a:lnTo>
                <a:lnTo>
                  <a:pt x="1231939" y="995475"/>
                </a:lnTo>
                <a:lnTo>
                  <a:pt x="1238920" y="982143"/>
                </a:lnTo>
                <a:lnTo>
                  <a:pt x="1245902" y="968176"/>
                </a:lnTo>
                <a:lnTo>
                  <a:pt x="1252566" y="954527"/>
                </a:lnTo>
                <a:lnTo>
                  <a:pt x="1258913" y="940560"/>
                </a:lnTo>
                <a:lnTo>
                  <a:pt x="1264625" y="926593"/>
                </a:lnTo>
                <a:lnTo>
                  <a:pt x="1270338" y="912626"/>
                </a:lnTo>
                <a:lnTo>
                  <a:pt x="1275732" y="898342"/>
                </a:lnTo>
                <a:lnTo>
                  <a:pt x="1280810" y="883422"/>
                </a:lnTo>
                <a:lnTo>
                  <a:pt x="1285253" y="869138"/>
                </a:lnTo>
                <a:lnTo>
                  <a:pt x="1289378" y="854219"/>
                </a:lnTo>
                <a:lnTo>
                  <a:pt x="1293186" y="839300"/>
                </a:lnTo>
                <a:lnTo>
                  <a:pt x="1296677" y="824380"/>
                </a:lnTo>
                <a:lnTo>
                  <a:pt x="1299533" y="809461"/>
                </a:lnTo>
                <a:lnTo>
                  <a:pt x="1302707" y="794542"/>
                </a:lnTo>
                <a:lnTo>
                  <a:pt x="1304928" y="779305"/>
                </a:lnTo>
                <a:lnTo>
                  <a:pt x="1306832" y="764069"/>
                </a:lnTo>
                <a:lnTo>
                  <a:pt x="1308419" y="749150"/>
                </a:lnTo>
                <a:lnTo>
                  <a:pt x="1309688" y="733596"/>
                </a:lnTo>
                <a:lnTo>
                  <a:pt x="1310640" y="718359"/>
                </a:lnTo>
                <a:lnTo>
                  <a:pt x="1311275" y="703122"/>
                </a:lnTo>
                <a:lnTo>
                  <a:pt x="1311275" y="687886"/>
                </a:lnTo>
                <a:lnTo>
                  <a:pt x="1311275" y="672331"/>
                </a:lnTo>
                <a:lnTo>
                  <a:pt x="1310640" y="657412"/>
                </a:lnTo>
                <a:lnTo>
                  <a:pt x="1309688" y="642176"/>
                </a:lnTo>
                <a:lnTo>
                  <a:pt x="1308419" y="626622"/>
                </a:lnTo>
                <a:lnTo>
                  <a:pt x="1306832" y="611385"/>
                </a:lnTo>
                <a:lnTo>
                  <a:pt x="1304928" y="596466"/>
                </a:lnTo>
                <a:lnTo>
                  <a:pt x="1302707" y="580912"/>
                </a:lnTo>
                <a:lnTo>
                  <a:pt x="1299533" y="565992"/>
                </a:lnTo>
                <a:lnTo>
                  <a:pt x="1296677" y="551073"/>
                </a:lnTo>
                <a:lnTo>
                  <a:pt x="1293186" y="536154"/>
                </a:lnTo>
                <a:lnTo>
                  <a:pt x="1289061" y="521235"/>
                </a:lnTo>
                <a:lnTo>
                  <a:pt x="1284935" y="506633"/>
                </a:lnTo>
                <a:lnTo>
                  <a:pt x="1280493" y="492031"/>
                </a:lnTo>
                <a:lnTo>
                  <a:pt x="1275415" y="477747"/>
                </a:lnTo>
                <a:lnTo>
                  <a:pt x="1270338" y="463145"/>
                </a:lnTo>
                <a:lnTo>
                  <a:pt x="1264625" y="448861"/>
                </a:lnTo>
                <a:lnTo>
                  <a:pt x="1258913" y="434894"/>
                </a:lnTo>
                <a:lnTo>
                  <a:pt x="1252249" y="420927"/>
                </a:lnTo>
                <a:lnTo>
                  <a:pt x="1245902" y="407278"/>
                </a:lnTo>
                <a:lnTo>
                  <a:pt x="1238603" y="393628"/>
                </a:lnTo>
                <a:lnTo>
                  <a:pt x="1231304" y="379979"/>
                </a:lnTo>
                <a:lnTo>
                  <a:pt x="1224005" y="366646"/>
                </a:lnTo>
                <a:lnTo>
                  <a:pt x="1215754" y="353632"/>
                </a:lnTo>
                <a:lnTo>
                  <a:pt x="1207503" y="340935"/>
                </a:lnTo>
                <a:lnTo>
                  <a:pt x="1199252" y="328237"/>
                </a:lnTo>
                <a:lnTo>
                  <a:pt x="1190366" y="315858"/>
                </a:lnTo>
                <a:lnTo>
                  <a:pt x="1181163" y="303795"/>
                </a:lnTo>
                <a:lnTo>
                  <a:pt x="1171643" y="291733"/>
                </a:lnTo>
                <a:lnTo>
                  <a:pt x="1162123" y="280306"/>
                </a:lnTo>
                <a:lnTo>
                  <a:pt x="1151967" y="268561"/>
                </a:lnTo>
                <a:lnTo>
                  <a:pt x="1141812" y="257451"/>
                </a:lnTo>
                <a:lnTo>
                  <a:pt x="1131023" y="246658"/>
                </a:lnTo>
                <a:lnTo>
                  <a:pt x="1120233" y="235865"/>
                </a:lnTo>
                <a:lnTo>
                  <a:pt x="1109126" y="225390"/>
                </a:lnTo>
                <a:lnTo>
                  <a:pt x="1097701" y="215232"/>
                </a:lnTo>
                <a:lnTo>
                  <a:pt x="1086277" y="205709"/>
                </a:lnTo>
                <a:lnTo>
                  <a:pt x="1074535" y="196187"/>
                </a:lnTo>
                <a:lnTo>
                  <a:pt x="1062476" y="186664"/>
                </a:lnTo>
                <a:lnTo>
                  <a:pt x="1050417" y="177776"/>
                </a:lnTo>
                <a:lnTo>
                  <a:pt x="1038040" y="168888"/>
                </a:lnTo>
                <a:lnTo>
                  <a:pt x="1025664" y="160952"/>
                </a:lnTo>
                <a:lnTo>
                  <a:pt x="1012653" y="152699"/>
                </a:lnTo>
                <a:lnTo>
                  <a:pt x="999959" y="145080"/>
                </a:lnTo>
                <a:lnTo>
                  <a:pt x="986630" y="137779"/>
                </a:lnTo>
                <a:lnTo>
                  <a:pt x="973619" y="130479"/>
                </a:lnTo>
                <a:lnTo>
                  <a:pt x="959656" y="124130"/>
                </a:lnTo>
                <a:lnTo>
                  <a:pt x="946327" y="117464"/>
                </a:lnTo>
                <a:lnTo>
                  <a:pt x="932364" y="111750"/>
                </a:lnTo>
                <a:lnTo>
                  <a:pt x="918718" y="105719"/>
                </a:lnTo>
                <a:lnTo>
                  <a:pt x="904755" y="100640"/>
                </a:lnTo>
                <a:lnTo>
                  <a:pt x="890474" y="95561"/>
                </a:lnTo>
                <a:lnTo>
                  <a:pt x="876194" y="91117"/>
                </a:lnTo>
                <a:lnTo>
                  <a:pt x="861913" y="86673"/>
                </a:lnTo>
                <a:lnTo>
                  <a:pt x="847633" y="82864"/>
                </a:lnTo>
                <a:lnTo>
                  <a:pt x="833352" y="79690"/>
                </a:lnTo>
                <a:lnTo>
                  <a:pt x="818437" y="76516"/>
                </a:lnTo>
                <a:lnTo>
                  <a:pt x="803839" y="73659"/>
                </a:lnTo>
                <a:lnTo>
                  <a:pt x="789241" y="71437"/>
                </a:lnTo>
                <a:lnTo>
                  <a:pt x="774643" y="69215"/>
                </a:lnTo>
                <a:lnTo>
                  <a:pt x="759728" y="67627"/>
                </a:lnTo>
                <a:lnTo>
                  <a:pt x="745130" y="66675"/>
                </a:lnTo>
                <a:lnTo>
                  <a:pt x="730532" y="65723"/>
                </a:lnTo>
                <a:lnTo>
                  <a:pt x="715934" y="65405"/>
                </a:lnTo>
                <a:lnTo>
                  <a:pt x="701019" y="65088"/>
                </a:lnTo>
                <a:close/>
                <a:moveTo>
                  <a:pt x="679609" y="0"/>
                </a:moveTo>
                <a:lnTo>
                  <a:pt x="696766" y="318"/>
                </a:lnTo>
                <a:lnTo>
                  <a:pt x="714241" y="953"/>
                </a:lnTo>
                <a:lnTo>
                  <a:pt x="731715" y="2223"/>
                </a:lnTo>
                <a:lnTo>
                  <a:pt x="748555" y="3493"/>
                </a:lnTo>
                <a:lnTo>
                  <a:pt x="766030" y="5399"/>
                </a:lnTo>
                <a:lnTo>
                  <a:pt x="782551" y="7939"/>
                </a:lnTo>
                <a:lnTo>
                  <a:pt x="799708" y="10797"/>
                </a:lnTo>
                <a:lnTo>
                  <a:pt x="816230" y="13973"/>
                </a:lnTo>
                <a:lnTo>
                  <a:pt x="833069" y="17784"/>
                </a:lnTo>
                <a:lnTo>
                  <a:pt x="849273" y="21594"/>
                </a:lnTo>
                <a:lnTo>
                  <a:pt x="865159" y="25723"/>
                </a:lnTo>
                <a:lnTo>
                  <a:pt x="881363" y="30804"/>
                </a:lnTo>
                <a:lnTo>
                  <a:pt x="897249" y="35885"/>
                </a:lnTo>
                <a:lnTo>
                  <a:pt x="912817" y="41601"/>
                </a:lnTo>
                <a:lnTo>
                  <a:pt x="928704" y="47317"/>
                </a:lnTo>
                <a:lnTo>
                  <a:pt x="943954" y="53668"/>
                </a:lnTo>
                <a:lnTo>
                  <a:pt x="958887" y="60019"/>
                </a:lnTo>
                <a:lnTo>
                  <a:pt x="974138" y="67323"/>
                </a:lnTo>
                <a:lnTo>
                  <a:pt x="988753" y="74310"/>
                </a:lnTo>
                <a:lnTo>
                  <a:pt x="1003051" y="82249"/>
                </a:lnTo>
                <a:lnTo>
                  <a:pt x="1017348" y="90188"/>
                </a:lnTo>
                <a:lnTo>
                  <a:pt x="1031646" y="98444"/>
                </a:lnTo>
                <a:lnTo>
                  <a:pt x="1045626" y="107019"/>
                </a:lnTo>
                <a:lnTo>
                  <a:pt x="1059288" y="116228"/>
                </a:lnTo>
                <a:lnTo>
                  <a:pt x="1072632" y="125437"/>
                </a:lnTo>
                <a:lnTo>
                  <a:pt x="1085976" y="135282"/>
                </a:lnTo>
                <a:lnTo>
                  <a:pt x="1098685" y="144808"/>
                </a:lnTo>
                <a:lnTo>
                  <a:pt x="1111394" y="155288"/>
                </a:lnTo>
                <a:lnTo>
                  <a:pt x="1123785" y="165768"/>
                </a:lnTo>
                <a:lnTo>
                  <a:pt x="1136177" y="176565"/>
                </a:lnTo>
                <a:lnTo>
                  <a:pt x="1147932" y="187679"/>
                </a:lnTo>
                <a:lnTo>
                  <a:pt x="1159688" y="199112"/>
                </a:lnTo>
                <a:lnTo>
                  <a:pt x="1171126" y="210861"/>
                </a:lnTo>
                <a:lnTo>
                  <a:pt x="1182246" y="222611"/>
                </a:lnTo>
                <a:lnTo>
                  <a:pt x="1193049" y="234996"/>
                </a:lnTo>
                <a:lnTo>
                  <a:pt x="1203534" y="247381"/>
                </a:lnTo>
                <a:lnTo>
                  <a:pt x="1214019" y="260084"/>
                </a:lnTo>
                <a:lnTo>
                  <a:pt x="1223868" y="272786"/>
                </a:lnTo>
                <a:lnTo>
                  <a:pt x="1233717" y="286124"/>
                </a:lnTo>
                <a:lnTo>
                  <a:pt x="1242614" y="299779"/>
                </a:lnTo>
                <a:lnTo>
                  <a:pt x="1251828" y="313434"/>
                </a:lnTo>
                <a:lnTo>
                  <a:pt x="1260406" y="327089"/>
                </a:lnTo>
                <a:lnTo>
                  <a:pt x="1268985" y="341380"/>
                </a:lnTo>
                <a:lnTo>
                  <a:pt x="1276610" y="355670"/>
                </a:lnTo>
                <a:lnTo>
                  <a:pt x="1284553" y="370278"/>
                </a:lnTo>
                <a:lnTo>
                  <a:pt x="1291861" y="384886"/>
                </a:lnTo>
                <a:lnTo>
                  <a:pt x="1298851" y="399811"/>
                </a:lnTo>
                <a:lnTo>
                  <a:pt x="1305523" y="414737"/>
                </a:lnTo>
                <a:lnTo>
                  <a:pt x="1311560" y="430297"/>
                </a:lnTo>
                <a:lnTo>
                  <a:pt x="1317596" y="445858"/>
                </a:lnTo>
                <a:lnTo>
                  <a:pt x="1322998" y="461418"/>
                </a:lnTo>
                <a:lnTo>
                  <a:pt x="1328399" y="477614"/>
                </a:lnTo>
                <a:lnTo>
                  <a:pt x="1333165" y="493492"/>
                </a:lnTo>
                <a:lnTo>
                  <a:pt x="1337295" y="509370"/>
                </a:lnTo>
                <a:lnTo>
                  <a:pt x="1341425" y="525883"/>
                </a:lnTo>
                <a:lnTo>
                  <a:pt x="1344920" y="542397"/>
                </a:lnTo>
                <a:lnTo>
                  <a:pt x="1348098" y="559227"/>
                </a:lnTo>
                <a:lnTo>
                  <a:pt x="1351275" y="576058"/>
                </a:lnTo>
                <a:lnTo>
                  <a:pt x="1353499" y="592571"/>
                </a:lnTo>
                <a:lnTo>
                  <a:pt x="1355405" y="610037"/>
                </a:lnTo>
                <a:lnTo>
                  <a:pt x="1356676" y="626868"/>
                </a:lnTo>
                <a:lnTo>
                  <a:pt x="1357947" y="644334"/>
                </a:lnTo>
                <a:lnTo>
                  <a:pt x="1358582" y="661800"/>
                </a:lnTo>
                <a:lnTo>
                  <a:pt x="1358900" y="679266"/>
                </a:lnTo>
                <a:lnTo>
                  <a:pt x="1358582" y="691333"/>
                </a:lnTo>
                <a:lnTo>
                  <a:pt x="1358265" y="703401"/>
                </a:lnTo>
                <a:lnTo>
                  <a:pt x="1357947" y="715151"/>
                </a:lnTo>
                <a:lnTo>
                  <a:pt x="1356994" y="726900"/>
                </a:lnTo>
                <a:lnTo>
                  <a:pt x="1356358" y="738968"/>
                </a:lnTo>
                <a:lnTo>
                  <a:pt x="1355088" y="750718"/>
                </a:lnTo>
                <a:lnTo>
                  <a:pt x="1353817" y="762150"/>
                </a:lnTo>
                <a:lnTo>
                  <a:pt x="1352546" y="773900"/>
                </a:lnTo>
                <a:lnTo>
                  <a:pt x="1350639" y="785332"/>
                </a:lnTo>
                <a:lnTo>
                  <a:pt x="1348415" y="796764"/>
                </a:lnTo>
                <a:lnTo>
                  <a:pt x="1346509" y="808196"/>
                </a:lnTo>
                <a:lnTo>
                  <a:pt x="1344285" y="819629"/>
                </a:lnTo>
                <a:lnTo>
                  <a:pt x="1342061" y="831061"/>
                </a:lnTo>
                <a:lnTo>
                  <a:pt x="1339201" y="842175"/>
                </a:lnTo>
                <a:lnTo>
                  <a:pt x="1336342" y="853290"/>
                </a:lnTo>
                <a:lnTo>
                  <a:pt x="1333165" y="864405"/>
                </a:lnTo>
                <a:lnTo>
                  <a:pt x="1326810" y="885999"/>
                </a:lnTo>
                <a:lnTo>
                  <a:pt x="1319503" y="907593"/>
                </a:lnTo>
                <a:lnTo>
                  <a:pt x="1311242" y="928870"/>
                </a:lnTo>
                <a:lnTo>
                  <a:pt x="1302981" y="949829"/>
                </a:lnTo>
                <a:lnTo>
                  <a:pt x="1293449" y="970471"/>
                </a:lnTo>
                <a:lnTo>
                  <a:pt x="1283282" y="990477"/>
                </a:lnTo>
                <a:lnTo>
                  <a:pt x="1272797" y="1010484"/>
                </a:lnTo>
                <a:lnTo>
                  <a:pt x="1261359" y="1029855"/>
                </a:lnTo>
                <a:lnTo>
                  <a:pt x="1261359" y="1030172"/>
                </a:lnTo>
                <a:lnTo>
                  <a:pt x="1261042" y="1030490"/>
                </a:lnTo>
                <a:lnTo>
                  <a:pt x="1261042" y="1030808"/>
                </a:lnTo>
                <a:lnTo>
                  <a:pt x="1260724" y="1031443"/>
                </a:lnTo>
                <a:lnTo>
                  <a:pt x="1253099" y="1045098"/>
                </a:lnTo>
                <a:lnTo>
                  <a:pt x="1245791" y="1058753"/>
                </a:lnTo>
                <a:lnTo>
                  <a:pt x="1237530" y="1071773"/>
                </a:lnTo>
                <a:lnTo>
                  <a:pt x="1229269" y="1084476"/>
                </a:lnTo>
                <a:lnTo>
                  <a:pt x="1220691" y="1097178"/>
                </a:lnTo>
                <a:lnTo>
                  <a:pt x="1212112" y="1109563"/>
                </a:lnTo>
                <a:lnTo>
                  <a:pt x="1194002" y="1134333"/>
                </a:lnTo>
                <a:lnTo>
                  <a:pt x="1175892" y="1158785"/>
                </a:lnTo>
                <a:lnTo>
                  <a:pt x="1157146" y="1183873"/>
                </a:lnTo>
                <a:lnTo>
                  <a:pt x="1147932" y="1196575"/>
                </a:lnTo>
                <a:lnTo>
                  <a:pt x="1139354" y="1209913"/>
                </a:lnTo>
                <a:lnTo>
                  <a:pt x="1130458" y="1223250"/>
                </a:lnTo>
                <a:lnTo>
                  <a:pt x="1121561" y="1236906"/>
                </a:lnTo>
                <a:lnTo>
                  <a:pt x="1112983" y="1251513"/>
                </a:lnTo>
                <a:lnTo>
                  <a:pt x="1105040" y="1266439"/>
                </a:lnTo>
                <a:lnTo>
                  <a:pt x="1097097" y="1281682"/>
                </a:lnTo>
                <a:lnTo>
                  <a:pt x="1089153" y="1297560"/>
                </a:lnTo>
                <a:lnTo>
                  <a:pt x="1082164" y="1314391"/>
                </a:lnTo>
                <a:lnTo>
                  <a:pt x="1075174" y="1331857"/>
                </a:lnTo>
                <a:lnTo>
                  <a:pt x="1068819" y="1350275"/>
                </a:lnTo>
                <a:lnTo>
                  <a:pt x="1062783" y="1369329"/>
                </a:lnTo>
                <a:lnTo>
                  <a:pt x="1057699" y="1389336"/>
                </a:lnTo>
                <a:lnTo>
                  <a:pt x="1054839" y="1399815"/>
                </a:lnTo>
                <a:lnTo>
                  <a:pt x="1052615" y="1410295"/>
                </a:lnTo>
                <a:lnTo>
                  <a:pt x="1050391" y="1421092"/>
                </a:lnTo>
                <a:lnTo>
                  <a:pt x="1048485" y="1432524"/>
                </a:lnTo>
                <a:lnTo>
                  <a:pt x="1046579" y="1443956"/>
                </a:lnTo>
                <a:lnTo>
                  <a:pt x="1044672" y="1455706"/>
                </a:lnTo>
                <a:lnTo>
                  <a:pt x="1042766" y="1467456"/>
                </a:lnTo>
                <a:lnTo>
                  <a:pt x="1041495" y="1479841"/>
                </a:lnTo>
                <a:lnTo>
                  <a:pt x="1040224" y="1492543"/>
                </a:lnTo>
                <a:lnTo>
                  <a:pt x="1039271" y="1505246"/>
                </a:lnTo>
                <a:lnTo>
                  <a:pt x="1038636" y="1518583"/>
                </a:lnTo>
                <a:lnTo>
                  <a:pt x="1037682" y="1531921"/>
                </a:lnTo>
                <a:lnTo>
                  <a:pt x="1037365" y="1546211"/>
                </a:lnTo>
                <a:lnTo>
                  <a:pt x="1037047" y="1560184"/>
                </a:lnTo>
                <a:lnTo>
                  <a:pt x="1036729" y="1565583"/>
                </a:lnTo>
                <a:lnTo>
                  <a:pt x="1035776" y="1571299"/>
                </a:lnTo>
                <a:lnTo>
                  <a:pt x="1034505" y="1576697"/>
                </a:lnTo>
                <a:lnTo>
                  <a:pt x="1032599" y="1582096"/>
                </a:lnTo>
                <a:lnTo>
                  <a:pt x="1030057" y="1586542"/>
                </a:lnTo>
                <a:lnTo>
                  <a:pt x="1027198" y="1591305"/>
                </a:lnTo>
                <a:lnTo>
                  <a:pt x="1024020" y="1595751"/>
                </a:lnTo>
                <a:lnTo>
                  <a:pt x="1020208" y="1599562"/>
                </a:lnTo>
                <a:lnTo>
                  <a:pt x="1016395" y="1603055"/>
                </a:lnTo>
                <a:lnTo>
                  <a:pt x="1012265" y="1606548"/>
                </a:lnTo>
                <a:lnTo>
                  <a:pt x="1007499" y="1609089"/>
                </a:lnTo>
                <a:lnTo>
                  <a:pt x="1002733" y="1611629"/>
                </a:lnTo>
                <a:lnTo>
                  <a:pt x="997649" y="1613217"/>
                </a:lnTo>
                <a:lnTo>
                  <a:pt x="992248" y="1614805"/>
                </a:lnTo>
                <a:lnTo>
                  <a:pt x="986847" y="1615758"/>
                </a:lnTo>
                <a:lnTo>
                  <a:pt x="980810" y="1616075"/>
                </a:lnTo>
                <a:lnTo>
                  <a:pt x="679609" y="1616075"/>
                </a:lnTo>
                <a:lnTo>
                  <a:pt x="377772" y="1616075"/>
                </a:lnTo>
                <a:lnTo>
                  <a:pt x="371736" y="1615758"/>
                </a:lnTo>
                <a:lnTo>
                  <a:pt x="366334" y="1614805"/>
                </a:lnTo>
                <a:lnTo>
                  <a:pt x="360933" y="1613217"/>
                </a:lnTo>
                <a:lnTo>
                  <a:pt x="355850" y="1611629"/>
                </a:lnTo>
                <a:lnTo>
                  <a:pt x="351084" y="1609089"/>
                </a:lnTo>
                <a:lnTo>
                  <a:pt x="346318" y="1606548"/>
                </a:lnTo>
                <a:lnTo>
                  <a:pt x="342187" y="1603055"/>
                </a:lnTo>
                <a:lnTo>
                  <a:pt x="338057" y="1599562"/>
                </a:lnTo>
                <a:lnTo>
                  <a:pt x="334562" y="1595751"/>
                </a:lnTo>
                <a:lnTo>
                  <a:pt x="331385" y="1591305"/>
                </a:lnTo>
                <a:lnTo>
                  <a:pt x="328525" y="1586859"/>
                </a:lnTo>
                <a:lnTo>
                  <a:pt x="325984" y="1582096"/>
                </a:lnTo>
                <a:lnTo>
                  <a:pt x="324077" y="1576697"/>
                </a:lnTo>
                <a:lnTo>
                  <a:pt x="322806" y="1571616"/>
                </a:lnTo>
                <a:lnTo>
                  <a:pt x="321853" y="1565900"/>
                </a:lnTo>
                <a:lnTo>
                  <a:pt x="321535" y="1560184"/>
                </a:lnTo>
                <a:lnTo>
                  <a:pt x="321218" y="1546211"/>
                </a:lnTo>
                <a:lnTo>
                  <a:pt x="320900" y="1531921"/>
                </a:lnTo>
                <a:lnTo>
                  <a:pt x="320265" y="1518583"/>
                </a:lnTo>
                <a:lnTo>
                  <a:pt x="319311" y="1505246"/>
                </a:lnTo>
                <a:lnTo>
                  <a:pt x="318358" y="1492543"/>
                </a:lnTo>
                <a:lnTo>
                  <a:pt x="317087" y="1479841"/>
                </a:lnTo>
                <a:lnTo>
                  <a:pt x="315816" y="1467456"/>
                </a:lnTo>
                <a:lnTo>
                  <a:pt x="313910" y="1455706"/>
                </a:lnTo>
                <a:lnTo>
                  <a:pt x="312004" y="1443956"/>
                </a:lnTo>
                <a:lnTo>
                  <a:pt x="310415" y="1432524"/>
                </a:lnTo>
                <a:lnTo>
                  <a:pt x="308191" y="1421409"/>
                </a:lnTo>
                <a:lnTo>
                  <a:pt x="305967" y="1410295"/>
                </a:lnTo>
                <a:lnTo>
                  <a:pt x="303743" y="1399815"/>
                </a:lnTo>
                <a:lnTo>
                  <a:pt x="301201" y="1389336"/>
                </a:lnTo>
                <a:lnTo>
                  <a:pt x="295800" y="1369329"/>
                </a:lnTo>
                <a:lnTo>
                  <a:pt x="289763" y="1350275"/>
                </a:lnTo>
                <a:lnTo>
                  <a:pt x="283409" y="1331857"/>
                </a:lnTo>
                <a:lnTo>
                  <a:pt x="276419" y="1314391"/>
                </a:lnTo>
                <a:lnTo>
                  <a:pt x="269429" y="1297560"/>
                </a:lnTo>
                <a:lnTo>
                  <a:pt x="261804" y="1281682"/>
                </a:lnTo>
                <a:lnTo>
                  <a:pt x="253543" y="1266439"/>
                </a:lnTo>
                <a:lnTo>
                  <a:pt x="245600" y="1251513"/>
                </a:lnTo>
                <a:lnTo>
                  <a:pt x="237021" y="1236906"/>
                </a:lnTo>
                <a:lnTo>
                  <a:pt x="228125" y="1223250"/>
                </a:lnTo>
                <a:lnTo>
                  <a:pt x="219229" y="1209913"/>
                </a:lnTo>
                <a:lnTo>
                  <a:pt x="210650" y="1196575"/>
                </a:lnTo>
                <a:lnTo>
                  <a:pt x="201436" y="1183873"/>
                </a:lnTo>
                <a:lnTo>
                  <a:pt x="183008" y="1158785"/>
                </a:lnTo>
                <a:lnTo>
                  <a:pt x="164580" y="1134333"/>
                </a:lnTo>
                <a:lnTo>
                  <a:pt x="146470" y="1109563"/>
                </a:lnTo>
                <a:lnTo>
                  <a:pt x="137892" y="1097178"/>
                </a:lnTo>
                <a:lnTo>
                  <a:pt x="129313" y="1084476"/>
                </a:lnTo>
                <a:lnTo>
                  <a:pt x="121052" y="1071773"/>
                </a:lnTo>
                <a:lnTo>
                  <a:pt x="112792" y="1058753"/>
                </a:lnTo>
                <a:lnTo>
                  <a:pt x="105484" y="1045098"/>
                </a:lnTo>
                <a:lnTo>
                  <a:pt x="97859" y="1031443"/>
                </a:lnTo>
                <a:lnTo>
                  <a:pt x="97541" y="1030808"/>
                </a:lnTo>
                <a:lnTo>
                  <a:pt x="97223" y="1030490"/>
                </a:lnTo>
                <a:lnTo>
                  <a:pt x="97541" y="1030490"/>
                </a:lnTo>
                <a:lnTo>
                  <a:pt x="97541" y="1030172"/>
                </a:lnTo>
                <a:lnTo>
                  <a:pt x="97223" y="1029855"/>
                </a:lnTo>
                <a:lnTo>
                  <a:pt x="85785" y="1010484"/>
                </a:lnTo>
                <a:lnTo>
                  <a:pt x="75300" y="990477"/>
                </a:lnTo>
                <a:lnTo>
                  <a:pt x="65133" y="970471"/>
                </a:lnTo>
                <a:lnTo>
                  <a:pt x="55602" y="949829"/>
                </a:lnTo>
                <a:lnTo>
                  <a:pt x="47341" y="928870"/>
                </a:lnTo>
                <a:lnTo>
                  <a:pt x="39080" y="907593"/>
                </a:lnTo>
                <a:lnTo>
                  <a:pt x="31772" y="885999"/>
                </a:lnTo>
                <a:lnTo>
                  <a:pt x="25418" y="864405"/>
                </a:lnTo>
                <a:lnTo>
                  <a:pt x="22241" y="853290"/>
                </a:lnTo>
                <a:lnTo>
                  <a:pt x="19381" y="842175"/>
                </a:lnTo>
                <a:lnTo>
                  <a:pt x="16839" y="831061"/>
                </a:lnTo>
                <a:lnTo>
                  <a:pt x="14298" y="819629"/>
                </a:lnTo>
                <a:lnTo>
                  <a:pt x="12073" y="808196"/>
                </a:lnTo>
                <a:lnTo>
                  <a:pt x="10167" y="796764"/>
                </a:lnTo>
                <a:lnTo>
                  <a:pt x="7943" y="785332"/>
                </a:lnTo>
                <a:lnTo>
                  <a:pt x="6354" y="773900"/>
                </a:lnTo>
                <a:lnTo>
                  <a:pt x="4766" y="762150"/>
                </a:lnTo>
                <a:lnTo>
                  <a:pt x="3495" y="750718"/>
                </a:lnTo>
                <a:lnTo>
                  <a:pt x="2224" y="738968"/>
                </a:lnTo>
                <a:lnTo>
                  <a:pt x="1589" y="726900"/>
                </a:lnTo>
                <a:lnTo>
                  <a:pt x="635" y="715151"/>
                </a:lnTo>
                <a:lnTo>
                  <a:pt x="318" y="703401"/>
                </a:lnTo>
                <a:lnTo>
                  <a:pt x="0" y="691333"/>
                </a:lnTo>
                <a:lnTo>
                  <a:pt x="0" y="679266"/>
                </a:lnTo>
                <a:lnTo>
                  <a:pt x="0" y="661800"/>
                </a:lnTo>
                <a:lnTo>
                  <a:pt x="635" y="644334"/>
                </a:lnTo>
                <a:lnTo>
                  <a:pt x="1906" y="626868"/>
                </a:lnTo>
                <a:lnTo>
                  <a:pt x="3177" y="610037"/>
                </a:lnTo>
                <a:lnTo>
                  <a:pt x="5084" y="592571"/>
                </a:lnTo>
                <a:lnTo>
                  <a:pt x="7625" y="576058"/>
                </a:lnTo>
                <a:lnTo>
                  <a:pt x="10485" y="559227"/>
                </a:lnTo>
                <a:lnTo>
                  <a:pt x="13662" y="542397"/>
                </a:lnTo>
                <a:lnTo>
                  <a:pt x="17157" y="525883"/>
                </a:lnTo>
                <a:lnTo>
                  <a:pt x="21287" y="509370"/>
                </a:lnTo>
                <a:lnTo>
                  <a:pt x="25736" y="493492"/>
                </a:lnTo>
                <a:lnTo>
                  <a:pt x="30184" y="477614"/>
                </a:lnTo>
                <a:lnTo>
                  <a:pt x="35585" y="461418"/>
                </a:lnTo>
                <a:lnTo>
                  <a:pt x="40986" y="445858"/>
                </a:lnTo>
                <a:lnTo>
                  <a:pt x="47023" y="430297"/>
                </a:lnTo>
                <a:lnTo>
                  <a:pt x="53060" y="414737"/>
                </a:lnTo>
                <a:lnTo>
                  <a:pt x="59732" y="399811"/>
                </a:lnTo>
                <a:lnTo>
                  <a:pt x="66722" y="384886"/>
                </a:lnTo>
                <a:lnTo>
                  <a:pt x="74029" y="370278"/>
                </a:lnTo>
                <a:lnTo>
                  <a:pt x="81973" y="355670"/>
                </a:lnTo>
                <a:lnTo>
                  <a:pt x="89598" y="341380"/>
                </a:lnTo>
                <a:lnTo>
                  <a:pt x="98176" y="327089"/>
                </a:lnTo>
                <a:lnTo>
                  <a:pt x="106755" y="313434"/>
                </a:lnTo>
                <a:lnTo>
                  <a:pt x="115969" y="299779"/>
                </a:lnTo>
                <a:lnTo>
                  <a:pt x="124865" y="286124"/>
                </a:lnTo>
                <a:lnTo>
                  <a:pt x="134714" y="272786"/>
                </a:lnTo>
                <a:lnTo>
                  <a:pt x="144564" y="260084"/>
                </a:lnTo>
                <a:lnTo>
                  <a:pt x="155049" y="247381"/>
                </a:lnTo>
                <a:lnTo>
                  <a:pt x="165534" y="234996"/>
                </a:lnTo>
                <a:lnTo>
                  <a:pt x="176336" y="222611"/>
                </a:lnTo>
                <a:lnTo>
                  <a:pt x="187456" y="210861"/>
                </a:lnTo>
                <a:lnTo>
                  <a:pt x="198894" y="199112"/>
                </a:lnTo>
                <a:lnTo>
                  <a:pt x="210650" y="187679"/>
                </a:lnTo>
                <a:lnTo>
                  <a:pt x="222406" y="176565"/>
                </a:lnTo>
                <a:lnTo>
                  <a:pt x="234797" y="165768"/>
                </a:lnTo>
                <a:lnTo>
                  <a:pt x="247188" y="155288"/>
                </a:lnTo>
                <a:lnTo>
                  <a:pt x="259897" y="144808"/>
                </a:lnTo>
                <a:lnTo>
                  <a:pt x="272606" y="135282"/>
                </a:lnTo>
                <a:lnTo>
                  <a:pt x="285951" y="125437"/>
                </a:lnTo>
                <a:lnTo>
                  <a:pt x="299295" y="116228"/>
                </a:lnTo>
                <a:lnTo>
                  <a:pt x="312957" y="107019"/>
                </a:lnTo>
                <a:lnTo>
                  <a:pt x="326937" y="98444"/>
                </a:lnTo>
                <a:lnTo>
                  <a:pt x="341234" y="90188"/>
                </a:lnTo>
                <a:lnTo>
                  <a:pt x="355532" y="82249"/>
                </a:lnTo>
                <a:lnTo>
                  <a:pt x="369829" y="74310"/>
                </a:lnTo>
                <a:lnTo>
                  <a:pt x="384445" y="67323"/>
                </a:lnTo>
                <a:lnTo>
                  <a:pt x="399695" y="60019"/>
                </a:lnTo>
                <a:lnTo>
                  <a:pt x="414946" y="53668"/>
                </a:lnTo>
                <a:lnTo>
                  <a:pt x="430197" y="47317"/>
                </a:lnTo>
                <a:lnTo>
                  <a:pt x="445765" y="41601"/>
                </a:lnTo>
                <a:lnTo>
                  <a:pt x="461333" y="35885"/>
                </a:lnTo>
                <a:lnTo>
                  <a:pt x="477220" y="30804"/>
                </a:lnTo>
                <a:lnTo>
                  <a:pt x="493423" y="25723"/>
                </a:lnTo>
                <a:lnTo>
                  <a:pt x="509310" y="21594"/>
                </a:lnTo>
                <a:lnTo>
                  <a:pt x="525831" y="17784"/>
                </a:lnTo>
                <a:lnTo>
                  <a:pt x="542353" y="13973"/>
                </a:lnTo>
                <a:lnTo>
                  <a:pt x="558874" y="10797"/>
                </a:lnTo>
                <a:lnTo>
                  <a:pt x="576031" y="7939"/>
                </a:lnTo>
                <a:lnTo>
                  <a:pt x="592871" y="5399"/>
                </a:lnTo>
                <a:lnTo>
                  <a:pt x="610028" y="3493"/>
                </a:lnTo>
                <a:lnTo>
                  <a:pt x="626867" y="2223"/>
                </a:lnTo>
                <a:lnTo>
                  <a:pt x="644342" y="953"/>
                </a:lnTo>
                <a:lnTo>
                  <a:pt x="661816" y="318"/>
                </a:lnTo>
                <a:lnTo>
                  <a:pt x="679609" y="0"/>
                </a:lnTo>
                <a:close/>
              </a:path>
            </a:pathLst>
          </a:custGeom>
          <a:gradFill>
            <a:gsLst>
              <a:gs pos="0">
                <a:srgbClr val="FE4444"/>
              </a:gs>
              <a:gs pos="100000">
                <a:srgbClr val="832B2B"/>
              </a:gs>
            </a:gsLst>
            <a:lin ang="5400000" scaled="0"/>
          </a:gradFill>
          <a:ln>
            <a:noFill/>
          </a:ln>
        </p:spPr>
        <p:txBody>
          <a:bodyPr bIns="612000" anchor="ctr">
            <a:norm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rgbClr val="575252"/>
                </a:solidFill>
                <a:latin typeface="Calibri" panose="020F0502020204030204" charset="0"/>
                <a:ea typeface="宋体" panose="02010600030101010101" pitchFamily="2" charset="-122"/>
                <a:cs typeface="+mn-ea"/>
              </a:defRPr>
            </a:lvl1pPr>
            <a:lvl2pPr marL="457200" algn="l" rtl="0" eaLnBrk="0" fontAlgn="base" hangingPunct="0">
              <a:spcBef>
                <a:spcPct val="0"/>
              </a:spcBef>
              <a:spcAft>
                <a:spcPct val="0"/>
              </a:spcAft>
              <a:defRPr kern="1200">
                <a:solidFill>
                  <a:srgbClr val="575252"/>
                </a:solidFill>
                <a:latin typeface="Calibri" panose="020F0502020204030204" charset="0"/>
                <a:ea typeface="宋体" panose="02010600030101010101" pitchFamily="2" charset="-122"/>
                <a:cs typeface="+mn-ea"/>
              </a:defRPr>
            </a:lvl2pPr>
            <a:lvl3pPr marL="914400" algn="l" rtl="0" eaLnBrk="0" fontAlgn="base" hangingPunct="0">
              <a:spcBef>
                <a:spcPct val="0"/>
              </a:spcBef>
              <a:spcAft>
                <a:spcPct val="0"/>
              </a:spcAft>
              <a:defRPr kern="1200">
                <a:solidFill>
                  <a:srgbClr val="575252"/>
                </a:solidFill>
                <a:latin typeface="Calibri" panose="020F0502020204030204" charset="0"/>
                <a:ea typeface="宋体" panose="02010600030101010101" pitchFamily="2" charset="-122"/>
                <a:cs typeface="+mn-ea"/>
              </a:defRPr>
            </a:lvl3pPr>
            <a:lvl4pPr marL="1371600" algn="l" rtl="0" eaLnBrk="0" fontAlgn="base" hangingPunct="0">
              <a:spcBef>
                <a:spcPct val="0"/>
              </a:spcBef>
              <a:spcAft>
                <a:spcPct val="0"/>
              </a:spcAft>
              <a:defRPr kern="1200">
                <a:solidFill>
                  <a:srgbClr val="575252"/>
                </a:solidFill>
                <a:latin typeface="Calibri" panose="020F0502020204030204" charset="0"/>
                <a:ea typeface="宋体" panose="02010600030101010101" pitchFamily="2" charset="-122"/>
                <a:cs typeface="+mn-ea"/>
              </a:defRPr>
            </a:lvl4pPr>
            <a:lvl5pPr marL="1828800" algn="l" rtl="0" eaLnBrk="0" fontAlgn="base" hangingPunct="0">
              <a:spcBef>
                <a:spcPct val="0"/>
              </a:spcBef>
              <a:spcAft>
                <a:spcPct val="0"/>
              </a:spcAft>
              <a:defRPr kern="1200">
                <a:solidFill>
                  <a:srgbClr val="575252"/>
                </a:solidFill>
                <a:latin typeface="Calibri" panose="020F0502020204030204" charset="0"/>
                <a:ea typeface="宋体" panose="02010600030101010101" pitchFamily="2" charset="-122"/>
                <a:cs typeface="+mn-ea"/>
              </a:defRPr>
            </a:lvl5pPr>
            <a:lvl6pPr marL="2286000" algn="l" defTabSz="914400" rtl="0" eaLnBrk="1" latinLnBrk="0" hangingPunct="1">
              <a:defRPr kern="1200">
                <a:solidFill>
                  <a:srgbClr val="575252"/>
                </a:solidFill>
                <a:latin typeface="Calibri" panose="020F0502020204030204" charset="0"/>
                <a:ea typeface="宋体" panose="02010600030101010101" pitchFamily="2" charset="-122"/>
                <a:cs typeface="+mn-ea"/>
              </a:defRPr>
            </a:lvl6pPr>
            <a:lvl7pPr marL="2743200" algn="l" defTabSz="914400" rtl="0" eaLnBrk="1" latinLnBrk="0" hangingPunct="1">
              <a:defRPr kern="1200">
                <a:solidFill>
                  <a:srgbClr val="575252"/>
                </a:solidFill>
                <a:latin typeface="Calibri" panose="020F0502020204030204" charset="0"/>
                <a:ea typeface="宋体" panose="02010600030101010101" pitchFamily="2" charset="-122"/>
                <a:cs typeface="+mn-ea"/>
              </a:defRPr>
            </a:lvl7pPr>
            <a:lvl8pPr marL="3200400" algn="l" defTabSz="914400" rtl="0" eaLnBrk="1" latinLnBrk="0" hangingPunct="1">
              <a:defRPr kern="1200">
                <a:solidFill>
                  <a:srgbClr val="575252"/>
                </a:solidFill>
                <a:latin typeface="Calibri" panose="020F0502020204030204" charset="0"/>
                <a:ea typeface="宋体" panose="02010600030101010101" pitchFamily="2" charset="-122"/>
                <a:cs typeface="+mn-ea"/>
              </a:defRPr>
            </a:lvl8pPr>
            <a:lvl9pPr marL="3657600" algn="l" defTabSz="914400" rtl="0" eaLnBrk="1" latinLnBrk="0" hangingPunct="1">
              <a:defRPr kern="1200">
                <a:solidFill>
                  <a:srgbClr val="575252"/>
                </a:solidFill>
                <a:latin typeface="Calibri" panose="020F0502020204030204" charset="0"/>
                <a:ea typeface="宋体" panose="02010600030101010101" pitchFamily="2" charset="-122"/>
                <a:cs typeface="+mn-ea"/>
              </a:defRPr>
            </a:lvl9pPr>
          </a:lstStyle>
          <a:p>
            <a:pPr algn="ctr">
              <a:defRPr/>
            </a:pPr>
            <a:endParaRPr lang="zh-CN" altLang="en-US" sz="2400" b="1" dirty="0">
              <a:solidFill>
                <a:srgbClr val="FFFFFF"/>
              </a:solidFill>
              <a:latin typeface="Arial" panose="020B0604020202020204" pitchFamily="34" charset="0"/>
              <a:ea typeface="黑体" panose="02010609060101010101" charset="-122"/>
            </a:endParaRPr>
          </a:p>
        </p:txBody>
      </p:sp>
      <p:sp>
        <p:nvSpPr>
          <p:cNvPr id="38" name="泪滴形 37"/>
          <p:cNvSpPr/>
          <p:nvPr>
            <p:custDataLst>
              <p:tags r:id="rId8"/>
            </p:custDataLst>
          </p:nvPr>
        </p:nvSpPr>
        <p:spPr>
          <a:xfrm rot="8100000">
            <a:off x="5663952" y="2759858"/>
            <a:ext cx="864096" cy="864096"/>
          </a:xfrm>
          <a:prstGeom prst="teardrop">
            <a:avLst>
              <a:gd name="adj" fmla="val 111771"/>
            </a:avLst>
          </a:prstGeom>
          <a:solidFill>
            <a:srgbClr val="D6B8B1"/>
          </a:solidFill>
          <a:ln>
            <a:noFill/>
          </a:ln>
        </p:spPr>
        <p:style>
          <a:lnRef idx="2">
            <a:srgbClr val="D6B8B1">
              <a:shade val="50000"/>
            </a:srgbClr>
          </a:lnRef>
          <a:fillRef idx="1">
            <a:srgbClr val="D6B8B1"/>
          </a:fillRef>
          <a:effectRef idx="0">
            <a:srgbClr val="D6B8B1"/>
          </a:effectRef>
          <a:fontRef idx="minor">
            <a:srgbClr val="E4EEEE"/>
          </a:fontRef>
        </p:style>
        <p:txBody>
          <a:bodyPr rtlCol="0" anchor="ctr">
            <a:normAutofit/>
          </a:bodyPr>
          <a:lstStyle/>
          <a:p>
            <a:pPr algn="ctr"/>
            <a:endParaRPr lang="zh-CN" altLang="en-US"/>
          </a:p>
        </p:txBody>
      </p:sp>
      <p:sp>
        <p:nvSpPr>
          <p:cNvPr id="42" name="椭圆 41"/>
          <p:cNvSpPr/>
          <p:nvPr>
            <p:custDataLst>
              <p:tags r:id="rId9"/>
            </p:custDataLst>
          </p:nvPr>
        </p:nvSpPr>
        <p:spPr>
          <a:xfrm>
            <a:off x="5735960" y="2796922"/>
            <a:ext cx="720080" cy="720080"/>
          </a:xfrm>
          <a:prstGeom prst="ellipse">
            <a:avLst/>
          </a:prstGeom>
          <a:solidFill>
            <a:srgbClr val="E4EEEE"/>
          </a:solidFill>
          <a:ln>
            <a:noFill/>
          </a:ln>
        </p:spPr>
        <p:style>
          <a:lnRef idx="2">
            <a:srgbClr val="D6B8B1">
              <a:shade val="50000"/>
            </a:srgbClr>
          </a:lnRef>
          <a:fillRef idx="1">
            <a:srgbClr val="D6B8B1"/>
          </a:fillRef>
          <a:effectRef idx="0">
            <a:srgbClr val="D6B8B1"/>
          </a:effectRef>
          <a:fontRef idx="minor">
            <a:srgbClr val="E4EEEE"/>
          </a:fontRef>
        </p:style>
        <p:txBody>
          <a:bodyPr rtlCol="0" anchor="ctr">
            <a:normAutofit/>
          </a:bodyPr>
          <a:lstStyle/>
          <a:p>
            <a:pPr algn="ctr"/>
            <a:endParaRPr lang="zh-CN" altLang="en-US"/>
          </a:p>
        </p:txBody>
      </p:sp>
      <p:sp>
        <p:nvSpPr>
          <p:cNvPr id="43" name="泪滴形 42"/>
          <p:cNvSpPr/>
          <p:nvPr>
            <p:custDataLst>
              <p:tags r:id="rId10"/>
            </p:custDataLst>
          </p:nvPr>
        </p:nvSpPr>
        <p:spPr>
          <a:xfrm rot="12420000">
            <a:off x="6819373" y="3573401"/>
            <a:ext cx="864096" cy="864096"/>
          </a:xfrm>
          <a:prstGeom prst="teardrop">
            <a:avLst>
              <a:gd name="adj" fmla="val 111771"/>
            </a:avLst>
          </a:prstGeom>
          <a:solidFill>
            <a:srgbClr val="8EBACC"/>
          </a:solidFill>
          <a:ln>
            <a:noFill/>
          </a:ln>
        </p:spPr>
        <p:style>
          <a:lnRef idx="2">
            <a:srgbClr val="D6B8B1">
              <a:shade val="50000"/>
            </a:srgbClr>
          </a:lnRef>
          <a:fillRef idx="1">
            <a:srgbClr val="D6B8B1"/>
          </a:fillRef>
          <a:effectRef idx="0">
            <a:srgbClr val="D6B8B1"/>
          </a:effectRef>
          <a:fontRef idx="minor">
            <a:srgbClr val="E4EEEE"/>
          </a:fontRef>
        </p:style>
        <p:txBody>
          <a:bodyPr rtlCol="0" anchor="ctr">
            <a:normAutofit/>
          </a:bodyPr>
          <a:lstStyle/>
          <a:p>
            <a:pPr algn="ctr"/>
            <a:endParaRPr lang="zh-CN" altLang="en-US"/>
          </a:p>
        </p:txBody>
      </p:sp>
      <p:sp>
        <p:nvSpPr>
          <p:cNvPr id="45" name="椭圆 44"/>
          <p:cNvSpPr/>
          <p:nvPr>
            <p:custDataLst>
              <p:tags r:id="rId11"/>
            </p:custDataLst>
          </p:nvPr>
        </p:nvSpPr>
        <p:spPr>
          <a:xfrm rot="4320000">
            <a:off x="6924615" y="3634611"/>
            <a:ext cx="720080" cy="720080"/>
          </a:xfrm>
          <a:prstGeom prst="ellipse">
            <a:avLst/>
          </a:prstGeom>
          <a:solidFill>
            <a:srgbClr val="E4EEEE"/>
          </a:solidFill>
          <a:ln>
            <a:noFill/>
          </a:ln>
        </p:spPr>
        <p:style>
          <a:lnRef idx="2">
            <a:srgbClr val="D6B8B1">
              <a:shade val="50000"/>
            </a:srgbClr>
          </a:lnRef>
          <a:fillRef idx="1">
            <a:srgbClr val="D6B8B1"/>
          </a:fillRef>
          <a:effectRef idx="0">
            <a:srgbClr val="D6B8B1"/>
          </a:effectRef>
          <a:fontRef idx="minor">
            <a:srgbClr val="E4EEEE"/>
          </a:fontRef>
        </p:style>
        <p:txBody>
          <a:bodyPr rtlCol="0" anchor="ctr">
            <a:normAutofit/>
          </a:bodyPr>
          <a:lstStyle/>
          <a:p>
            <a:pPr algn="ctr"/>
            <a:endParaRPr lang="zh-CN" altLang="en-US"/>
          </a:p>
        </p:txBody>
      </p:sp>
      <p:sp>
        <p:nvSpPr>
          <p:cNvPr id="46" name="泪滴形 45"/>
          <p:cNvSpPr/>
          <p:nvPr>
            <p:custDataLst>
              <p:tags r:id="rId12"/>
            </p:custDataLst>
          </p:nvPr>
        </p:nvSpPr>
        <p:spPr>
          <a:xfrm rot="3780000">
            <a:off x="4535154" y="3584199"/>
            <a:ext cx="864096" cy="864096"/>
          </a:xfrm>
          <a:prstGeom prst="teardrop">
            <a:avLst>
              <a:gd name="adj" fmla="val 111771"/>
            </a:avLst>
          </a:prstGeom>
          <a:solidFill>
            <a:srgbClr val="945E75"/>
          </a:solidFill>
          <a:ln>
            <a:noFill/>
          </a:ln>
        </p:spPr>
        <p:style>
          <a:lnRef idx="2">
            <a:srgbClr val="D6B8B1">
              <a:shade val="50000"/>
            </a:srgbClr>
          </a:lnRef>
          <a:fillRef idx="1">
            <a:srgbClr val="D6B8B1"/>
          </a:fillRef>
          <a:effectRef idx="0">
            <a:srgbClr val="D6B8B1"/>
          </a:effectRef>
          <a:fontRef idx="minor">
            <a:srgbClr val="E4EEEE"/>
          </a:fontRef>
        </p:style>
        <p:txBody>
          <a:bodyPr rtlCol="0" anchor="ctr">
            <a:normAutofit/>
          </a:bodyPr>
          <a:lstStyle/>
          <a:p>
            <a:pPr algn="ctr"/>
            <a:endParaRPr lang="zh-CN" altLang="en-US"/>
          </a:p>
        </p:txBody>
      </p:sp>
      <p:sp>
        <p:nvSpPr>
          <p:cNvPr id="53" name="KSO_Shape"/>
          <p:cNvSpPr>
            <a:spLocks noChangeArrowheads="1"/>
          </p:cNvSpPr>
          <p:nvPr>
            <p:custDataLst>
              <p:tags r:id="rId13"/>
            </p:custDataLst>
          </p:nvPr>
        </p:nvSpPr>
        <p:spPr bwMode="auto">
          <a:xfrm>
            <a:off x="7084747" y="3820350"/>
            <a:ext cx="397087" cy="391793"/>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8EBACC"/>
          </a:solidFill>
          <a:ln>
            <a:noFill/>
          </a:ln>
        </p:spPr>
        <p:txBody>
          <a:bodyPr anchor="ctr">
            <a:norm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rgbClr val="575252"/>
                </a:solidFill>
                <a:latin typeface="Calibri" panose="020F0502020204030204" charset="0"/>
                <a:ea typeface="宋体" panose="02010600030101010101" pitchFamily="2" charset="-122"/>
                <a:cs typeface="+mn-ea"/>
              </a:defRPr>
            </a:lvl1pPr>
            <a:lvl2pPr marL="457200" algn="l" rtl="0" eaLnBrk="0" fontAlgn="base" hangingPunct="0">
              <a:spcBef>
                <a:spcPct val="0"/>
              </a:spcBef>
              <a:spcAft>
                <a:spcPct val="0"/>
              </a:spcAft>
              <a:defRPr kern="1200">
                <a:solidFill>
                  <a:srgbClr val="575252"/>
                </a:solidFill>
                <a:latin typeface="Calibri" panose="020F0502020204030204" charset="0"/>
                <a:ea typeface="宋体" panose="02010600030101010101" pitchFamily="2" charset="-122"/>
                <a:cs typeface="+mn-ea"/>
              </a:defRPr>
            </a:lvl2pPr>
            <a:lvl3pPr marL="914400" algn="l" rtl="0" eaLnBrk="0" fontAlgn="base" hangingPunct="0">
              <a:spcBef>
                <a:spcPct val="0"/>
              </a:spcBef>
              <a:spcAft>
                <a:spcPct val="0"/>
              </a:spcAft>
              <a:defRPr kern="1200">
                <a:solidFill>
                  <a:srgbClr val="575252"/>
                </a:solidFill>
                <a:latin typeface="Calibri" panose="020F0502020204030204" charset="0"/>
                <a:ea typeface="宋体" panose="02010600030101010101" pitchFamily="2" charset="-122"/>
                <a:cs typeface="+mn-ea"/>
              </a:defRPr>
            </a:lvl3pPr>
            <a:lvl4pPr marL="1371600" algn="l" rtl="0" eaLnBrk="0" fontAlgn="base" hangingPunct="0">
              <a:spcBef>
                <a:spcPct val="0"/>
              </a:spcBef>
              <a:spcAft>
                <a:spcPct val="0"/>
              </a:spcAft>
              <a:defRPr kern="1200">
                <a:solidFill>
                  <a:srgbClr val="575252"/>
                </a:solidFill>
                <a:latin typeface="Calibri" panose="020F0502020204030204" charset="0"/>
                <a:ea typeface="宋体" panose="02010600030101010101" pitchFamily="2" charset="-122"/>
                <a:cs typeface="+mn-ea"/>
              </a:defRPr>
            </a:lvl4pPr>
            <a:lvl5pPr marL="1828800" algn="l" rtl="0" eaLnBrk="0" fontAlgn="base" hangingPunct="0">
              <a:spcBef>
                <a:spcPct val="0"/>
              </a:spcBef>
              <a:spcAft>
                <a:spcPct val="0"/>
              </a:spcAft>
              <a:defRPr kern="1200">
                <a:solidFill>
                  <a:srgbClr val="575252"/>
                </a:solidFill>
                <a:latin typeface="Calibri" panose="020F0502020204030204" charset="0"/>
                <a:ea typeface="宋体" panose="02010600030101010101" pitchFamily="2" charset="-122"/>
                <a:cs typeface="+mn-ea"/>
              </a:defRPr>
            </a:lvl5pPr>
            <a:lvl6pPr marL="2286000" algn="l" defTabSz="914400" rtl="0" eaLnBrk="1" latinLnBrk="0" hangingPunct="1">
              <a:defRPr kern="1200">
                <a:solidFill>
                  <a:srgbClr val="575252"/>
                </a:solidFill>
                <a:latin typeface="Calibri" panose="020F0502020204030204" charset="0"/>
                <a:ea typeface="宋体" panose="02010600030101010101" pitchFamily="2" charset="-122"/>
                <a:cs typeface="+mn-ea"/>
              </a:defRPr>
            </a:lvl6pPr>
            <a:lvl7pPr marL="2743200" algn="l" defTabSz="914400" rtl="0" eaLnBrk="1" latinLnBrk="0" hangingPunct="1">
              <a:defRPr kern="1200">
                <a:solidFill>
                  <a:srgbClr val="575252"/>
                </a:solidFill>
                <a:latin typeface="Calibri" panose="020F0502020204030204" charset="0"/>
                <a:ea typeface="宋体" panose="02010600030101010101" pitchFamily="2" charset="-122"/>
                <a:cs typeface="+mn-ea"/>
              </a:defRPr>
            </a:lvl7pPr>
            <a:lvl8pPr marL="3200400" algn="l" defTabSz="914400" rtl="0" eaLnBrk="1" latinLnBrk="0" hangingPunct="1">
              <a:defRPr kern="1200">
                <a:solidFill>
                  <a:srgbClr val="575252"/>
                </a:solidFill>
                <a:latin typeface="Calibri" panose="020F0502020204030204" charset="0"/>
                <a:ea typeface="宋体" panose="02010600030101010101" pitchFamily="2" charset="-122"/>
                <a:cs typeface="+mn-ea"/>
              </a:defRPr>
            </a:lvl8pPr>
            <a:lvl9pPr marL="3657600" algn="l" defTabSz="914400" rtl="0" eaLnBrk="1" latinLnBrk="0" hangingPunct="1">
              <a:defRPr kern="1200">
                <a:solidFill>
                  <a:srgbClr val="575252"/>
                </a:solidFill>
                <a:latin typeface="Calibri" panose="020F0502020204030204" charset="0"/>
                <a:ea typeface="宋体" panose="02010600030101010101" pitchFamily="2" charset="-122"/>
                <a:cs typeface="+mn-ea"/>
              </a:defRPr>
            </a:lvl9pPr>
          </a:lstStyle>
          <a:p>
            <a:pPr algn="ctr">
              <a:defRPr/>
            </a:pPr>
            <a:endParaRPr lang="zh-CN" altLang="en-US">
              <a:solidFill>
                <a:srgbClr val="FFFFFF"/>
              </a:solidFill>
              <a:latin typeface="Arial" panose="020B0604020202020204" pitchFamily="34" charset="0"/>
              <a:ea typeface="黑体" panose="02010609060101010101" charset="-122"/>
            </a:endParaRPr>
          </a:p>
        </p:txBody>
      </p:sp>
      <p:sp>
        <p:nvSpPr>
          <p:cNvPr id="54" name="KSO_Shape"/>
          <p:cNvSpPr/>
          <p:nvPr>
            <p:custDataLst>
              <p:tags r:id="rId14"/>
            </p:custDataLst>
          </p:nvPr>
        </p:nvSpPr>
        <p:spPr bwMode="blackWhite">
          <a:xfrm>
            <a:off x="4712257" y="3862108"/>
            <a:ext cx="462602" cy="350035"/>
          </a:xfrm>
          <a:custGeom>
            <a:avLst/>
            <a:gdLst>
              <a:gd name="connsiteX0" fmla="*/ 531814 w 3414714"/>
              <a:gd name="connsiteY0" fmla="*/ 925173 h 2581641"/>
              <a:gd name="connsiteX1" fmla="*/ 529800 w 3414714"/>
              <a:gd name="connsiteY1" fmla="*/ 925852 h 2581641"/>
              <a:gd name="connsiteX2" fmla="*/ 51424 w 3414714"/>
              <a:gd name="connsiteY2" fmla="*/ 2000304 h 2581641"/>
              <a:gd name="connsiteX3" fmla="*/ 531813 w 3414714"/>
              <a:gd name="connsiteY3" fmla="*/ 2000869 h 2581641"/>
              <a:gd name="connsiteX4" fmla="*/ 539614 w 3414714"/>
              <a:gd name="connsiteY4" fmla="*/ 922542 h 2581641"/>
              <a:gd name="connsiteX5" fmla="*/ 539013 w 3414714"/>
              <a:gd name="connsiteY5" fmla="*/ 922745 h 2581641"/>
              <a:gd name="connsiteX6" fmla="*/ 539013 w 3414714"/>
              <a:gd name="connsiteY6" fmla="*/ 2000877 h 2581641"/>
              <a:gd name="connsiteX7" fmla="*/ 997569 w 3414714"/>
              <a:gd name="connsiteY7" fmla="*/ 2001416 h 2581641"/>
              <a:gd name="connsiteX8" fmla="*/ 1663703 w 3414714"/>
              <a:gd name="connsiteY8" fmla="*/ 317500 h 2581641"/>
              <a:gd name="connsiteX9" fmla="*/ 1596234 w 3414714"/>
              <a:gd name="connsiteY9" fmla="*/ 382588 h 2581641"/>
              <a:gd name="connsiteX10" fmla="*/ 1663703 w 3414714"/>
              <a:gd name="connsiteY10" fmla="*/ 447676 h 2581641"/>
              <a:gd name="connsiteX11" fmla="*/ 1731172 w 3414714"/>
              <a:gd name="connsiteY11" fmla="*/ 382588 h 2581641"/>
              <a:gd name="connsiteX12" fmla="*/ 1663703 w 3414714"/>
              <a:gd name="connsiteY12" fmla="*/ 317500 h 2581641"/>
              <a:gd name="connsiteX13" fmla="*/ 2901625 w 3414714"/>
              <a:gd name="connsiteY13" fmla="*/ 126896 h 2581641"/>
              <a:gd name="connsiteX14" fmla="*/ 2421235 w 3414714"/>
              <a:gd name="connsiteY14" fmla="*/ 1205870 h 2581641"/>
              <a:gd name="connsiteX15" fmla="*/ 2901624 w 3414714"/>
              <a:gd name="connsiteY15" fmla="*/ 1206435 h 2581641"/>
              <a:gd name="connsiteX16" fmla="*/ 2908824 w 3414714"/>
              <a:gd name="connsiteY16" fmla="*/ 126691 h 2581641"/>
              <a:gd name="connsiteX17" fmla="*/ 2908824 w 3414714"/>
              <a:gd name="connsiteY17" fmla="*/ 1206443 h 2581641"/>
              <a:gd name="connsiteX18" fmla="*/ 3367380 w 3414714"/>
              <a:gd name="connsiteY18" fmla="*/ 1206982 h 2581641"/>
              <a:gd name="connsiteX19" fmla="*/ 2935299 w 3414714"/>
              <a:gd name="connsiteY19" fmla="*/ 0 h 2581641"/>
              <a:gd name="connsiteX20" fmla="*/ 2991974 w 3414714"/>
              <a:gd name="connsiteY20" fmla="*/ 95262 h 2581641"/>
              <a:gd name="connsiteX21" fmla="*/ 2914412 w 3414714"/>
              <a:gd name="connsiteY21" fmla="*/ 121427 h 2581641"/>
              <a:gd name="connsiteX22" fmla="*/ 3375206 w 3414714"/>
              <a:gd name="connsiteY22" fmla="*/ 1206991 h 2581641"/>
              <a:gd name="connsiteX23" fmla="*/ 3412193 w 3414714"/>
              <a:gd name="connsiteY23" fmla="*/ 1207035 h 2581641"/>
              <a:gd name="connsiteX24" fmla="*/ 3414714 w 3414714"/>
              <a:gd name="connsiteY24" fmla="*/ 1254591 h 2581641"/>
              <a:gd name="connsiteX25" fmla="*/ 3408412 w 3414714"/>
              <a:gd name="connsiteY25" fmla="*/ 1294830 h 2581641"/>
              <a:gd name="connsiteX26" fmla="*/ 3395807 w 3414714"/>
              <a:gd name="connsiteY26" fmla="*/ 1327754 h 2581641"/>
              <a:gd name="connsiteX27" fmla="*/ 3378161 w 3414714"/>
              <a:gd name="connsiteY27" fmla="*/ 1358238 h 2581641"/>
              <a:gd name="connsiteX28" fmla="*/ 3359255 w 3414714"/>
              <a:gd name="connsiteY28" fmla="*/ 1385065 h 2581641"/>
              <a:gd name="connsiteX29" fmla="*/ 3330264 w 3414714"/>
              <a:gd name="connsiteY29" fmla="*/ 1408233 h 2581641"/>
              <a:gd name="connsiteX30" fmla="*/ 3298754 w 3414714"/>
              <a:gd name="connsiteY30" fmla="*/ 1432621 h 2581641"/>
              <a:gd name="connsiteX31" fmla="*/ 3271024 w 3414714"/>
              <a:gd name="connsiteY31" fmla="*/ 1450911 h 2581641"/>
              <a:gd name="connsiteX32" fmla="*/ 3234471 w 3414714"/>
              <a:gd name="connsiteY32" fmla="*/ 1472860 h 2581641"/>
              <a:gd name="connsiteX33" fmla="*/ 3200439 w 3414714"/>
              <a:gd name="connsiteY33" fmla="*/ 1486274 h 2581641"/>
              <a:gd name="connsiteX34" fmla="*/ 3151282 w 3414714"/>
              <a:gd name="connsiteY34" fmla="*/ 1503345 h 2581641"/>
              <a:gd name="connsiteX35" fmla="*/ 3099604 w 3414714"/>
              <a:gd name="connsiteY35" fmla="*/ 1516758 h 2581641"/>
              <a:gd name="connsiteX36" fmla="*/ 3051708 w 3414714"/>
              <a:gd name="connsiteY36" fmla="*/ 1528952 h 2581641"/>
              <a:gd name="connsiteX37" fmla="*/ 2987426 w 3414714"/>
              <a:gd name="connsiteY37" fmla="*/ 1535049 h 2581641"/>
              <a:gd name="connsiteX38" fmla="*/ 2933227 w 3414714"/>
              <a:gd name="connsiteY38" fmla="*/ 1538707 h 2581641"/>
              <a:gd name="connsiteX39" fmla="*/ 2876507 w 3414714"/>
              <a:gd name="connsiteY39" fmla="*/ 1541146 h 2581641"/>
              <a:gd name="connsiteX40" fmla="*/ 2816006 w 3414714"/>
              <a:gd name="connsiteY40" fmla="*/ 1535049 h 2581641"/>
              <a:gd name="connsiteX41" fmla="*/ 2769370 w 3414714"/>
              <a:gd name="connsiteY41" fmla="*/ 1530171 h 2581641"/>
              <a:gd name="connsiteX42" fmla="*/ 2720213 w 3414714"/>
              <a:gd name="connsiteY42" fmla="*/ 1522855 h 2581641"/>
              <a:gd name="connsiteX43" fmla="*/ 2671056 w 3414714"/>
              <a:gd name="connsiteY43" fmla="*/ 1511881 h 2581641"/>
              <a:gd name="connsiteX44" fmla="*/ 2618117 w 3414714"/>
              <a:gd name="connsiteY44" fmla="*/ 1494809 h 2581641"/>
              <a:gd name="connsiteX45" fmla="*/ 2572742 w 3414714"/>
              <a:gd name="connsiteY45" fmla="*/ 1477738 h 2581641"/>
              <a:gd name="connsiteX46" fmla="*/ 2517282 w 3414714"/>
              <a:gd name="connsiteY46" fmla="*/ 1452131 h 2581641"/>
              <a:gd name="connsiteX47" fmla="*/ 2463084 w 3414714"/>
              <a:gd name="connsiteY47" fmla="*/ 1415549 h 2581641"/>
              <a:gd name="connsiteX48" fmla="*/ 2417708 w 3414714"/>
              <a:gd name="connsiteY48" fmla="*/ 1375310 h 2581641"/>
              <a:gd name="connsiteX49" fmla="*/ 2389978 w 3414714"/>
              <a:gd name="connsiteY49" fmla="*/ 1330192 h 2581641"/>
              <a:gd name="connsiteX50" fmla="*/ 2374853 w 3414714"/>
              <a:gd name="connsiteY50" fmla="*/ 1285075 h 2581641"/>
              <a:gd name="connsiteX51" fmla="*/ 2369811 w 3414714"/>
              <a:gd name="connsiteY51" fmla="*/ 1239958 h 2581641"/>
              <a:gd name="connsiteX52" fmla="*/ 2374853 w 3414714"/>
              <a:gd name="connsiteY52" fmla="*/ 1205815 h 2581641"/>
              <a:gd name="connsiteX53" fmla="*/ 2413357 w 3414714"/>
              <a:gd name="connsiteY53" fmla="*/ 1205861 h 2581641"/>
              <a:gd name="connsiteX54" fmla="*/ 2892955 w 3414714"/>
              <a:gd name="connsiteY54" fmla="*/ 128665 h 2581641"/>
              <a:gd name="connsiteX55" fmla="*/ 1692701 w 3414714"/>
              <a:gd name="connsiteY55" fmla="*/ 533559 h 2581641"/>
              <a:gd name="connsiteX56" fmla="*/ 1825718 w 3414714"/>
              <a:gd name="connsiteY56" fmla="*/ 1360974 h 2581641"/>
              <a:gd name="connsiteX57" fmla="*/ 1825718 w 3414714"/>
              <a:gd name="connsiteY57" fmla="*/ 2229737 h 2581641"/>
              <a:gd name="connsiteX58" fmla="*/ 1935409 w 3414714"/>
              <a:gd name="connsiteY58" fmla="*/ 2229737 h 2581641"/>
              <a:gd name="connsiteX59" fmla="*/ 2207747 w 3414714"/>
              <a:gd name="connsiteY59" fmla="*/ 2375142 h 2581641"/>
              <a:gd name="connsiteX60" fmla="*/ 2207747 w 3414714"/>
              <a:gd name="connsiteY60" fmla="*/ 2581641 h 2581641"/>
              <a:gd name="connsiteX61" fmla="*/ 1118395 w 3414714"/>
              <a:gd name="connsiteY61" fmla="*/ 2581641 h 2581641"/>
              <a:gd name="connsiteX62" fmla="*/ 1118395 w 3414714"/>
              <a:gd name="connsiteY62" fmla="*/ 2394692 h 2581641"/>
              <a:gd name="connsiteX63" fmla="*/ 1335257 w 3414714"/>
              <a:gd name="connsiteY63" fmla="*/ 2250509 h 2581641"/>
              <a:gd name="connsiteX64" fmla="*/ 1462600 w 3414714"/>
              <a:gd name="connsiteY64" fmla="*/ 2250509 h 2581641"/>
              <a:gd name="connsiteX65" fmla="*/ 1462600 w 3414714"/>
              <a:gd name="connsiteY65" fmla="*/ 1360974 h 2581641"/>
              <a:gd name="connsiteX66" fmla="*/ 1621812 w 3414714"/>
              <a:gd name="connsiteY66" fmla="*/ 557473 h 2581641"/>
              <a:gd name="connsiteX67" fmla="*/ 546456 w 3414714"/>
              <a:gd name="connsiteY67" fmla="*/ 920234 h 2581641"/>
              <a:gd name="connsiteX68" fmla="*/ 1005395 w 3414714"/>
              <a:gd name="connsiteY68" fmla="*/ 2001425 h 2581641"/>
              <a:gd name="connsiteX69" fmla="*/ 1042382 w 3414714"/>
              <a:gd name="connsiteY69" fmla="*/ 2001469 h 2581641"/>
              <a:gd name="connsiteX70" fmla="*/ 1044903 w 3414714"/>
              <a:gd name="connsiteY70" fmla="*/ 2049025 h 2581641"/>
              <a:gd name="connsiteX71" fmla="*/ 1038601 w 3414714"/>
              <a:gd name="connsiteY71" fmla="*/ 2089264 h 2581641"/>
              <a:gd name="connsiteX72" fmla="*/ 1025996 w 3414714"/>
              <a:gd name="connsiteY72" fmla="*/ 2122188 h 2581641"/>
              <a:gd name="connsiteX73" fmla="*/ 1008350 w 3414714"/>
              <a:gd name="connsiteY73" fmla="*/ 2152672 h 2581641"/>
              <a:gd name="connsiteX74" fmla="*/ 989444 w 3414714"/>
              <a:gd name="connsiteY74" fmla="*/ 2179499 h 2581641"/>
              <a:gd name="connsiteX75" fmla="*/ 960453 w 3414714"/>
              <a:gd name="connsiteY75" fmla="*/ 2202667 h 2581641"/>
              <a:gd name="connsiteX76" fmla="*/ 928943 w 3414714"/>
              <a:gd name="connsiteY76" fmla="*/ 2227055 h 2581641"/>
              <a:gd name="connsiteX77" fmla="*/ 901213 w 3414714"/>
              <a:gd name="connsiteY77" fmla="*/ 2245345 h 2581641"/>
              <a:gd name="connsiteX78" fmla="*/ 864660 w 3414714"/>
              <a:gd name="connsiteY78" fmla="*/ 2267294 h 2581641"/>
              <a:gd name="connsiteX79" fmla="*/ 830628 w 3414714"/>
              <a:gd name="connsiteY79" fmla="*/ 2280708 h 2581641"/>
              <a:gd name="connsiteX80" fmla="*/ 781471 w 3414714"/>
              <a:gd name="connsiteY80" fmla="*/ 2297779 h 2581641"/>
              <a:gd name="connsiteX81" fmla="*/ 729793 w 3414714"/>
              <a:gd name="connsiteY81" fmla="*/ 2311192 h 2581641"/>
              <a:gd name="connsiteX82" fmla="*/ 681897 w 3414714"/>
              <a:gd name="connsiteY82" fmla="*/ 2323386 h 2581641"/>
              <a:gd name="connsiteX83" fmla="*/ 617615 w 3414714"/>
              <a:gd name="connsiteY83" fmla="*/ 2329483 h 2581641"/>
              <a:gd name="connsiteX84" fmla="*/ 563416 w 3414714"/>
              <a:gd name="connsiteY84" fmla="*/ 2333141 h 2581641"/>
              <a:gd name="connsiteX85" fmla="*/ 506696 w 3414714"/>
              <a:gd name="connsiteY85" fmla="*/ 2335580 h 2581641"/>
              <a:gd name="connsiteX86" fmla="*/ 446195 w 3414714"/>
              <a:gd name="connsiteY86" fmla="*/ 2329483 h 2581641"/>
              <a:gd name="connsiteX87" fmla="*/ 399559 w 3414714"/>
              <a:gd name="connsiteY87" fmla="*/ 2324605 h 2581641"/>
              <a:gd name="connsiteX88" fmla="*/ 350402 w 3414714"/>
              <a:gd name="connsiteY88" fmla="*/ 2317289 h 2581641"/>
              <a:gd name="connsiteX89" fmla="*/ 301245 w 3414714"/>
              <a:gd name="connsiteY89" fmla="*/ 2306315 h 2581641"/>
              <a:gd name="connsiteX90" fmla="*/ 248306 w 3414714"/>
              <a:gd name="connsiteY90" fmla="*/ 2289243 h 2581641"/>
              <a:gd name="connsiteX91" fmla="*/ 202931 w 3414714"/>
              <a:gd name="connsiteY91" fmla="*/ 2272172 h 2581641"/>
              <a:gd name="connsiteX92" fmla="*/ 147471 w 3414714"/>
              <a:gd name="connsiteY92" fmla="*/ 2246565 h 2581641"/>
              <a:gd name="connsiteX93" fmla="*/ 93273 w 3414714"/>
              <a:gd name="connsiteY93" fmla="*/ 2209983 h 2581641"/>
              <a:gd name="connsiteX94" fmla="*/ 47897 w 3414714"/>
              <a:gd name="connsiteY94" fmla="*/ 2169744 h 2581641"/>
              <a:gd name="connsiteX95" fmla="*/ 20167 w 3414714"/>
              <a:gd name="connsiteY95" fmla="*/ 2124626 h 2581641"/>
              <a:gd name="connsiteX96" fmla="*/ 5042 w 3414714"/>
              <a:gd name="connsiteY96" fmla="*/ 2079509 h 2581641"/>
              <a:gd name="connsiteX97" fmla="*/ 0 w 3414714"/>
              <a:gd name="connsiteY97" fmla="*/ 2034392 h 2581641"/>
              <a:gd name="connsiteX98" fmla="*/ 5042 w 3414714"/>
              <a:gd name="connsiteY98" fmla="*/ 2000249 h 2581641"/>
              <a:gd name="connsiteX99" fmla="*/ 43546 w 3414714"/>
              <a:gd name="connsiteY99" fmla="*/ 2000295 h 2581641"/>
              <a:gd name="connsiteX100" fmla="*/ 520525 w 3414714"/>
              <a:gd name="connsiteY100" fmla="*/ 928981 h 2581641"/>
              <a:gd name="connsiteX101" fmla="*/ 421483 w 3414714"/>
              <a:gd name="connsiteY101" fmla="*/ 962392 h 2581641"/>
              <a:gd name="connsiteX102" fmla="*/ 431559 w 3414714"/>
              <a:gd name="connsiteY102" fmla="*/ 832933 h 2581641"/>
              <a:gd name="connsiteX103" fmla="*/ 1471845 w 3414714"/>
              <a:gd name="connsiteY103" fmla="*/ 280901 h 2581641"/>
              <a:gd name="connsiteX104" fmla="*/ 1662019 w 3414714"/>
              <a:gd name="connsiteY104" fmla="*/ 217393 h 25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414714" h="2581641">
                <a:moveTo>
                  <a:pt x="531814" y="925173"/>
                </a:moveTo>
                <a:lnTo>
                  <a:pt x="529800" y="925852"/>
                </a:lnTo>
                <a:lnTo>
                  <a:pt x="51424" y="2000304"/>
                </a:lnTo>
                <a:lnTo>
                  <a:pt x="531813" y="2000869"/>
                </a:lnTo>
                <a:close/>
                <a:moveTo>
                  <a:pt x="539614" y="922542"/>
                </a:moveTo>
                <a:lnTo>
                  <a:pt x="539013" y="922745"/>
                </a:lnTo>
                <a:lnTo>
                  <a:pt x="539013" y="2000877"/>
                </a:lnTo>
                <a:lnTo>
                  <a:pt x="997569" y="2001416"/>
                </a:lnTo>
                <a:close/>
                <a:moveTo>
                  <a:pt x="1663703" y="317500"/>
                </a:moveTo>
                <a:cubicBezTo>
                  <a:pt x="1626441" y="317500"/>
                  <a:pt x="1596234" y="346641"/>
                  <a:pt x="1596234" y="382588"/>
                </a:cubicBezTo>
                <a:cubicBezTo>
                  <a:pt x="1596234" y="418535"/>
                  <a:pt x="1626441" y="447676"/>
                  <a:pt x="1663703" y="447676"/>
                </a:cubicBezTo>
                <a:cubicBezTo>
                  <a:pt x="1700965" y="447676"/>
                  <a:pt x="1731172" y="418535"/>
                  <a:pt x="1731172" y="382588"/>
                </a:cubicBezTo>
                <a:cubicBezTo>
                  <a:pt x="1731172" y="346641"/>
                  <a:pt x="1700965" y="317500"/>
                  <a:pt x="1663703" y="317500"/>
                </a:cubicBezTo>
                <a:close/>
                <a:moveTo>
                  <a:pt x="2901625" y="126896"/>
                </a:moveTo>
                <a:lnTo>
                  <a:pt x="2421235" y="1205870"/>
                </a:lnTo>
                <a:lnTo>
                  <a:pt x="2901624" y="1206435"/>
                </a:lnTo>
                <a:close/>
                <a:moveTo>
                  <a:pt x="2908824" y="126691"/>
                </a:moveTo>
                <a:lnTo>
                  <a:pt x="2908824" y="1206443"/>
                </a:lnTo>
                <a:lnTo>
                  <a:pt x="3367380" y="1206982"/>
                </a:lnTo>
                <a:close/>
                <a:moveTo>
                  <a:pt x="2935299" y="0"/>
                </a:moveTo>
                <a:lnTo>
                  <a:pt x="2991974" y="95262"/>
                </a:lnTo>
                <a:lnTo>
                  <a:pt x="2914412" y="121427"/>
                </a:lnTo>
                <a:lnTo>
                  <a:pt x="3375206" y="1206991"/>
                </a:lnTo>
                <a:lnTo>
                  <a:pt x="3412193" y="1207035"/>
                </a:lnTo>
                <a:lnTo>
                  <a:pt x="3414714" y="1254591"/>
                </a:lnTo>
                <a:lnTo>
                  <a:pt x="3408412" y="1294830"/>
                </a:lnTo>
                <a:lnTo>
                  <a:pt x="3395807" y="1327754"/>
                </a:lnTo>
                <a:lnTo>
                  <a:pt x="3378161" y="1358238"/>
                </a:lnTo>
                <a:lnTo>
                  <a:pt x="3359255" y="1385065"/>
                </a:lnTo>
                <a:lnTo>
                  <a:pt x="3330264" y="1408233"/>
                </a:lnTo>
                <a:lnTo>
                  <a:pt x="3298754" y="1432621"/>
                </a:lnTo>
                <a:lnTo>
                  <a:pt x="3271024" y="1450911"/>
                </a:lnTo>
                <a:lnTo>
                  <a:pt x="3234471" y="1472860"/>
                </a:lnTo>
                <a:lnTo>
                  <a:pt x="3200439" y="1486274"/>
                </a:lnTo>
                <a:lnTo>
                  <a:pt x="3151282" y="1503345"/>
                </a:lnTo>
                <a:lnTo>
                  <a:pt x="3099604" y="1516758"/>
                </a:lnTo>
                <a:lnTo>
                  <a:pt x="3051708" y="1528952"/>
                </a:lnTo>
                <a:lnTo>
                  <a:pt x="2987426" y="1535049"/>
                </a:lnTo>
                <a:lnTo>
                  <a:pt x="2933227" y="1538707"/>
                </a:lnTo>
                <a:lnTo>
                  <a:pt x="2876507" y="1541146"/>
                </a:lnTo>
                <a:lnTo>
                  <a:pt x="2816006" y="1535049"/>
                </a:lnTo>
                <a:lnTo>
                  <a:pt x="2769370" y="1530171"/>
                </a:lnTo>
                <a:lnTo>
                  <a:pt x="2720213" y="1522855"/>
                </a:lnTo>
                <a:lnTo>
                  <a:pt x="2671056" y="1511881"/>
                </a:lnTo>
                <a:lnTo>
                  <a:pt x="2618117" y="1494809"/>
                </a:lnTo>
                <a:lnTo>
                  <a:pt x="2572742" y="1477738"/>
                </a:lnTo>
                <a:lnTo>
                  <a:pt x="2517282" y="1452131"/>
                </a:lnTo>
                <a:lnTo>
                  <a:pt x="2463084" y="1415549"/>
                </a:lnTo>
                <a:lnTo>
                  <a:pt x="2417708" y="1375310"/>
                </a:lnTo>
                <a:lnTo>
                  <a:pt x="2389978" y="1330192"/>
                </a:lnTo>
                <a:lnTo>
                  <a:pt x="2374853" y="1285075"/>
                </a:lnTo>
                <a:lnTo>
                  <a:pt x="2369811" y="1239958"/>
                </a:lnTo>
                <a:lnTo>
                  <a:pt x="2374853" y="1205815"/>
                </a:lnTo>
                <a:lnTo>
                  <a:pt x="2413357" y="1205861"/>
                </a:lnTo>
                <a:lnTo>
                  <a:pt x="2892955" y="128665"/>
                </a:lnTo>
                <a:lnTo>
                  <a:pt x="1692701" y="533559"/>
                </a:lnTo>
                <a:lnTo>
                  <a:pt x="1825718" y="1360974"/>
                </a:lnTo>
                <a:lnTo>
                  <a:pt x="1825718" y="2229737"/>
                </a:lnTo>
                <a:lnTo>
                  <a:pt x="1935409" y="2229737"/>
                </a:lnTo>
                <a:lnTo>
                  <a:pt x="2207747" y="2375142"/>
                </a:lnTo>
                <a:lnTo>
                  <a:pt x="2207747" y="2581641"/>
                </a:lnTo>
                <a:lnTo>
                  <a:pt x="1118395" y="2581641"/>
                </a:lnTo>
                <a:lnTo>
                  <a:pt x="1118395" y="2394692"/>
                </a:lnTo>
                <a:lnTo>
                  <a:pt x="1335257" y="2250509"/>
                </a:lnTo>
                <a:lnTo>
                  <a:pt x="1462600" y="2250509"/>
                </a:lnTo>
                <a:lnTo>
                  <a:pt x="1462600" y="1360974"/>
                </a:lnTo>
                <a:lnTo>
                  <a:pt x="1621812" y="557473"/>
                </a:lnTo>
                <a:lnTo>
                  <a:pt x="546456" y="920234"/>
                </a:lnTo>
                <a:lnTo>
                  <a:pt x="1005395" y="2001425"/>
                </a:lnTo>
                <a:lnTo>
                  <a:pt x="1042382" y="2001469"/>
                </a:lnTo>
                <a:lnTo>
                  <a:pt x="1044903" y="2049025"/>
                </a:lnTo>
                <a:lnTo>
                  <a:pt x="1038601" y="2089264"/>
                </a:lnTo>
                <a:lnTo>
                  <a:pt x="1025996" y="2122188"/>
                </a:lnTo>
                <a:lnTo>
                  <a:pt x="1008350" y="2152672"/>
                </a:lnTo>
                <a:lnTo>
                  <a:pt x="989444" y="2179499"/>
                </a:lnTo>
                <a:lnTo>
                  <a:pt x="960453" y="2202667"/>
                </a:lnTo>
                <a:lnTo>
                  <a:pt x="928943" y="2227055"/>
                </a:lnTo>
                <a:lnTo>
                  <a:pt x="901213" y="2245345"/>
                </a:lnTo>
                <a:lnTo>
                  <a:pt x="864660" y="2267294"/>
                </a:lnTo>
                <a:lnTo>
                  <a:pt x="830628" y="2280708"/>
                </a:lnTo>
                <a:lnTo>
                  <a:pt x="781471" y="2297779"/>
                </a:lnTo>
                <a:lnTo>
                  <a:pt x="729793" y="2311192"/>
                </a:lnTo>
                <a:lnTo>
                  <a:pt x="681897" y="2323386"/>
                </a:lnTo>
                <a:lnTo>
                  <a:pt x="617615" y="2329483"/>
                </a:lnTo>
                <a:lnTo>
                  <a:pt x="563416" y="2333141"/>
                </a:lnTo>
                <a:lnTo>
                  <a:pt x="506696" y="2335580"/>
                </a:lnTo>
                <a:lnTo>
                  <a:pt x="446195" y="2329483"/>
                </a:lnTo>
                <a:lnTo>
                  <a:pt x="399559" y="2324605"/>
                </a:lnTo>
                <a:lnTo>
                  <a:pt x="350402" y="2317289"/>
                </a:lnTo>
                <a:lnTo>
                  <a:pt x="301245" y="2306315"/>
                </a:lnTo>
                <a:lnTo>
                  <a:pt x="248306" y="2289243"/>
                </a:lnTo>
                <a:lnTo>
                  <a:pt x="202931" y="2272172"/>
                </a:lnTo>
                <a:lnTo>
                  <a:pt x="147471" y="2246565"/>
                </a:lnTo>
                <a:lnTo>
                  <a:pt x="93273" y="2209983"/>
                </a:lnTo>
                <a:lnTo>
                  <a:pt x="47897" y="2169744"/>
                </a:lnTo>
                <a:lnTo>
                  <a:pt x="20167" y="2124626"/>
                </a:lnTo>
                <a:lnTo>
                  <a:pt x="5042" y="2079509"/>
                </a:lnTo>
                <a:lnTo>
                  <a:pt x="0" y="2034392"/>
                </a:lnTo>
                <a:lnTo>
                  <a:pt x="5042" y="2000249"/>
                </a:lnTo>
                <a:lnTo>
                  <a:pt x="43546" y="2000295"/>
                </a:lnTo>
                <a:lnTo>
                  <a:pt x="520525" y="928981"/>
                </a:lnTo>
                <a:lnTo>
                  <a:pt x="421483" y="962392"/>
                </a:lnTo>
                <a:lnTo>
                  <a:pt x="431559" y="832933"/>
                </a:lnTo>
                <a:lnTo>
                  <a:pt x="1471845" y="280901"/>
                </a:lnTo>
                <a:lnTo>
                  <a:pt x="1662019" y="217393"/>
                </a:lnTo>
                <a:close/>
              </a:path>
            </a:pathLst>
          </a:custGeom>
          <a:solidFill>
            <a:srgbClr val="945E75"/>
          </a:solidFill>
          <a:ln w="3175">
            <a:noFill/>
          </a:ln>
          <a:effectLst/>
        </p:spPr>
        <p:style>
          <a:lnRef idx="2">
            <a:srgbClr val="D6B8B1">
              <a:shade val="50000"/>
            </a:srgbClr>
          </a:lnRef>
          <a:fillRef idx="1">
            <a:srgbClr val="D6B8B1"/>
          </a:fillRef>
          <a:effectRef idx="0">
            <a:srgbClr val="D6B8B1"/>
          </a:effectRef>
          <a:fontRef idx="minor">
            <a:srgbClr val="E4EEEE"/>
          </a:fontRef>
        </p:style>
        <p:txBody>
          <a:bodyPr lIns="0" tIns="0" rIns="0" bIns="36000" anchor="ctr">
            <a:norm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rgbClr val="E4EEEE"/>
                </a:solidFill>
                <a:latin typeface="Arial" panose="020B0604020202020204" pitchFamily="34" charset="0"/>
                <a:ea typeface="+mn-ea"/>
                <a:cs typeface="+mn-ea"/>
              </a:defRPr>
            </a:lvl1pPr>
            <a:lvl2pPr marL="457200" algn="l" rtl="0" eaLnBrk="0" fontAlgn="base" hangingPunct="0">
              <a:spcBef>
                <a:spcPct val="0"/>
              </a:spcBef>
              <a:spcAft>
                <a:spcPct val="0"/>
              </a:spcAft>
              <a:defRPr kern="1200">
                <a:solidFill>
                  <a:srgbClr val="E4EEEE"/>
                </a:solidFill>
                <a:latin typeface="Arial" panose="020B0604020202020204" pitchFamily="34" charset="0"/>
                <a:ea typeface="+mn-ea"/>
                <a:cs typeface="+mn-ea"/>
              </a:defRPr>
            </a:lvl2pPr>
            <a:lvl3pPr marL="914400" algn="l" rtl="0" eaLnBrk="0" fontAlgn="base" hangingPunct="0">
              <a:spcBef>
                <a:spcPct val="0"/>
              </a:spcBef>
              <a:spcAft>
                <a:spcPct val="0"/>
              </a:spcAft>
              <a:defRPr kern="1200">
                <a:solidFill>
                  <a:srgbClr val="E4EEEE"/>
                </a:solidFill>
                <a:latin typeface="Arial" panose="020B0604020202020204" pitchFamily="34" charset="0"/>
                <a:ea typeface="+mn-ea"/>
                <a:cs typeface="+mn-ea"/>
              </a:defRPr>
            </a:lvl3pPr>
            <a:lvl4pPr marL="1371600" algn="l" rtl="0" eaLnBrk="0" fontAlgn="base" hangingPunct="0">
              <a:spcBef>
                <a:spcPct val="0"/>
              </a:spcBef>
              <a:spcAft>
                <a:spcPct val="0"/>
              </a:spcAft>
              <a:defRPr kern="1200">
                <a:solidFill>
                  <a:srgbClr val="E4EEEE"/>
                </a:solidFill>
                <a:latin typeface="Arial" panose="020B0604020202020204" pitchFamily="34" charset="0"/>
                <a:ea typeface="+mn-ea"/>
                <a:cs typeface="+mn-ea"/>
              </a:defRPr>
            </a:lvl4pPr>
            <a:lvl5pPr marL="1828800" algn="l" rtl="0" eaLnBrk="0" fontAlgn="base" hangingPunct="0">
              <a:spcBef>
                <a:spcPct val="0"/>
              </a:spcBef>
              <a:spcAft>
                <a:spcPct val="0"/>
              </a:spcAft>
              <a:defRPr kern="1200">
                <a:solidFill>
                  <a:srgbClr val="E4EEEE"/>
                </a:solidFill>
                <a:latin typeface="Arial" panose="020B0604020202020204" pitchFamily="34" charset="0"/>
                <a:ea typeface="+mn-ea"/>
                <a:cs typeface="+mn-ea"/>
              </a:defRPr>
            </a:lvl5pPr>
            <a:lvl6pPr marL="2286000" algn="l" defTabSz="914400" rtl="0" eaLnBrk="1" latinLnBrk="0" hangingPunct="1">
              <a:defRPr kern="1200">
                <a:solidFill>
                  <a:srgbClr val="E4EEEE"/>
                </a:solidFill>
                <a:latin typeface="Arial" panose="020B0604020202020204" pitchFamily="34" charset="0"/>
                <a:ea typeface="+mn-ea"/>
                <a:cs typeface="+mn-ea"/>
              </a:defRPr>
            </a:lvl6pPr>
            <a:lvl7pPr marL="2743200" algn="l" defTabSz="914400" rtl="0" eaLnBrk="1" latinLnBrk="0" hangingPunct="1">
              <a:defRPr kern="1200">
                <a:solidFill>
                  <a:srgbClr val="E4EEEE"/>
                </a:solidFill>
                <a:latin typeface="Arial" panose="020B0604020202020204" pitchFamily="34" charset="0"/>
                <a:ea typeface="+mn-ea"/>
                <a:cs typeface="+mn-ea"/>
              </a:defRPr>
            </a:lvl7pPr>
            <a:lvl8pPr marL="3200400" algn="l" defTabSz="914400" rtl="0" eaLnBrk="1" latinLnBrk="0" hangingPunct="1">
              <a:defRPr kern="1200">
                <a:solidFill>
                  <a:srgbClr val="E4EEEE"/>
                </a:solidFill>
                <a:latin typeface="Arial" panose="020B0604020202020204" pitchFamily="34" charset="0"/>
                <a:ea typeface="+mn-ea"/>
                <a:cs typeface="+mn-ea"/>
              </a:defRPr>
            </a:lvl8pPr>
            <a:lvl9pPr marL="3657600" algn="l" defTabSz="914400" rtl="0" eaLnBrk="1" latinLnBrk="0" hangingPunct="1">
              <a:defRPr kern="1200">
                <a:solidFill>
                  <a:srgbClr val="E4EEEE"/>
                </a:solidFill>
                <a:latin typeface="Arial" panose="020B0604020202020204" pitchFamily="34" charset="0"/>
                <a:ea typeface="+mn-ea"/>
                <a:cs typeface="+mn-ea"/>
              </a:defRPr>
            </a:lvl9pPr>
          </a:lstStyle>
          <a:p>
            <a:pPr algn="ctr" eaLnBrk="1" hangingPunct="1">
              <a:lnSpc>
                <a:spcPct val="120000"/>
              </a:lnSpc>
              <a:spcBef>
                <a:spcPts val="0"/>
              </a:spcBef>
              <a:spcAft>
                <a:spcPts val="0"/>
              </a:spcAft>
              <a:defRPr/>
            </a:pPr>
            <a:endParaRPr lang="zh-CN" altLang="en-US" dirty="0">
              <a:solidFill>
                <a:srgbClr val="FFFFFF"/>
              </a:solidFill>
            </a:endParaRPr>
          </a:p>
        </p:txBody>
      </p:sp>
      <p:sp>
        <p:nvSpPr>
          <p:cNvPr id="57" name="文本框 56"/>
          <p:cNvSpPr txBox="1"/>
          <p:nvPr>
            <p:custDataLst>
              <p:tags r:id="rId15"/>
            </p:custDataLst>
          </p:nvPr>
        </p:nvSpPr>
        <p:spPr>
          <a:xfrm>
            <a:off x="5678518" y="4094385"/>
            <a:ext cx="767673" cy="707886"/>
          </a:xfrm>
          <a:prstGeom prst="rect">
            <a:avLst/>
          </a:prstGeom>
          <a:noFill/>
        </p:spPr>
        <p:txBody>
          <a:bodyPr wrap="square" rtlCol="0" anchor="ctr">
            <a:normAutofit fontScale="77500" lnSpcReduction="10000"/>
          </a:bodyPr>
          <a:lstStyle/>
          <a:p>
            <a:pPr algn="ctr"/>
            <a:r>
              <a:rPr lang="zh-CN" altLang="en-US" sz="2000">
                <a:solidFill>
                  <a:srgbClr val="FFFFFF"/>
                </a:solidFill>
                <a:latin typeface="Arial" panose="020B0604020202020204" pitchFamily="34" charset="0"/>
                <a:ea typeface="黑体" panose="02010609060101010101" charset="-122"/>
                <a:cs typeface="+mn-ea"/>
              </a:rPr>
              <a:t>党群服务中心</a:t>
            </a:r>
            <a:endParaRPr lang="zh-CN" altLang="en-US" sz="2000">
              <a:solidFill>
                <a:srgbClr val="FFFFFF"/>
              </a:solidFill>
              <a:latin typeface="Arial" panose="020B0604020202020204" pitchFamily="34" charset="0"/>
              <a:ea typeface="黑体" panose="02010609060101010101" charset="-122"/>
              <a:cs typeface="+mn-ea"/>
            </a:endParaRPr>
          </a:p>
        </p:txBody>
      </p:sp>
      <p:sp>
        <p:nvSpPr>
          <p:cNvPr id="127" name="Freeform 65"/>
          <p:cNvSpPr>
            <a:spLocks noEditPoints="1"/>
          </p:cNvSpPr>
          <p:nvPr/>
        </p:nvSpPr>
        <p:spPr bwMode="auto">
          <a:xfrm>
            <a:off x="6950075" y="2576512"/>
            <a:ext cx="130175" cy="219075"/>
          </a:xfrm>
          <a:custGeom>
            <a:avLst/>
            <a:gdLst>
              <a:gd name="T0" fmla="*/ 65 w 70"/>
              <a:gd name="T1" fmla="*/ 68 h 118"/>
              <a:gd name="T2" fmla="*/ 52 w 70"/>
              <a:gd name="T3" fmla="*/ 68 h 118"/>
              <a:gd name="T4" fmla="*/ 39 w 70"/>
              <a:gd name="T5" fmla="*/ 75 h 118"/>
              <a:gd name="T6" fmla="*/ 32 w 70"/>
              <a:gd name="T7" fmla="*/ 89 h 118"/>
              <a:gd name="T8" fmla="*/ 44 w 70"/>
              <a:gd name="T9" fmla="*/ 59 h 118"/>
              <a:gd name="T10" fmla="*/ 59 w 70"/>
              <a:gd name="T11" fmla="*/ 58 h 118"/>
              <a:gd name="T12" fmla="*/ 59 w 70"/>
              <a:gd name="T13" fmla="*/ 24 h 118"/>
              <a:gd name="T14" fmla="*/ 58 w 70"/>
              <a:gd name="T15" fmla="*/ 10 h 118"/>
              <a:gd name="T16" fmla="*/ 43 w 70"/>
              <a:gd name="T17" fmla="*/ 10 h 118"/>
              <a:gd name="T18" fmla="*/ 10 w 70"/>
              <a:gd name="T19" fmla="*/ 10 h 118"/>
              <a:gd name="T20" fmla="*/ 10 w 70"/>
              <a:gd name="T21" fmla="*/ 25 h 118"/>
              <a:gd name="T22" fmla="*/ 10 w 70"/>
              <a:gd name="T23" fmla="*/ 58 h 118"/>
              <a:gd name="T24" fmla="*/ 32 w 70"/>
              <a:gd name="T25" fmla="*/ 68 h 118"/>
              <a:gd name="T26" fmla="*/ 27 w 70"/>
              <a:gd name="T27" fmla="*/ 90 h 118"/>
              <a:gd name="T28" fmla="*/ 20 w 70"/>
              <a:gd name="T29" fmla="*/ 79 h 118"/>
              <a:gd name="T30" fmla="*/ 10 w 70"/>
              <a:gd name="T31" fmla="*/ 76 h 118"/>
              <a:gd name="T32" fmla="*/ 2 w 70"/>
              <a:gd name="T33" fmla="*/ 78 h 118"/>
              <a:gd name="T34" fmla="*/ 1 w 70"/>
              <a:gd name="T35" fmla="*/ 80 h 118"/>
              <a:gd name="T36" fmla="*/ 4 w 70"/>
              <a:gd name="T37" fmla="*/ 85 h 118"/>
              <a:gd name="T38" fmla="*/ 11 w 70"/>
              <a:gd name="T39" fmla="*/ 92 h 118"/>
              <a:gd name="T40" fmla="*/ 18 w 70"/>
              <a:gd name="T41" fmla="*/ 95 h 118"/>
              <a:gd name="T42" fmla="*/ 26 w 70"/>
              <a:gd name="T43" fmla="*/ 97 h 118"/>
              <a:gd name="T44" fmla="*/ 30 w 70"/>
              <a:gd name="T45" fmla="*/ 118 h 118"/>
              <a:gd name="T46" fmla="*/ 31 w 70"/>
              <a:gd name="T47" fmla="*/ 93 h 118"/>
              <a:gd name="T48" fmla="*/ 31 w 70"/>
              <a:gd name="T49" fmla="*/ 93 h 118"/>
              <a:gd name="T50" fmla="*/ 40 w 70"/>
              <a:gd name="T51" fmla="*/ 86 h 118"/>
              <a:gd name="T52" fmla="*/ 49 w 70"/>
              <a:gd name="T53" fmla="*/ 80 h 118"/>
              <a:gd name="T54" fmla="*/ 54 w 70"/>
              <a:gd name="T55" fmla="*/ 78 h 118"/>
              <a:gd name="T56" fmla="*/ 49 w 70"/>
              <a:gd name="T57" fmla="*/ 80 h 118"/>
              <a:gd name="T58" fmla="*/ 41 w 70"/>
              <a:gd name="T59" fmla="*/ 86 h 118"/>
              <a:gd name="T60" fmla="*/ 34 w 70"/>
              <a:gd name="T61" fmla="*/ 96 h 118"/>
              <a:gd name="T62" fmla="*/ 45 w 70"/>
              <a:gd name="T63" fmla="*/ 94 h 118"/>
              <a:gd name="T64" fmla="*/ 55 w 70"/>
              <a:gd name="T65" fmla="*/ 90 h 118"/>
              <a:gd name="T66" fmla="*/ 65 w 70"/>
              <a:gd name="T67" fmla="*/ 79 h 118"/>
              <a:gd name="T68" fmla="*/ 70 w 70"/>
              <a:gd name="T69" fmla="*/ 73 h 118"/>
              <a:gd name="T70" fmla="*/ 27 w 70"/>
              <a:gd name="T71" fmla="*/ 96 h 118"/>
              <a:gd name="T72" fmla="*/ 18 w 70"/>
              <a:gd name="T73" fmla="*/ 87 h 118"/>
              <a:gd name="T74" fmla="*/ 14 w 70"/>
              <a:gd name="T75" fmla="*/ 85 h 118"/>
              <a:gd name="T76" fmla="*/ 13 w 70"/>
              <a:gd name="T77" fmla="*/ 84 h 118"/>
              <a:gd name="T78" fmla="*/ 17 w 70"/>
              <a:gd name="T79" fmla="*/ 86 h 118"/>
              <a:gd name="T80" fmla="*/ 27 w 70"/>
              <a:gd name="T81" fmla="*/ 94 h 118"/>
              <a:gd name="T82" fmla="*/ 34 w 70"/>
              <a:gd name="T83" fmla="*/ 26 h 118"/>
              <a:gd name="T84" fmla="*/ 26 w 70"/>
              <a:gd name="T85" fmla="*/ 3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118">
                <a:moveTo>
                  <a:pt x="70" y="71"/>
                </a:moveTo>
                <a:cubicBezTo>
                  <a:pt x="69" y="71"/>
                  <a:pt x="69" y="70"/>
                  <a:pt x="68" y="70"/>
                </a:cubicBezTo>
                <a:cubicBezTo>
                  <a:pt x="67" y="70"/>
                  <a:pt x="66" y="69"/>
                  <a:pt x="65" y="68"/>
                </a:cubicBezTo>
                <a:cubicBezTo>
                  <a:pt x="64" y="68"/>
                  <a:pt x="63" y="68"/>
                  <a:pt x="61" y="67"/>
                </a:cubicBezTo>
                <a:cubicBezTo>
                  <a:pt x="60" y="67"/>
                  <a:pt x="58" y="67"/>
                  <a:pt x="57" y="67"/>
                </a:cubicBezTo>
                <a:cubicBezTo>
                  <a:pt x="55" y="67"/>
                  <a:pt x="54" y="67"/>
                  <a:pt x="52" y="68"/>
                </a:cubicBezTo>
                <a:cubicBezTo>
                  <a:pt x="50" y="68"/>
                  <a:pt x="49" y="69"/>
                  <a:pt x="47" y="69"/>
                </a:cubicBezTo>
                <a:cubicBezTo>
                  <a:pt x="46" y="70"/>
                  <a:pt x="44" y="71"/>
                  <a:pt x="43" y="72"/>
                </a:cubicBezTo>
                <a:cubicBezTo>
                  <a:pt x="41" y="73"/>
                  <a:pt x="40" y="74"/>
                  <a:pt x="39" y="75"/>
                </a:cubicBezTo>
                <a:cubicBezTo>
                  <a:pt x="38" y="76"/>
                  <a:pt x="37" y="77"/>
                  <a:pt x="36" y="78"/>
                </a:cubicBezTo>
                <a:cubicBezTo>
                  <a:pt x="34" y="81"/>
                  <a:pt x="33" y="84"/>
                  <a:pt x="32" y="86"/>
                </a:cubicBezTo>
                <a:cubicBezTo>
                  <a:pt x="32" y="87"/>
                  <a:pt x="32" y="88"/>
                  <a:pt x="32" y="89"/>
                </a:cubicBezTo>
                <a:cubicBezTo>
                  <a:pt x="32" y="84"/>
                  <a:pt x="32" y="79"/>
                  <a:pt x="33" y="77"/>
                </a:cubicBezTo>
                <a:cubicBezTo>
                  <a:pt x="34" y="74"/>
                  <a:pt x="34" y="71"/>
                  <a:pt x="35" y="68"/>
                </a:cubicBezTo>
                <a:cubicBezTo>
                  <a:pt x="40" y="68"/>
                  <a:pt x="44" y="64"/>
                  <a:pt x="44" y="59"/>
                </a:cubicBezTo>
                <a:cubicBezTo>
                  <a:pt x="44" y="58"/>
                  <a:pt x="44" y="57"/>
                  <a:pt x="44" y="57"/>
                </a:cubicBezTo>
                <a:cubicBezTo>
                  <a:pt x="44" y="57"/>
                  <a:pt x="44" y="57"/>
                  <a:pt x="45" y="58"/>
                </a:cubicBezTo>
                <a:cubicBezTo>
                  <a:pt x="49" y="62"/>
                  <a:pt x="55" y="62"/>
                  <a:pt x="59" y="58"/>
                </a:cubicBezTo>
                <a:cubicBezTo>
                  <a:pt x="62" y="54"/>
                  <a:pt x="63" y="48"/>
                  <a:pt x="59" y="44"/>
                </a:cubicBezTo>
                <a:cubicBezTo>
                  <a:pt x="64" y="44"/>
                  <a:pt x="69" y="40"/>
                  <a:pt x="69" y="34"/>
                </a:cubicBezTo>
                <a:cubicBezTo>
                  <a:pt x="69" y="29"/>
                  <a:pt x="64" y="24"/>
                  <a:pt x="59" y="24"/>
                </a:cubicBezTo>
                <a:cubicBezTo>
                  <a:pt x="58" y="24"/>
                  <a:pt x="58" y="24"/>
                  <a:pt x="57" y="24"/>
                </a:cubicBezTo>
                <a:cubicBezTo>
                  <a:pt x="58" y="24"/>
                  <a:pt x="58" y="24"/>
                  <a:pt x="58" y="24"/>
                </a:cubicBezTo>
                <a:cubicBezTo>
                  <a:pt x="62" y="20"/>
                  <a:pt x="62" y="14"/>
                  <a:pt x="58" y="10"/>
                </a:cubicBezTo>
                <a:cubicBezTo>
                  <a:pt x="54" y="6"/>
                  <a:pt x="48" y="6"/>
                  <a:pt x="44" y="10"/>
                </a:cubicBezTo>
                <a:cubicBezTo>
                  <a:pt x="44" y="10"/>
                  <a:pt x="44" y="10"/>
                  <a:pt x="43" y="11"/>
                </a:cubicBezTo>
                <a:cubicBezTo>
                  <a:pt x="43" y="11"/>
                  <a:pt x="43" y="10"/>
                  <a:pt x="43" y="10"/>
                </a:cubicBezTo>
                <a:cubicBezTo>
                  <a:pt x="43" y="5"/>
                  <a:pt x="39" y="0"/>
                  <a:pt x="34" y="0"/>
                </a:cubicBezTo>
                <a:cubicBezTo>
                  <a:pt x="28" y="0"/>
                  <a:pt x="24" y="4"/>
                  <a:pt x="24" y="9"/>
                </a:cubicBezTo>
                <a:cubicBezTo>
                  <a:pt x="20" y="6"/>
                  <a:pt x="14" y="6"/>
                  <a:pt x="10" y="10"/>
                </a:cubicBezTo>
                <a:cubicBezTo>
                  <a:pt x="6" y="14"/>
                  <a:pt x="6" y="20"/>
                  <a:pt x="10" y="24"/>
                </a:cubicBezTo>
                <a:cubicBezTo>
                  <a:pt x="10" y="24"/>
                  <a:pt x="11" y="25"/>
                  <a:pt x="11" y="25"/>
                </a:cubicBezTo>
                <a:cubicBezTo>
                  <a:pt x="11" y="25"/>
                  <a:pt x="11" y="25"/>
                  <a:pt x="10" y="25"/>
                </a:cubicBezTo>
                <a:cubicBezTo>
                  <a:pt x="5" y="25"/>
                  <a:pt x="0" y="29"/>
                  <a:pt x="0" y="35"/>
                </a:cubicBezTo>
                <a:cubicBezTo>
                  <a:pt x="0" y="40"/>
                  <a:pt x="5" y="45"/>
                  <a:pt x="10" y="45"/>
                </a:cubicBezTo>
                <a:cubicBezTo>
                  <a:pt x="6" y="49"/>
                  <a:pt x="6" y="55"/>
                  <a:pt x="10" y="58"/>
                </a:cubicBezTo>
                <a:cubicBezTo>
                  <a:pt x="14" y="62"/>
                  <a:pt x="20" y="62"/>
                  <a:pt x="24" y="59"/>
                </a:cubicBezTo>
                <a:cubicBezTo>
                  <a:pt x="24" y="59"/>
                  <a:pt x="24" y="59"/>
                  <a:pt x="24" y="59"/>
                </a:cubicBezTo>
                <a:cubicBezTo>
                  <a:pt x="24" y="63"/>
                  <a:pt x="27" y="67"/>
                  <a:pt x="32" y="68"/>
                </a:cubicBezTo>
                <a:cubicBezTo>
                  <a:pt x="31" y="71"/>
                  <a:pt x="31" y="73"/>
                  <a:pt x="30" y="77"/>
                </a:cubicBezTo>
                <a:cubicBezTo>
                  <a:pt x="29" y="81"/>
                  <a:pt x="28" y="85"/>
                  <a:pt x="27" y="90"/>
                </a:cubicBezTo>
                <a:cubicBezTo>
                  <a:pt x="27" y="90"/>
                  <a:pt x="27" y="90"/>
                  <a:pt x="27" y="90"/>
                </a:cubicBezTo>
                <a:cubicBezTo>
                  <a:pt x="27" y="88"/>
                  <a:pt x="26" y="86"/>
                  <a:pt x="25" y="84"/>
                </a:cubicBezTo>
                <a:cubicBezTo>
                  <a:pt x="24" y="83"/>
                  <a:pt x="23" y="82"/>
                  <a:pt x="22" y="81"/>
                </a:cubicBezTo>
                <a:cubicBezTo>
                  <a:pt x="22" y="81"/>
                  <a:pt x="21" y="80"/>
                  <a:pt x="20" y="79"/>
                </a:cubicBezTo>
                <a:cubicBezTo>
                  <a:pt x="19" y="79"/>
                  <a:pt x="18" y="78"/>
                  <a:pt x="17" y="77"/>
                </a:cubicBezTo>
                <a:cubicBezTo>
                  <a:pt x="16" y="77"/>
                  <a:pt x="14" y="77"/>
                  <a:pt x="13" y="76"/>
                </a:cubicBezTo>
                <a:cubicBezTo>
                  <a:pt x="12" y="76"/>
                  <a:pt x="11" y="76"/>
                  <a:pt x="10" y="76"/>
                </a:cubicBezTo>
                <a:cubicBezTo>
                  <a:pt x="9" y="76"/>
                  <a:pt x="8" y="76"/>
                  <a:pt x="7" y="76"/>
                </a:cubicBezTo>
                <a:cubicBezTo>
                  <a:pt x="6" y="76"/>
                  <a:pt x="5" y="77"/>
                  <a:pt x="4" y="77"/>
                </a:cubicBezTo>
                <a:cubicBezTo>
                  <a:pt x="3" y="77"/>
                  <a:pt x="2" y="78"/>
                  <a:pt x="2" y="78"/>
                </a:cubicBezTo>
                <a:cubicBezTo>
                  <a:pt x="1" y="78"/>
                  <a:pt x="1" y="79"/>
                  <a:pt x="1" y="79"/>
                </a:cubicBezTo>
                <a:cubicBezTo>
                  <a:pt x="0" y="79"/>
                  <a:pt x="0" y="79"/>
                  <a:pt x="0" y="79"/>
                </a:cubicBezTo>
                <a:cubicBezTo>
                  <a:pt x="0" y="79"/>
                  <a:pt x="0" y="80"/>
                  <a:pt x="1" y="80"/>
                </a:cubicBezTo>
                <a:cubicBezTo>
                  <a:pt x="1" y="80"/>
                  <a:pt x="1" y="81"/>
                  <a:pt x="1" y="81"/>
                </a:cubicBezTo>
                <a:cubicBezTo>
                  <a:pt x="2" y="82"/>
                  <a:pt x="2" y="82"/>
                  <a:pt x="3" y="83"/>
                </a:cubicBezTo>
                <a:cubicBezTo>
                  <a:pt x="3" y="83"/>
                  <a:pt x="3" y="84"/>
                  <a:pt x="4" y="85"/>
                </a:cubicBezTo>
                <a:cubicBezTo>
                  <a:pt x="4" y="85"/>
                  <a:pt x="5" y="86"/>
                  <a:pt x="5" y="87"/>
                </a:cubicBezTo>
                <a:cubicBezTo>
                  <a:pt x="6" y="87"/>
                  <a:pt x="6" y="88"/>
                  <a:pt x="7" y="89"/>
                </a:cubicBezTo>
                <a:cubicBezTo>
                  <a:pt x="8" y="90"/>
                  <a:pt x="10" y="91"/>
                  <a:pt x="11" y="92"/>
                </a:cubicBezTo>
                <a:cubicBezTo>
                  <a:pt x="12" y="93"/>
                  <a:pt x="13" y="93"/>
                  <a:pt x="13" y="93"/>
                </a:cubicBezTo>
                <a:cubicBezTo>
                  <a:pt x="14" y="94"/>
                  <a:pt x="15" y="94"/>
                  <a:pt x="16" y="95"/>
                </a:cubicBezTo>
                <a:cubicBezTo>
                  <a:pt x="17" y="95"/>
                  <a:pt x="18" y="95"/>
                  <a:pt x="18" y="95"/>
                </a:cubicBezTo>
                <a:cubicBezTo>
                  <a:pt x="19" y="96"/>
                  <a:pt x="20" y="96"/>
                  <a:pt x="21" y="96"/>
                </a:cubicBezTo>
                <a:cubicBezTo>
                  <a:pt x="22" y="96"/>
                  <a:pt x="23" y="96"/>
                  <a:pt x="24" y="96"/>
                </a:cubicBezTo>
                <a:cubicBezTo>
                  <a:pt x="24" y="97"/>
                  <a:pt x="25" y="97"/>
                  <a:pt x="26" y="97"/>
                </a:cubicBezTo>
                <a:cubicBezTo>
                  <a:pt x="26" y="97"/>
                  <a:pt x="26" y="97"/>
                  <a:pt x="27" y="97"/>
                </a:cubicBezTo>
                <a:cubicBezTo>
                  <a:pt x="27" y="98"/>
                  <a:pt x="27" y="116"/>
                  <a:pt x="27" y="118"/>
                </a:cubicBezTo>
                <a:cubicBezTo>
                  <a:pt x="30" y="118"/>
                  <a:pt x="30" y="118"/>
                  <a:pt x="30" y="118"/>
                </a:cubicBezTo>
                <a:cubicBezTo>
                  <a:pt x="30" y="113"/>
                  <a:pt x="31" y="103"/>
                  <a:pt x="31" y="93"/>
                </a:cubicBezTo>
                <a:cubicBezTo>
                  <a:pt x="31" y="93"/>
                  <a:pt x="31" y="93"/>
                  <a:pt x="31" y="93"/>
                </a:cubicBezTo>
                <a:cubicBezTo>
                  <a:pt x="31" y="93"/>
                  <a:pt x="31" y="93"/>
                  <a:pt x="31" y="93"/>
                </a:cubicBezTo>
                <a:cubicBezTo>
                  <a:pt x="31" y="92"/>
                  <a:pt x="31" y="91"/>
                  <a:pt x="31" y="90"/>
                </a:cubicBezTo>
                <a:cubicBezTo>
                  <a:pt x="31" y="90"/>
                  <a:pt x="32" y="89"/>
                  <a:pt x="32" y="89"/>
                </a:cubicBezTo>
                <a:cubicBezTo>
                  <a:pt x="32" y="90"/>
                  <a:pt x="31" y="92"/>
                  <a:pt x="31" y="93"/>
                </a:cubicBezTo>
                <a:cubicBezTo>
                  <a:pt x="31" y="94"/>
                  <a:pt x="31" y="94"/>
                  <a:pt x="31" y="94"/>
                </a:cubicBezTo>
                <a:cubicBezTo>
                  <a:pt x="32" y="94"/>
                  <a:pt x="32" y="93"/>
                  <a:pt x="32" y="93"/>
                </a:cubicBezTo>
                <a:cubicBezTo>
                  <a:pt x="34" y="91"/>
                  <a:pt x="37" y="88"/>
                  <a:pt x="40" y="86"/>
                </a:cubicBezTo>
                <a:cubicBezTo>
                  <a:pt x="42" y="84"/>
                  <a:pt x="43" y="83"/>
                  <a:pt x="45" y="82"/>
                </a:cubicBezTo>
                <a:cubicBezTo>
                  <a:pt x="45" y="82"/>
                  <a:pt x="46" y="81"/>
                  <a:pt x="47" y="81"/>
                </a:cubicBezTo>
                <a:cubicBezTo>
                  <a:pt x="48" y="80"/>
                  <a:pt x="48" y="80"/>
                  <a:pt x="49" y="80"/>
                </a:cubicBezTo>
                <a:cubicBezTo>
                  <a:pt x="50" y="79"/>
                  <a:pt x="50" y="79"/>
                  <a:pt x="51" y="79"/>
                </a:cubicBezTo>
                <a:cubicBezTo>
                  <a:pt x="51" y="79"/>
                  <a:pt x="52" y="79"/>
                  <a:pt x="52" y="79"/>
                </a:cubicBezTo>
                <a:cubicBezTo>
                  <a:pt x="53" y="78"/>
                  <a:pt x="54" y="78"/>
                  <a:pt x="54" y="78"/>
                </a:cubicBezTo>
                <a:cubicBezTo>
                  <a:pt x="54" y="78"/>
                  <a:pt x="53" y="78"/>
                  <a:pt x="52" y="79"/>
                </a:cubicBezTo>
                <a:cubicBezTo>
                  <a:pt x="52" y="79"/>
                  <a:pt x="51" y="79"/>
                  <a:pt x="51" y="79"/>
                </a:cubicBezTo>
                <a:cubicBezTo>
                  <a:pt x="50" y="79"/>
                  <a:pt x="50" y="80"/>
                  <a:pt x="49" y="80"/>
                </a:cubicBezTo>
                <a:cubicBezTo>
                  <a:pt x="49" y="80"/>
                  <a:pt x="48" y="81"/>
                  <a:pt x="47" y="81"/>
                </a:cubicBezTo>
                <a:cubicBezTo>
                  <a:pt x="47" y="82"/>
                  <a:pt x="46" y="82"/>
                  <a:pt x="45" y="83"/>
                </a:cubicBezTo>
                <a:cubicBezTo>
                  <a:pt x="44" y="84"/>
                  <a:pt x="42" y="85"/>
                  <a:pt x="41" y="86"/>
                </a:cubicBezTo>
                <a:cubicBezTo>
                  <a:pt x="38" y="89"/>
                  <a:pt x="36" y="92"/>
                  <a:pt x="34" y="94"/>
                </a:cubicBezTo>
                <a:cubicBezTo>
                  <a:pt x="34" y="95"/>
                  <a:pt x="33" y="96"/>
                  <a:pt x="33" y="96"/>
                </a:cubicBezTo>
                <a:cubicBezTo>
                  <a:pt x="33" y="96"/>
                  <a:pt x="34" y="96"/>
                  <a:pt x="34" y="96"/>
                </a:cubicBezTo>
                <a:cubicBezTo>
                  <a:pt x="35" y="96"/>
                  <a:pt x="36" y="96"/>
                  <a:pt x="37" y="96"/>
                </a:cubicBezTo>
                <a:cubicBezTo>
                  <a:pt x="39" y="96"/>
                  <a:pt x="40" y="96"/>
                  <a:pt x="41" y="95"/>
                </a:cubicBezTo>
                <a:cubicBezTo>
                  <a:pt x="42" y="95"/>
                  <a:pt x="43" y="95"/>
                  <a:pt x="45" y="94"/>
                </a:cubicBezTo>
                <a:cubicBezTo>
                  <a:pt x="46" y="94"/>
                  <a:pt x="47" y="94"/>
                  <a:pt x="48" y="93"/>
                </a:cubicBezTo>
                <a:cubicBezTo>
                  <a:pt x="50" y="93"/>
                  <a:pt x="51" y="92"/>
                  <a:pt x="52" y="92"/>
                </a:cubicBezTo>
                <a:cubicBezTo>
                  <a:pt x="53" y="91"/>
                  <a:pt x="54" y="90"/>
                  <a:pt x="55" y="90"/>
                </a:cubicBezTo>
                <a:cubicBezTo>
                  <a:pt x="57" y="88"/>
                  <a:pt x="59" y="87"/>
                  <a:pt x="61" y="85"/>
                </a:cubicBezTo>
                <a:cubicBezTo>
                  <a:pt x="62" y="84"/>
                  <a:pt x="62" y="83"/>
                  <a:pt x="63" y="82"/>
                </a:cubicBezTo>
                <a:cubicBezTo>
                  <a:pt x="64" y="81"/>
                  <a:pt x="64" y="80"/>
                  <a:pt x="65" y="79"/>
                </a:cubicBezTo>
                <a:cubicBezTo>
                  <a:pt x="66" y="79"/>
                  <a:pt x="66" y="78"/>
                  <a:pt x="67" y="77"/>
                </a:cubicBezTo>
                <a:cubicBezTo>
                  <a:pt x="68" y="76"/>
                  <a:pt x="68" y="75"/>
                  <a:pt x="69" y="74"/>
                </a:cubicBezTo>
                <a:cubicBezTo>
                  <a:pt x="69" y="74"/>
                  <a:pt x="70" y="73"/>
                  <a:pt x="70" y="73"/>
                </a:cubicBezTo>
                <a:cubicBezTo>
                  <a:pt x="70" y="72"/>
                  <a:pt x="70" y="72"/>
                  <a:pt x="70" y="72"/>
                </a:cubicBezTo>
                <a:cubicBezTo>
                  <a:pt x="70" y="72"/>
                  <a:pt x="70" y="72"/>
                  <a:pt x="70" y="71"/>
                </a:cubicBezTo>
                <a:close/>
                <a:moveTo>
                  <a:pt x="27" y="96"/>
                </a:moveTo>
                <a:cubicBezTo>
                  <a:pt x="27" y="96"/>
                  <a:pt x="26" y="96"/>
                  <a:pt x="26" y="95"/>
                </a:cubicBezTo>
                <a:cubicBezTo>
                  <a:pt x="25" y="94"/>
                  <a:pt x="23" y="92"/>
                  <a:pt x="21" y="90"/>
                </a:cubicBezTo>
                <a:cubicBezTo>
                  <a:pt x="20" y="89"/>
                  <a:pt x="19" y="88"/>
                  <a:pt x="18" y="87"/>
                </a:cubicBezTo>
                <a:cubicBezTo>
                  <a:pt x="18" y="87"/>
                  <a:pt x="17" y="86"/>
                  <a:pt x="17" y="86"/>
                </a:cubicBezTo>
                <a:cubicBezTo>
                  <a:pt x="16" y="86"/>
                  <a:pt x="16" y="85"/>
                  <a:pt x="15" y="85"/>
                </a:cubicBezTo>
                <a:cubicBezTo>
                  <a:pt x="15" y="85"/>
                  <a:pt x="14" y="85"/>
                  <a:pt x="14" y="85"/>
                </a:cubicBezTo>
                <a:cubicBezTo>
                  <a:pt x="14" y="84"/>
                  <a:pt x="13" y="84"/>
                  <a:pt x="13" y="84"/>
                </a:cubicBezTo>
                <a:cubicBezTo>
                  <a:pt x="12" y="84"/>
                  <a:pt x="12" y="84"/>
                  <a:pt x="12" y="84"/>
                </a:cubicBezTo>
                <a:cubicBezTo>
                  <a:pt x="12" y="84"/>
                  <a:pt x="12" y="84"/>
                  <a:pt x="13" y="84"/>
                </a:cubicBezTo>
                <a:cubicBezTo>
                  <a:pt x="13" y="84"/>
                  <a:pt x="14" y="84"/>
                  <a:pt x="14" y="84"/>
                </a:cubicBezTo>
                <a:cubicBezTo>
                  <a:pt x="14" y="85"/>
                  <a:pt x="15" y="85"/>
                  <a:pt x="15" y="85"/>
                </a:cubicBezTo>
                <a:cubicBezTo>
                  <a:pt x="16" y="85"/>
                  <a:pt x="16" y="85"/>
                  <a:pt x="17" y="86"/>
                </a:cubicBezTo>
                <a:cubicBezTo>
                  <a:pt x="17" y="86"/>
                  <a:pt x="18" y="86"/>
                  <a:pt x="18" y="87"/>
                </a:cubicBezTo>
                <a:cubicBezTo>
                  <a:pt x="20" y="87"/>
                  <a:pt x="21" y="88"/>
                  <a:pt x="22" y="89"/>
                </a:cubicBezTo>
                <a:cubicBezTo>
                  <a:pt x="24" y="91"/>
                  <a:pt x="25" y="93"/>
                  <a:pt x="27" y="94"/>
                </a:cubicBezTo>
                <a:cubicBezTo>
                  <a:pt x="27" y="95"/>
                  <a:pt x="27" y="96"/>
                  <a:pt x="27" y="96"/>
                </a:cubicBezTo>
                <a:close/>
                <a:moveTo>
                  <a:pt x="26" y="34"/>
                </a:moveTo>
                <a:cubicBezTo>
                  <a:pt x="26" y="29"/>
                  <a:pt x="29" y="26"/>
                  <a:pt x="34" y="26"/>
                </a:cubicBezTo>
                <a:cubicBezTo>
                  <a:pt x="39" y="26"/>
                  <a:pt x="43" y="29"/>
                  <a:pt x="43" y="34"/>
                </a:cubicBezTo>
                <a:cubicBezTo>
                  <a:pt x="43" y="39"/>
                  <a:pt x="39" y="43"/>
                  <a:pt x="34" y="43"/>
                </a:cubicBezTo>
                <a:cubicBezTo>
                  <a:pt x="29" y="43"/>
                  <a:pt x="26" y="39"/>
                  <a:pt x="26"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Oval 15"/>
          <p:cNvSpPr>
            <a:spLocks noChangeArrowheads="1"/>
          </p:cNvSpPr>
          <p:nvPr/>
        </p:nvSpPr>
        <p:spPr bwMode="auto">
          <a:xfrm>
            <a:off x="4511040" y="3497897"/>
            <a:ext cx="1036638" cy="1036638"/>
          </a:xfrm>
          <a:prstGeom prst="ellipse">
            <a:avLst/>
          </a:prstGeom>
          <a:noFill/>
          <a:ln w="793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0" name="Freeform 98"/>
          <p:cNvSpPr>
            <a:spLocks noEditPoints="1"/>
          </p:cNvSpPr>
          <p:nvPr/>
        </p:nvSpPr>
        <p:spPr bwMode="auto">
          <a:xfrm>
            <a:off x="4719003" y="3682047"/>
            <a:ext cx="519113" cy="549275"/>
          </a:xfrm>
          <a:custGeom>
            <a:avLst/>
            <a:gdLst>
              <a:gd name="T0" fmla="*/ 250 w 279"/>
              <a:gd name="T1" fmla="*/ 37 h 294"/>
              <a:gd name="T2" fmla="*/ 250 w 279"/>
              <a:gd name="T3" fmla="*/ 83 h 294"/>
              <a:gd name="T4" fmla="*/ 70 w 279"/>
              <a:gd name="T5" fmla="*/ 12 h 294"/>
              <a:gd name="T6" fmla="*/ 178 w 279"/>
              <a:gd name="T7" fmla="*/ 67 h 294"/>
              <a:gd name="T8" fmla="*/ 238 w 279"/>
              <a:gd name="T9" fmla="*/ 101 h 294"/>
              <a:gd name="T10" fmla="*/ 277 w 279"/>
              <a:gd name="T11" fmla="*/ 186 h 294"/>
              <a:gd name="T12" fmla="*/ 277 w 279"/>
              <a:gd name="T13" fmla="*/ 190 h 294"/>
              <a:gd name="T14" fmla="*/ 214 w 279"/>
              <a:gd name="T15" fmla="*/ 214 h 294"/>
              <a:gd name="T16" fmla="*/ 199 w 279"/>
              <a:gd name="T17" fmla="*/ 264 h 294"/>
              <a:gd name="T18" fmla="*/ 185 w 279"/>
              <a:gd name="T19" fmla="*/ 249 h 294"/>
              <a:gd name="T20" fmla="*/ 188 w 279"/>
              <a:gd name="T21" fmla="*/ 195 h 294"/>
              <a:gd name="T22" fmla="*/ 237 w 279"/>
              <a:gd name="T23" fmla="*/ 174 h 294"/>
              <a:gd name="T24" fmla="*/ 188 w 279"/>
              <a:gd name="T25" fmla="*/ 166 h 294"/>
              <a:gd name="T26" fmla="*/ 136 w 279"/>
              <a:gd name="T27" fmla="*/ 175 h 294"/>
              <a:gd name="T28" fmla="*/ 117 w 279"/>
              <a:gd name="T29" fmla="*/ 213 h 294"/>
              <a:gd name="T30" fmla="*/ 78 w 279"/>
              <a:gd name="T31" fmla="*/ 186 h 294"/>
              <a:gd name="T32" fmla="*/ 131 w 279"/>
              <a:gd name="T33" fmla="*/ 171 h 294"/>
              <a:gd name="T34" fmla="*/ 174 w 279"/>
              <a:gd name="T35" fmla="*/ 160 h 294"/>
              <a:gd name="T36" fmla="*/ 237 w 279"/>
              <a:gd name="T37" fmla="*/ 124 h 294"/>
              <a:gd name="T38" fmla="*/ 169 w 279"/>
              <a:gd name="T39" fmla="*/ 83 h 294"/>
              <a:gd name="T40" fmla="*/ 70 w 279"/>
              <a:gd name="T41" fmla="*/ 12 h 294"/>
              <a:gd name="T42" fmla="*/ 86 w 279"/>
              <a:gd name="T43" fmla="*/ 189 h 294"/>
              <a:gd name="T44" fmla="*/ 131 w 279"/>
              <a:gd name="T45" fmla="*/ 177 h 294"/>
              <a:gd name="T46" fmla="*/ 82 w 279"/>
              <a:gd name="T47" fmla="*/ 119 h 294"/>
              <a:gd name="T48" fmla="*/ 85 w 279"/>
              <a:gd name="T49" fmla="*/ 96 h 294"/>
              <a:gd name="T50" fmla="*/ 77 w 279"/>
              <a:gd name="T51" fmla="*/ 12 h 294"/>
              <a:gd name="T52" fmla="*/ 72 w 279"/>
              <a:gd name="T53" fmla="*/ 78 h 294"/>
              <a:gd name="T54" fmla="*/ 68 w 279"/>
              <a:gd name="T55" fmla="*/ 111 h 294"/>
              <a:gd name="T56" fmla="*/ 279 w 279"/>
              <a:gd name="T57" fmla="*/ 218 h 294"/>
              <a:gd name="T58" fmla="*/ 222 w 279"/>
              <a:gd name="T59" fmla="*/ 259 h 294"/>
              <a:gd name="T60" fmla="*/ 279 w 279"/>
              <a:gd name="T61" fmla="*/ 218 h 294"/>
              <a:gd name="T62" fmla="*/ 226 w 279"/>
              <a:gd name="T63" fmla="*/ 222 h 294"/>
              <a:gd name="T64" fmla="*/ 274 w 279"/>
              <a:gd name="T65" fmla="*/ 254 h 294"/>
              <a:gd name="T66" fmla="*/ 194 w 279"/>
              <a:gd name="T67" fmla="*/ 274 h 294"/>
              <a:gd name="T68" fmla="*/ 131 w 279"/>
              <a:gd name="T69" fmla="*/ 276 h 294"/>
              <a:gd name="T70" fmla="*/ 98 w 279"/>
              <a:gd name="T71" fmla="*/ 279 h 294"/>
              <a:gd name="T72" fmla="*/ 67 w 279"/>
              <a:gd name="T73" fmla="*/ 280 h 294"/>
              <a:gd name="T74" fmla="*/ 32 w 279"/>
              <a:gd name="T75" fmla="*/ 279 h 294"/>
              <a:gd name="T76" fmla="*/ 0 w 279"/>
              <a:gd name="T77" fmla="*/ 281 h 294"/>
              <a:gd name="T78" fmla="*/ 34 w 279"/>
              <a:gd name="T79" fmla="*/ 281 h 294"/>
              <a:gd name="T80" fmla="*/ 85 w 279"/>
              <a:gd name="T81" fmla="*/ 288 h 294"/>
              <a:gd name="T82" fmla="*/ 132 w 279"/>
              <a:gd name="T83" fmla="*/ 281 h 294"/>
              <a:gd name="T84" fmla="*/ 147 w 279"/>
              <a:gd name="T85" fmla="*/ 285 h 294"/>
              <a:gd name="T86" fmla="*/ 194 w 279"/>
              <a:gd name="T87" fmla="*/ 278 h 294"/>
              <a:gd name="T88" fmla="*/ 279 w 279"/>
              <a:gd name="T89" fmla="*/ 294 h 294"/>
              <a:gd name="T90" fmla="*/ 194 w 279"/>
              <a:gd name="T91" fmla="*/ 26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294">
                <a:moveTo>
                  <a:pt x="227" y="60"/>
                </a:moveTo>
                <a:cubicBezTo>
                  <a:pt x="227" y="47"/>
                  <a:pt x="238" y="37"/>
                  <a:pt x="250" y="37"/>
                </a:cubicBezTo>
                <a:cubicBezTo>
                  <a:pt x="263" y="37"/>
                  <a:pt x="274" y="47"/>
                  <a:pt x="274" y="60"/>
                </a:cubicBezTo>
                <a:cubicBezTo>
                  <a:pt x="274" y="73"/>
                  <a:pt x="263" y="83"/>
                  <a:pt x="250" y="83"/>
                </a:cubicBezTo>
                <a:cubicBezTo>
                  <a:pt x="238" y="83"/>
                  <a:pt x="227" y="73"/>
                  <a:pt x="227" y="60"/>
                </a:cubicBezTo>
                <a:close/>
                <a:moveTo>
                  <a:pt x="70" y="12"/>
                </a:moveTo>
                <a:cubicBezTo>
                  <a:pt x="69" y="4"/>
                  <a:pt x="69" y="4"/>
                  <a:pt x="69" y="4"/>
                </a:cubicBezTo>
                <a:cubicBezTo>
                  <a:pt x="107" y="0"/>
                  <a:pt x="151" y="39"/>
                  <a:pt x="178" y="67"/>
                </a:cubicBezTo>
                <a:cubicBezTo>
                  <a:pt x="179" y="67"/>
                  <a:pt x="181" y="68"/>
                  <a:pt x="182" y="69"/>
                </a:cubicBezTo>
                <a:cubicBezTo>
                  <a:pt x="199" y="84"/>
                  <a:pt x="217" y="95"/>
                  <a:pt x="238" y="101"/>
                </a:cubicBezTo>
                <a:cubicBezTo>
                  <a:pt x="246" y="84"/>
                  <a:pt x="277" y="86"/>
                  <a:pt x="277" y="110"/>
                </a:cubicBezTo>
                <a:cubicBezTo>
                  <a:pt x="277" y="135"/>
                  <a:pt x="277" y="160"/>
                  <a:pt x="277" y="186"/>
                </a:cubicBezTo>
                <a:cubicBezTo>
                  <a:pt x="277" y="187"/>
                  <a:pt x="277" y="188"/>
                  <a:pt x="277" y="188"/>
                </a:cubicBezTo>
                <a:cubicBezTo>
                  <a:pt x="277" y="189"/>
                  <a:pt x="277" y="190"/>
                  <a:pt x="277" y="190"/>
                </a:cubicBezTo>
                <a:cubicBezTo>
                  <a:pt x="278" y="201"/>
                  <a:pt x="270" y="210"/>
                  <a:pt x="260" y="211"/>
                </a:cubicBezTo>
                <a:cubicBezTo>
                  <a:pt x="214" y="214"/>
                  <a:pt x="214" y="214"/>
                  <a:pt x="214" y="214"/>
                </a:cubicBezTo>
                <a:cubicBezTo>
                  <a:pt x="214" y="225"/>
                  <a:pt x="213" y="238"/>
                  <a:pt x="212" y="252"/>
                </a:cubicBezTo>
                <a:cubicBezTo>
                  <a:pt x="211" y="258"/>
                  <a:pt x="205" y="264"/>
                  <a:pt x="199" y="264"/>
                </a:cubicBezTo>
                <a:cubicBezTo>
                  <a:pt x="198" y="264"/>
                  <a:pt x="198" y="264"/>
                  <a:pt x="197" y="264"/>
                </a:cubicBezTo>
                <a:cubicBezTo>
                  <a:pt x="190" y="263"/>
                  <a:pt x="185" y="257"/>
                  <a:pt x="185" y="249"/>
                </a:cubicBezTo>
                <a:cubicBezTo>
                  <a:pt x="187" y="230"/>
                  <a:pt x="188" y="215"/>
                  <a:pt x="187" y="199"/>
                </a:cubicBezTo>
                <a:cubicBezTo>
                  <a:pt x="187" y="198"/>
                  <a:pt x="187" y="196"/>
                  <a:pt x="188" y="195"/>
                </a:cubicBezTo>
                <a:cubicBezTo>
                  <a:pt x="188" y="185"/>
                  <a:pt x="195" y="177"/>
                  <a:pt x="206" y="176"/>
                </a:cubicBezTo>
                <a:cubicBezTo>
                  <a:pt x="237" y="174"/>
                  <a:pt x="237" y="174"/>
                  <a:pt x="237" y="174"/>
                </a:cubicBezTo>
                <a:cubicBezTo>
                  <a:pt x="237" y="164"/>
                  <a:pt x="237" y="155"/>
                  <a:pt x="237" y="145"/>
                </a:cubicBezTo>
                <a:cubicBezTo>
                  <a:pt x="220" y="152"/>
                  <a:pt x="204" y="159"/>
                  <a:pt x="188" y="166"/>
                </a:cubicBezTo>
                <a:cubicBezTo>
                  <a:pt x="184" y="168"/>
                  <a:pt x="180" y="167"/>
                  <a:pt x="177" y="164"/>
                </a:cubicBezTo>
                <a:cubicBezTo>
                  <a:pt x="136" y="175"/>
                  <a:pt x="136" y="175"/>
                  <a:pt x="136" y="175"/>
                </a:cubicBezTo>
                <a:cubicBezTo>
                  <a:pt x="136" y="197"/>
                  <a:pt x="131" y="209"/>
                  <a:pt x="122" y="213"/>
                </a:cubicBezTo>
                <a:cubicBezTo>
                  <a:pt x="120" y="213"/>
                  <a:pt x="119" y="213"/>
                  <a:pt x="117" y="213"/>
                </a:cubicBezTo>
                <a:cubicBezTo>
                  <a:pt x="101" y="213"/>
                  <a:pt x="81" y="190"/>
                  <a:pt x="80" y="189"/>
                </a:cubicBezTo>
                <a:cubicBezTo>
                  <a:pt x="78" y="186"/>
                  <a:pt x="78" y="186"/>
                  <a:pt x="78" y="186"/>
                </a:cubicBezTo>
                <a:cubicBezTo>
                  <a:pt x="131" y="172"/>
                  <a:pt x="131" y="172"/>
                  <a:pt x="131" y="172"/>
                </a:cubicBezTo>
                <a:cubicBezTo>
                  <a:pt x="131" y="172"/>
                  <a:pt x="131" y="171"/>
                  <a:pt x="131" y="171"/>
                </a:cubicBezTo>
                <a:cubicBezTo>
                  <a:pt x="132" y="171"/>
                  <a:pt x="132" y="171"/>
                  <a:pt x="132" y="171"/>
                </a:cubicBezTo>
                <a:cubicBezTo>
                  <a:pt x="174" y="160"/>
                  <a:pt x="174" y="160"/>
                  <a:pt x="174" y="160"/>
                </a:cubicBezTo>
                <a:cubicBezTo>
                  <a:pt x="172" y="156"/>
                  <a:pt x="173" y="152"/>
                  <a:pt x="178" y="150"/>
                </a:cubicBezTo>
                <a:cubicBezTo>
                  <a:pt x="198" y="141"/>
                  <a:pt x="217" y="133"/>
                  <a:pt x="237" y="124"/>
                </a:cubicBezTo>
                <a:cubicBezTo>
                  <a:pt x="237" y="123"/>
                  <a:pt x="237" y="122"/>
                  <a:pt x="237" y="120"/>
                </a:cubicBezTo>
                <a:cubicBezTo>
                  <a:pt x="211" y="113"/>
                  <a:pt x="188" y="100"/>
                  <a:pt x="169" y="83"/>
                </a:cubicBezTo>
                <a:cubicBezTo>
                  <a:pt x="164" y="78"/>
                  <a:pt x="165" y="72"/>
                  <a:pt x="169" y="69"/>
                </a:cubicBezTo>
                <a:cubicBezTo>
                  <a:pt x="144" y="43"/>
                  <a:pt x="103" y="8"/>
                  <a:pt x="70" y="12"/>
                </a:cubicBezTo>
                <a:close/>
                <a:moveTo>
                  <a:pt x="131" y="177"/>
                </a:moveTo>
                <a:cubicBezTo>
                  <a:pt x="86" y="189"/>
                  <a:pt x="86" y="189"/>
                  <a:pt x="86" y="189"/>
                </a:cubicBezTo>
                <a:cubicBezTo>
                  <a:pt x="94" y="197"/>
                  <a:pt x="110" y="212"/>
                  <a:pt x="120" y="208"/>
                </a:cubicBezTo>
                <a:cubicBezTo>
                  <a:pt x="127" y="206"/>
                  <a:pt x="131" y="195"/>
                  <a:pt x="131" y="177"/>
                </a:cubicBezTo>
                <a:close/>
                <a:moveTo>
                  <a:pt x="67" y="119"/>
                </a:moveTo>
                <a:cubicBezTo>
                  <a:pt x="67" y="119"/>
                  <a:pt x="76" y="114"/>
                  <a:pt x="82" y="119"/>
                </a:cubicBezTo>
                <a:cubicBezTo>
                  <a:pt x="80" y="111"/>
                  <a:pt x="80" y="111"/>
                  <a:pt x="80" y="111"/>
                </a:cubicBezTo>
                <a:cubicBezTo>
                  <a:pt x="83" y="107"/>
                  <a:pt x="85" y="102"/>
                  <a:pt x="85" y="96"/>
                </a:cubicBezTo>
                <a:cubicBezTo>
                  <a:pt x="85" y="87"/>
                  <a:pt x="81" y="80"/>
                  <a:pt x="77" y="78"/>
                </a:cubicBezTo>
                <a:cubicBezTo>
                  <a:pt x="77" y="12"/>
                  <a:pt x="77" y="12"/>
                  <a:pt x="77" y="12"/>
                </a:cubicBezTo>
                <a:cubicBezTo>
                  <a:pt x="72" y="12"/>
                  <a:pt x="72" y="12"/>
                  <a:pt x="72" y="12"/>
                </a:cubicBezTo>
                <a:cubicBezTo>
                  <a:pt x="72" y="78"/>
                  <a:pt x="72" y="78"/>
                  <a:pt x="72" y="78"/>
                </a:cubicBezTo>
                <a:cubicBezTo>
                  <a:pt x="67" y="80"/>
                  <a:pt x="64" y="87"/>
                  <a:pt x="64" y="96"/>
                </a:cubicBezTo>
                <a:cubicBezTo>
                  <a:pt x="64" y="102"/>
                  <a:pt x="66" y="108"/>
                  <a:pt x="68" y="111"/>
                </a:cubicBezTo>
                <a:lnTo>
                  <a:pt x="67" y="119"/>
                </a:lnTo>
                <a:close/>
                <a:moveTo>
                  <a:pt x="279" y="218"/>
                </a:moveTo>
                <a:cubicBezTo>
                  <a:pt x="279" y="259"/>
                  <a:pt x="279" y="259"/>
                  <a:pt x="279" y="259"/>
                </a:cubicBezTo>
                <a:cubicBezTo>
                  <a:pt x="222" y="259"/>
                  <a:pt x="222" y="259"/>
                  <a:pt x="222" y="259"/>
                </a:cubicBezTo>
                <a:cubicBezTo>
                  <a:pt x="222" y="218"/>
                  <a:pt x="222" y="218"/>
                  <a:pt x="222" y="218"/>
                </a:cubicBezTo>
                <a:lnTo>
                  <a:pt x="279" y="218"/>
                </a:lnTo>
                <a:close/>
                <a:moveTo>
                  <a:pt x="274" y="222"/>
                </a:moveTo>
                <a:cubicBezTo>
                  <a:pt x="226" y="222"/>
                  <a:pt x="226" y="222"/>
                  <a:pt x="226" y="222"/>
                </a:cubicBezTo>
                <a:cubicBezTo>
                  <a:pt x="226" y="254"/>
                  <a:pt x="226" y="254"/>
                  <a:pt x="226" y="254"/>
                </a:cubicBezTo>
                <a:cubicBezTo>
                  <a:pt x="274" y="254"/>
                  <a:pt x="274" y="254"/>
                  <a:pt x="274" y="254"/>
                </a:cubicBezTo>
                <a:lnTo>
                  <a:pt x="274" y="222"/>
                </a:lnTo>
                <a:close/>
                <a:moveTo>
                  <a:pt x="194" y="274"/>
                </a:moveTo>
                <a:cubicBezTo>
                  <a:pt x="187" y="271"/>
                  <a:pt x="172" y="265"/>
                  <a:pt x="160" y="276"/>
                </a:cubicBezTo>
                <a:cubicBezTo>
                  <a:pt x="148" y="289"/>
                  <a:pt x="131" y="276"/>
                  <a:pt x="131" y="276"/>
                </a:cubicBezTo>
                <a:cubicBezTo>
                  <a:pt x="130" y="276"/>
                  <a:pt x="130" y="276"/>
                  <a:pt x="130" y="276"/>
                </a:cubicBezTo>
                <a:cubicBezTo>
                  <a:pt x="123" y="273"/>
                  <a:pt x="109" y="268"/>
                  <a:pt x="98" y="279"/>
                </a:cubicBezTo>
                <a:cubicBezTo>
                  <a:pt x="85" y="291"/>
                  <a:pt x="69" y="279"/>
                  <a:pt x="68" y="279"/>
                </a:cubicBezTo>
                <a:cubicBezTo>
                  <a:pt x="67" y="280"/>
                  <a:pt x="67" y="280"/>
                  <a:pt x="67" y="280"/>
                </a:cubicBezTo>
                <a:cubicBezTo>
                  <a:pt x="68" y="279"/>
                  <a:pt x="68" y="279"/>
                  <a:pt x="68" y="279"/>
                </a:cubicBezTo>
                <a:cubicBezTo>
                  <a:pt x="68" y="278"/>
                  <a:pt x="47" y="264"/>
                  <a:pt x="32" y="279"/>
                </a:cubicBezTo>
                <a:cubicBezTo>
                  <a:pt x="19" y="291"/>
                  <a:pt x="3" y="279"/>
                  <a:pt x="2" y="279"/>
                </a:cubicBezTo>
                <a:cubicBezTo>
                  <a:pt x="0" y="281"/>
                  <a:pt x="0" y="281"/>
                  <a:pt x="0" y="281"/>
                </a:cubicBezTo>
                <a:cubicBezTo>
                  <a:pt x="0" y="281"/>
                  <a:pt x="9" y="288"/>
                  <a:pt x="19" y="288"/>
                </a:cubicBezTo>
                <a:cubicBezTo>
                  <a:pt x="24" y="288"/>
                  <a:pt x="29" y="286"/>
                  <a:pt x="34" y="281"/>
                </a:cubicBezTo>
                <a:cubicBezTo>
                  <a:pt x="47" y="269"/>
                  <a:pt x="65" y="281"/>
                  <a:pt x="66" y="281"/>
                </a:cubicBezTo>
                <a:cubicBezTo>
                  <a:pt x="67" y="282"/>
                  <a:pt x="75" y="288"/>
                  <a:pt x="85" y="288"/>
                </a:cubicBezTo>
                <a:cubicBezTo>
                  <a:pt x="90" y="288"/>
                  <a:pt x="96" y="286"/>
                  <a:pt x="100" y="281"/>
                </a:cubicBezTo>
                <a:cubicBezTo>
                  <a:pt x="113" y="269"/>
                  <a:pt x="132" y="281"/>
                  <a:pt x="132" y="281"/>
                </a:cubicBezTo>
                <a:cubicBezTo>
                  <a:pt x="133" y="281"/>
                  <a:pt x="133" y="281"/>
                  <a:pt x="133" y="281"/>
                </a:cubicBezTo>
                <a:cubicBezTo>
                  <a:pt x="136" y="283"/>
                  <a:pt x="141" y="285"/>
                  <a:pt x="147" y="285"/>
                </a:cubicBezTo>
                <a:cubicBezTo>
                  <a:pt x="152" y="285"/>
                  <a:pt x="158" y="283"/>
                  <a:pt x="163" y="278"/>
                </a:cubicBezTo>
                <a:cubicBezTo>
                  <a:pt x="174" y="268"/>
                  <a:pt x="189" y="275"/>
                  <a:pt x="194" y="278"/>
                </a:cubicBezTo>
                <a:cubicBezTo>
                  <a:pt x="194" y="294"/>
                  <a:pt x="194" y="294"/>
                  <a:pt x="194" y="294"/>
                </a:cubicBezTo>
                <a:cubicBezTo>
                  <a:pt x="279" y="294"/>
                  <a:pt x="279" y="294"/>
                  <a:pt x="279" y="294"/>
                </a:cubicBezTo>
                <a:cubicBezTo>
                  <a:pt x="279" y="269"/>
                  <a:pt x="279" y="269"/>
                  <a:pt x="279" y="269"/>
                </a:cubicBezTo>
                <a:cubicBezTo>
                  <a:pt x="194" y="269"/>
                  <a:pt x="194" y="269"/>
                  <a:pt x="194" y="269"/>
                </a:cubicBezTo>
                <a:lnTo>
                  <a:pt x="194" y="2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74"/>
          <p:cNvSpPr>
            <a:spLocks noEditPoints="1"/>
          </p:cNvSpPr>
          <p:nvPr/>
        </p:nvSpPr>
        <p:spPr bwMode="auto">
          <a:xfrm>
            <a:off x="5810250" y="2797175"/>
            <a:ext cx="572135" cy="627380"/>
          </a:xfrm>
          <a:custGeom>
            <a:avLst/>
            <a:gdLst>
              <a:gd name="T0" fmla="*/ 131 w 131"/>
              <a:gd name="T1" fmla="*/ 59 h 130"/>
              <a:gd name="T2" fmla="*/ 0 w 131"/>
              <a:gd name="T3" fmla="*/ 59 h 130"/>
              <a:gd name="T4" fmla="*/ 66 w 131"/>
              <a:gd name="T5" fmla="*/ 105 h 130"/>
              <a:gd name="T6" fmla="*/ 66 w 131"/>
              <a:gd name="T7" fmla="*/ 115 h 130"/>
              <a:gd name="T8" fmla="*/ 0 w 131"/>
              <a:gd name="T9" fmla="*/ 70 h 130"/>
              <a:gd name="T10" fmla="*/ 131 w 131"/>
              <a:gd name="T11" fmla="*/ 69 h 130"/>
              <a:gd name="T12" fmla="*/ 66 w 131"/>
              <a:gd name="T13" fmla="*/ 115 h 130"/>
              <a:gd name="T14" fmla="*/ 0 w 131"/>
              <a:gd name="T15" fmla="*/ 78 h 130"/>
              <a:gd name="T16" fmla="*/ 66 w 131"/>
              <a:gd name="T17" fmla="*/ 130 h 130"/>
              <a:gd name="T18" fmla="*/ 131 w 131"/>
              <a:gd name="T19" fmla="*/ 77 h 130"/>
              <a:gd name="T20" fmla="*/ 76 w 131"/>
              <a:gd name="T21" fmla="*/ 58 h 130"/>
              <a:gd name="T22" fmla="*/ 69 w 131"/>
              <a:gd name="T23" fmla="*/ 53 h 130"/>
              <a:gd name="T24" fmla="*/ 74 w 131"/>
              <a:gd name="T25" fmla="*/ 61 h 130"/>
              <a:gd name="T26" fmla="*/ 62 w 131"/>
              <a:gd name="T27" fmla="*/ 42 h 130"/>
              <a:gd name="T28" fmla="*/ 58 w 131"/>
              <a:gd name="T29" fmla="*/ 34 h 130"/>
              <a:gd name="T30" fmla="*/ 57 w 131"/>
              <a:gd name="T31" fmla="*/ 40 h 130"/>
              <a:gd name="T32" fmla="*/ 0 w 131"/>
              <a:gd name="T33" fmla="*/ 51 h 130"/>
              <a:gd name="T34" fmla="*/ 131 w 131"/>
              <a:gd name="T35" fmla="*/ 50 h 130"/>
              <a:gd name="T36" fmla="*/ 0 w 131"/>
              <a:gd name="T37" fmla="*/ 51 h 130"/>
              <a:gd name="T38" fmla="*/ 41 w 131"/>
              <a:gd name="T39" fmla="*/ 44 h 130"/>
              <a:gd name="T40" fmla="*/ 51 w 131"/>
              <a:gd name="T41" fmla="*/ 50 h 130"/>
              <a:gd name="T42" fmla="*/ 62 w 131"/>
              <a:gd name="T43" fmla="*/ 53 h 130"/>
              <a:gd name="T44" fmla="*/ 50 w 131"/>
              <a:gd name="T45" fmla="*/ 61 h 130"/>
              <a:gd name="T46" fmla="*/ 40 w 131"/>
              <a:gd name="T47" fmla="*/ 59 h 130"/>
              <a:gd name="T48" fmla="*/ 50 w 131"/>
              <a:gd name="T49" fmla="*/ 71 h 130"/>
              <a:gd name="T50" fmla="*/ 62 w 131"/>
              <a:gd name="T51" fmla="*/ 85 h 130"/>
              <a:gd name="T52" fmla="*/ 69 w 131"/>
              <a:gd name="T53" fmla="*/ 72 h 130"/>
              <a:gd name="T54" fmla="*/ 86 w 131"/>
              <a:gd name="T55" fmla="*/ 67 h 130"/>
              <a:gd name="T56" fmla="*/ 92 w 131"/>
              <a:gd name="T57" fmla="*/ 57 h 130"/>
              <a:gd name="T58" fmla="*/ 73 w 131"/>
              <a:gd name="T59" fmla="*/ 43 h 130"/>
              <a:gd name="T60" fmla="*/ 69 w 131"/>
              <a:gd name="T61" fmla="*/ 33 h 130"/>
              <a:gd name="T62" fmla="*/ 86 w 131"/>
              <a:gd name="T63" fmla="*/ 37 h 130"/>
              <a:gd name="T64" fmla="*/ 87 w 131"/>
              <a:gd name="T65" fmla="*/ 26 h 130"/>
              <a:gd name="T66" fmla="*/ 69 w 131"/>
              <a:gd name="T67" fmla="*/ 24 h 130"/>
              <a:gd name="T68" fmla="*/ 62 w 131"/>
              <a:gd name="T69" fmla="*/ 15 h 130"/>
              <a:gd name="T70" fmla="*/ 45 w 131"/>
              <a:gd name="T71" fmla="*/ 2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30">
                <a:moveTo>
                  <a:pt x="131" y="57"/>
                </a:moveTo>
                <a:cubicBezTo>
                  <a:pt x="131" y="57"/>
                  <a:pt x="131" y="58"/>
                  <a:pt x="131" y="59"/>
                </a:cubicBezTo>
                <a:cubicBezTo>
                  <a:pt x="131" y="87"/>
                  <a:pt x="102" y="109"/>
                  <a:pt x="66" y="109"/>
                </a:cubicBezTo>
                <a:cubicBezTo>
                  <a:pt x="30" y="109"/>
                  <a:pt x="0" y="87"/>
                  <a:pt x="0" y="59"/>
                </a:cubicBezTo>
                <a:cubicBezTo>
                  <a:pt x="0" y="59"/>
                  <a:pt x="0" y="58"/>
                  <a:pt x="0" y="57"/>
                </a:cubicBezTo>
                <a:cubicBezTo>
                  <a:pt x="2" y="84"/>
                  <a:pt x="31" y="105"/>
                  <a:pt x="66" y="105"/>
                </a:cubicBezTo>
                <a:cubicBezTo>
                  <a:pt x="101" y="105"/>
                  <a:pt x="130" y="84"/>
                  <a:pt x="131" y="57"/>
                </a:cubicBezTo>
                <a:close/>
                <a:moveTo>
                  <a:pt x="66" y="115"/>
                </a:moveTo>
                <a:cubicBezTo>
                  <a:pt x="31" y="115"/>
                  <a:pt x="2" y="94"/>
                  <a:pt x="0" y="67"/>
                </a:cubicBezTo>
                <a:cubicBezTo>
                  <a:pt x="0" y="68"/>
                  <a:pt x="0" y="69"/>
                  <a:pt x="0" y="70"/>
                </a:cubicBezTo>
                <a:cubicBezTo>
                  <a:pt x="0" y="97"/>
                  <a:pt x="30" y="120"/>
                  <a:pt x="66" y="120"/>
                </a:cubicBezTo>
                <a:cubicBezTo>
                  <a:pt x="102" y="120"/>
                  <a:pt x="131" y="97"/>
                  <a:pt x="131" y="69"/>
                </a:cubicBezTo>
                <a:cubicBezTo>
                  <a:pt x="131" y="68"/>
                  <a:pt x="131" y="68"/>
                  <a:pt x="131" y="67"/>
                </a:cubicBezTo>
                <a:cubicBezTo>
                  <a:pt x="130" y="94"/>
                  <a:pt x="101" y="115"/>
                  <a:pt x="66" y="115"/>
                </a:cubicBezTo>
                <a:close/>
                <a:moveTo>
                  <a:pt x="66" y="125"/>
                </a:moveTo>
                <a:cubicBezTo>
                  <a:pt x="31" y="125"/>
                  <a:pt x="2" y="104"/>
                  <a:pt x="0" y="78"/>
                </a:cubicBezTo>
                <a:cubicBezTo>
                  <a:pt x="0" y="78"/>
                  <a:pt x="0" y="79"/>
                  <a:pt x="0" y="80"/>
                </a:cubicBezTo>
                <a:cubicBezTo>
                  <a:pt x="0" y="108"/>
                  <a:pt x="30" y="130"/>
                  <a:pt x="66" y="130"/>
                </a:cubicBezTo>
                <a:cubicBezTo>
                  <a:pt x="102" y="130"/>
                  <a:pt x="131" y="107"/>
                  <a:pt x="131" y="79"/>
                </a:cubicBezTo>
                <a:cubicBezTo>
                  <a:pt x="131" y="79"/>
                  <a:pt x="131" y="78"/>
                  <a:pt x="131" y="77"/>
                </a:cubicBezTo>
                <a:cubicBezTo>
                  <a:pt x="130" y="104"/>
                  <a:pt x="101" y="125"/>
                  <a:pt x="66" y="125"/>
                </a:cubicBezTo>
                <a:close/>
                <a:moveTo>
                  <a:pt x="76" y="58"/>
                </a:moveTo>
                <a:cubicBezTo>
                  <a:pt x="76" y="57"/>
                  <a:pt x="75" y="56"/>
                  <a:pt x="74" y="55"/>
                </a:cubicBezTo>
                <a:cubicBezTo>
                  <a:pt x="73" y="54"/>
                  <a:pt x="71" y="54"/>
                  <a:pt x="69" y="53"/>
                </a:cubicBezTo>
                <a:cubicBezTo>
                  <a:pt x="69" y="63"/>
                  <a:pt x="69" y="63"/>
                  <a:pt x="69" y="63"/>
                </a:cubicBezTo>
                <a:cubicBezTo>
                  <a:pt x="71" y="63"/>
                  <a:pt x="72" y="62"/>
                  <a:pt x="74" y="61"/>
                </a:cubicBezTo>
                <a:cubicBezTo>
                  <a:pt x="75" y="61"/>
                  <a:pt x="76" y="60"/>
                  <a:pt x="76" y="58"/>
                </a:cubicBezTo>
                <a:close/>
                <a:moveTo>
                  <a:pt x="62" y="42"/>
                </a:moveTo>
                <a:cubicBezTo>
                  <a:pt x="62" y="33"/>
                  <a:pt x="62" y="33"/>
                  <a:pt x="62" y="33"/>
                </a:cubicBezTo>
                <a:cubicBezTo>
                  <a:pt x="60" y="33"/>
                  <a:pt x="59" y="34"/>
                  <a:pt x="58" y="34"/>
                </a:cubicBezTo>
                <a:cubicBezTo>
                  <a:pt x="56" y="35"/>
                  <a:pt x="56" y="36"/>
                  <a:pt x="56" y="37"/>
                </a:cubicBezTo>
                <a:cubicBezTo>
                  <a:pt x="56" y="38"/>
                  <a:pt x="56" y="39"/>
                  <a:pt x="57" y="40"/>
                </a:cubicBezTo>
                <a:cubicBezTo>
                  <a:pt x="58" y="41"/>
                  <a:pt x="59" y="41"/>
                  <a:pt x="62" y="42"/>
                </a:cubicBezTo>
                <a:close/>
                <a:moveTo>
                  <a:pt x="0" y="51"/>
                </a:moveTo>
                <a:cubicBezTo>
                  <a:pt x="0" y="23"/>
                  <a:pt x="30" y="0"/>
                  <a:pt x="66" y="0"/>
                </a:cubicBezTo>
                <a:cubicBezTo>
                  <a:pt x="102" y="0"/>
                  <a:pt x="131" y="22"/>
                  <a:pt x="131" y="50"/>
                </a:cubicBezTo>
                <a:cubicBezTo>
                  <a:pt x="131" y="78"/>
                  <a:pt x="102" y="100"/>
                  <a:pt x="66" y="100"/>
                </a:cubicBezTo>
                <a:cubicBezTo>
                  <a:pt x="30" y="100"/>
                  <a:pt x="0" y="78"/>
                  <a:pt x="0" y="51"/>
                </a:cubicBezTo>
                <a:close/>
                <a:moveTo>
                  <a:pt x="39" y="38"/>
                </a:moveTo>
                <a:cubicBezTo>
                  <a:pt x="39" y="40"/>
                  <a:pt x="40" y="42"/>
                  <a:pt x="41" y="44"/>
                </a:cubicBezTo>
                <a:cubicBezTo>
                  <a:pt x="42" y="45"/>
                  <a:pt x="43" y="47"/>
                  <a:pt x="45" y="48"/>
                </a:cubicBezTo>
                <a:cubicBezTo>
                  <a:pt x="47" y="49"/>
                  <a:pt x="48" y="50"/>
                  <a:pt x="51" y="50"/>
                </a:cubicBezTo>
                <a:cubicBezTo>
                  <a:pt x="53" y="51"/>
                  <a:pt x="55" y="52"/>
                  <a:pt x="58" y="52"/>
                </a:cubicBezTo>
                <a:cubicBezTo>
                  <a:pt x="62" y="53"/>
                  <a:pt x="62" y="53"/>
                  <a:pt x="62" y="53"/>
                </a:cubicBezTo>
                <a:cubicBezTo>
                  <a:pt x="62" y="63"/>
                  <a:pt x="62" y="63"/>
                  <a:pt x="62" y="63"/>
                </a:cubicBezTo>
                <a:cubicBezTo>
                  <a:pt x="58" y="63"/>
                  <a:pt x="54" y="62"/>
                  <a:pt x="50" y="61"/>
                </a:cubicBezTo>
                <a:cubicBezTo>
                  <a:pt x="46" y="60"/>
                  <a:pt x="43" y="59"/>
                  <a:pt x="42" y="59"/>
                </a:cubicBezTo>
                <a:cubicBezTo>
                  <a:pt x="40" y="59"/>
                  <a:pt x="40" y="59"/>
                  <a:pt x="40" y="59"/>
                </a:cubicBezTo>
                <a:cubicBezTo>
                  <a:pt x="40" y="69"/>
                  <a:pt x="40" y="69"/>
                  <a:pt x="40" y="69"/>
                </a:cubicBezTo>
                <a:cubicBezTo>
                  <a:pt x="43" y="70"/>
                  <a:pt x="46" y="71"/>
                  <a:pt x="50" y="71"/>
                </a:cubicBezTo>
                <a:cubicBezTo>
                  <a:pt x="54" y="72"/>
                  <a:pt x="58" y="72"/>
                  <a:pt x="62" y="72"/>
                </a:cubicBezTo>
                <a:cubicBezTo>
                  <a:pt x="62" y="85"/>
                  <a:pt x="62" y="85"/>
                  <a:pt x="62" y="85"/>
                </a:cubicBezTo>
                <a:cubicBezTo>
                  <a:pt x="69" y="85"/>
                  <a:pt x="69" y="85"/>
                  <a:pt x="69" y="85"/>
                </a:cubicBezTo>
                <a:cubicBezTo>
                  <a:pt x="69" y="72"/>
                  <a:pt x="69" y="72"/>
                  <a:pt x="69" y="72"/>
                </a:cubicBezTo>
                <a:cubicBezTo>
                  <a:pt x="73" y="72"/>
                  <a:pt x="76" y="72"/>
                  <a:pt x="79" y="71"/>
                </a:cubicBezTo>
                <a:cubicBezTo>
                  <a:pt x="82" y="70"/>
                  <a:pt x="84" y="69"/>
                  <a:pt x="86" y="67"/>
                </a:cubicBezTo>
                <a:cubicBezTo>
                  <a:pt x="88" y="66"/>
                  <a:pt x="90" y="64"/>
                  <a:pt x="91" y="62"/>
                </a:cubicBezTo>
                <a:cubicBezTo>
                  <a:pt x="92" y="61"/>
                  <a:pt x="92" y="59"/>
                  <a:pt x="92" y="57"/>
                </a:cubicBezTo>
                <a:cubicBezTo>
                  <a:pt x="92" y="53"/>
                  <a:pt x="91" y="50"/>
                  <a:pt x="88" y="48"/>
                </a:cubicBezTo>
                <a:cubicBezTo>
                  <a:pt x="85" y="46"/>
                  <a:pt x="80" y="44"/>
                  <a:pt x="73" y="43"/>
                </a:cubicBezTo>
                <a:cubicBezTo>
                  <a:pt x="69" y="42"/>
                  <a:pt x="69" y="42"/>
                  <a:pt x="69" y="42"/>
                </a:cubicBezTo>
                <a:cubicBezTo>
                  <a:pt x="69" y="33"/>
                  <a:pt x="69" y="33"/>
                  <a:pt x="69" y="33"/>
                </a:cubicBezTo>
                <a:cubicBezTo>
                  <a:pt x="73" y="33"/>
                  <a:pt x="76" y="34"/>
                  <a:pt x="78" y="34"/>
                </a:cubicBezTo>
                <a:cubicBezTo>
                  <a:pt x="81" y="35"/>
                  <a:pt x="84" y="36"/>
                  <a:pt x="86" y="37"/>
                </a:cubicBezTo>
                <a:cubicBezTo>
                  <a:pt x="87" y="37"/>
                  <a:pt x="87" y="37"/>
                  <a:pt x="87" y="37"/>
                </a:cubicBezTo>
                <a:cubicBezTo>
                  <a:pt x="87" y="26"/>
                  <a:pt x="87" y="26"/>
                  <a:pt x="87" y="26"/>
                </a:cubicBezTo>
                <a:cubicBezTo>
                  <a:pt x="85" y="26"/>
                  <a:pt x="83" y="25"/>
                  <a:pt x="79" y="25"/>
                </a:cubicBezTo>
                <a:cubicBezTo>
                  <a:pt x="75" y="24"/>
                  <a:pt x="72" y="24"/>
                  <a:pt x="69" y="24"/>
                </a:cubicBezTo>
                <a:cubicBezTo>
                  <a:pt x="69" y="15"/>
                  <a:pt x="69" y="15"/>
                  <a:pt x="69" y="15"/>
                </a:cubicBezTo>
                <a:cubicBezTo>
                  <a:pt x="62" y="15"/>
                  <a:pt x="62" y="15"/>
                  <a:pt x="62" y="15"/>
                </a:cubicBezTo>
                <a:cubicBezTo>
                  <a:pt x="62" y="24"/>
                  <a:pt x="62" y="24"/>
                  <a:pt x="62" y="24"/>
                </a:cubicBezTo>
                <a:cubicBezTo>
                  <a:pt x="55" y="24"/>
                  <a:pt x="49" y="26"/>
                  <a:pt x="45" y="28"/>
                </a:cubicBezTo>
                <a:cubicBezTo>
                  <a:pt x="41" y="31"/>
                  <a:pt x="39" y="34"/>
                  <a:pt x="39" y="38"/>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chemeClr val="tx1">
                    <a:lumMod val="85000"/>
                    <a:lumOff val="15000"/>
                  </a:schemeClr>
                </a:solidFill>
                <a:latin typeface="微软雅黑" panose="020B0503020204020204" pitchFamily="2" charset="-122"/>
                <a:ea typeface="微软雅黑" panose="020B0503020204020204" pitchFamily="2" charset="-122"/>
                <a:sym typeface="Helvetica" panose="020B0604020202020204" pitchFamily="34" charset="0"/>
              </a:rPr>
              <a:t>深化党和国家机构改革</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grpSp>
        <p:nvGrpSpPr>
          <p:cNvPr id="5" name="组合 4"/>
          <p:cNvGrpSpPr/>
          <p:nvPr/>
        </p:nvGrpSpPr>
        <p:grpSpPr>
          <a:xfrm>
            <a:off x="1085870" y="1805101"/>
            <a:ext cx="10080625" cy="578142"/>
            <a:chOff x="1085870" y="1696949"/>
            <a:chExt cx="10080625" cy="578142"/>
          </a:xfrm>
        </p:grpSpPr>
        <p:sp>
          <p:nvSpPr>
            <p:cNvPr id="22" name="矩形 21"/>
            <p:cNvSpPr/>
            <p:nvPr/>
          </p:nvSpPr>
          <p:spPr>
            <a:xfrm>
              <a:off x="1085870" y="1696949"/>
              <a:ext cx="10080625" cy="464166"/>
            </a:xfrm>
            <a:prstGeom prst="rect">
              <a:avLst/>
            </a:prstGeom>
          </p:spPr>
          <p:txBody>
            <a:bodyPr wrap="square">
              <a:spAutoFit/>
            </a:bodyP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zh-CN" altLang="en-US" sz="2200" b="1" i="0" u="none" strike="noStrike" kern="1200" cap="none" spc="0" normalizeH="0" baseline="0" noProof="0" dirty="0">
                  <a:ln>
                    <a:noFill/>
                  </a:ln>
                  <a:solidFill>
                    <a:srgbClr val="C00000"/>
                  </a:solidFill>
                  <a:effectLst/>
                  <a:uLnTx/>
                  <a:uFillTx/>
                  <a:latin typeface="微软雅黑" panose="020B0503020204020204" pitchFamily="2" charset="-122"/>
                  <a:ea typeface="微软雅黑" panose="020B0503020204020204" pitchFamily="2" charset="-122"/>
                  <a:cs typeface="+mn-cs"/>
                  <a:sym typeface="Helvetica" panose="020B0604020202020204" pitchFamily="34" charset="0"/>
                </a:rPr>
                <a:t>构建</a:t>
              </a:r>
              <a:r>
                <a:rPr kumimoji="0" lang="zh-CN" altLang="en-US" sz="2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2" charset="-122"/>
                  <a:ea typeface="微软雅黑" panose="020B0503020204020204" pitchFamily="2" charset="-122"/>
                  <a:cs typeface="+mn-cs"/>
                  <a:sym typeface="Helvetica" panose="020B0604020202020204" pitchFamily="34" charset="0"/>
                </a:rPr>
                <a:t>系统完备、科学规范、运行高效的</a:t>
              </a:r>
              <a:r>
                <a:rPr kumimoji="0" lang="zh-CN" altLang="en-US" sz="2200" b="1" i="0" u="none" strike="noStrike" kern="1200" cap="none" spc="0" normalizeH="0" baseline="0" noProof="0" dirty="0">
                  <a:ln>
                    <a:noFill/>
                  </a:ln>
                  <a:solidFill>
                    <a:srgbClr val="C00000"/>
                  </a:solidFill>
                  <a:effectLst/>
                  <a:uLnTx/>
                  <a:uFillTx/>
                  <a:latin typeface="微软雅黑" panose="020B0503020204020204" pitchFamily="2" charset="-122"/>
                  <a:ea typeface="微软雅黑" panose="020B0503020204020204" pitchFamily="2" charset="-122"/>
                  <a:cs typeface="+mn-cs"/>
                  <a:sym typeface="Helvetica" panose="020B0604020202020204" pitchFamily="34" charset="0"/>
                </a:rPr>
                <a:t>党和国家机构职能体系</a:t>
              </a:r>
              <a:endParaRPr kumimoji="0" lang="en-US" altLang="zh-CN" sz="2200" b="1" i="0" u="none" strike="noStrike" kern="1200" cap="none" spc="0" normalizeH="0" baseline="0" noProof="0" dirty="0">
                <a:ln>
                  <a:noFill/>
                </a:ln>
                <a:solidFill>
                  <a:srgbClr val="C00000"/>
                </a:solidFill>
                <a:effectLst/>
                <a:uLnTx/>
                <a:uFillTx/>
                <a:latin typeface="微软雅黑" panose="020B0503020204020204" pitchFamily="2" charset="-122"/>
                <a:ea typeface="微软雅黑" panose="020B0503020204020204" pitchFamily="2" charset="-122"/>
                <a:cs typeface="+mn-cs"/>
                <a:sym typeface="Helvetica" panose="020B0604020202020204" pitchFamily="34" charset="0"/>
              </a:endParaRPr>
            </a:p>
          </p:txBody>
        </p:sp>
        <p:cxnSp>
          <p:nvCxnSpPr>
            <p:cNvPr id="4" name="直接箭头连接符 3"/>
            <p:cNvCxnSpPr/>
            <p:nvPr/>
          </p:nvCxnSpPr>
          <p:spPr>
            <a:xfrm>
              <a:off x="1790159" y="2275091"/>
              <a:ext cx="8701549" cy="0"/>
            </a:xfrm>
            <a:prstGeom prst="straightConnector1">
              <a:avLst/>
            </a:prstGeom>
            <a:ln>
              <a:solidFill>
                <a:srgbClr val="C00000"/>
              </a:solidFill>
              <a:headEnd type="diamond"/>
              <a:tailEnd type="diamond"/>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2211705" y="3146425"/>
            <a:ext cx="8280400" cy="3114458"/>
            <a:chOff x="4521" y="4448"/>
            <a:chExt cx="11445" cy="4298"/>
          </a:xfrm>
        </p:grpSpPr>
        <p:sp>
          <p:nvSpPr>
            <p:cNvPr id="35" name="矩形 34"/>
            <p:cNvSpPr/>
            <p:nvPr/>
          </p:nvSpPr>
          <p:spPr>
            <a:xfrm>
              <a:off x="7641" y="4448"/>
              <a:ext cx="8103" cy="635"/>
            </a:xfrm>
            <a:prstGeom prst="rect">
              <a:avLst/>
            </a:prstGeom>
          </p:spPr>
          <p:txBody>
            <a:bodyPr wrap="square">
              <a:spAutoFit/>
            </a:bodyPr>
            <a:lstStyle/>
            <a:p>
              <a:pPr marL="342900" lvl="0" indent="-342900" eaLnBrk="0" fontAlgn="base" hangingPunct="0">
                <a:lnSpc>
                  <a:spcPct val="120000"/>
                </a:lnSpc>
                <a:spcBef>
                  <a:spcPct val="0"/>
                </a:spcBef>
                <a:spcAft>
                  <a:spcPct val="0"/>
                </a:spcAft>
                <a:buClr>
                  <a:srgbClr val="C00000"/>
                </a:buClr>
                <a:buSzPct val="80000"/>
                <a:buFont typeface="Wingdings" panose="05000000000000000000" pitchFamily="2" charset="2"/>
                <a:buChar char="u"/>
                <a:defRPr/>
              </a:pPr>
              <a:r>
                <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sym typeface="Helvetica" panose="020B0604020202020204" pitchFamily="34" charset="0"/>
                </a:rPr>
                <a:t>总揽全局、协调各方的</a:t>
              </a:r>
              <a:r>
                <a:rPr lang="zh-CN" altLang="en-US" sz="2000" b="1" dirty="0">
                  <a:solidFill>
                    <a:srgbClr val="C00000"/>
                  </a:solidFill>
                  <a:latin typeface="微软雅黑" panose="020B0503020204020204" pitchFamily="2" charset="-122"/>
                  <a:ea typeface="微软雅黑" panose="020B0503020204020204" pitchFamily="2" charset="-122"/>
                  <a:sym typeface="Helvetica" panose="020B0604020202020204" pitchFamily="34" charset="0"/>
                </a:rPr>
                <a:t>党的领导体系</a:t>
              </a:r>
              <a:endParaRPr lang="en-US" altLang="zh-CN" sz="2000" b="1" dirty="0">
                <a:solidFill>
                  <a:srgbClr val="C00000"/>
                </a:solidFill>
                <a:latin typeface="微软雅黑" panose="020B0503020204020204" pitchFamily="2" charset="-122"/>
                <a:ea typeface="微软雅黑" panose="020B0503020204020204" pitchFamily="2" charset="-122"/>
                <a:sym typeface="Helvetica" panose="020B0604020202020204" pitchFamily="34" charset="0"/>
              </a:endParaRPr>
            </a:p>
          </p:txBody>
        </p:sp>
        <p:sp>
          <p:nvSpPr>
            <p:cNvPr id="36" name="矩形 35"/>
            <p:cNvSpPr/>
            <p:nvPr/>
          </p:nvSpPr>
          <p:spPr>
            <a:xfrm>
              <a:off x="7641" y="5669"/>
              <a:ext cx="8325" cy="635"/>
            </a:xfrm>
            <a:prstGeom prst="rect">
              <a:avLst/>
            </a:prstGeom>
          </p:spPr>
          <p:txBody>
            <a:bodyPr wrap="square">
              <a:spAutoFit/>
            </a:bodyPr>
            <a:lstStyle/>
            <a:p>
              <a:pPr marL="342900" lvl="0" indent="-342900" eaLnBrk="0" fontAlgn="base" hangingPunct="0">
                <a:lnSpc>
                  <a:spcPct val="120000"/>
                </a:lnSpc>
                <a:spcBef>
                  <a:spcPct val="0"/>
                </a:spcBef>
                <a:spcAft>
                  <a:spcPct val="0"/>
                </a:spcAft>
                <a:buClr>
                  <a:srgbClr val="C00000"/>
                </a:buClr>
                <a:buSzPct val="80000"/>
                <a:buFont typeface="Wingdings" panose="05000000000000000000" pitchFamily="2" charset="2"/>
                <a:buChar char="u"/>
                <a:defRPr/>
              </a:pPr>
              <a:r>
                <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sym typeface="Helvetica" panose="020B0604020202020204" pitchFamily="34" charset="0"/>
                </a:rPr>
                <a:t>职责明确、依法行政的</a:t>
              </a:r>
              <a:r>
                <a:rPr lang="zh-CN" altLang="en-US" sz="2000" b="1" dirty="0">
                  <a:solidFill>
                    <a:srgbClr val="C00000"/>
                  </a:solidFill>
                  <a:latin typeface="微软雅黑" panose="020B0503020204020204" pitchFamily="2" charset="-122"/>
                  <a:ea typeface="微软雅黑" panose="020B0503020204020204" pitchFamily="2" charset="-122"/>
                  <a:sym typeface="Helvetica" panose="020B0604020202020204" pitchFamily="34" charset="0"/>
                </a:rPr>
                <a:t>政府治理体系</a:t>
              </a:r>
              <a:endParaRPr lang="zh-CN" altLang="en-US" sz="2000" b="1" dirty="0">
                <a:solidFill>
                  <a:srgbClr val="C00000"/>
                </a:solidFill>
                <a:latin typeface="微软雅黑" panose="020B0503020204020204" pitchFamily="2" charset="-122"/>
                <a:ea typeface="微软雅黑" panose="020B0503020204020204" pitchFamily="2" charset="-122"/>
                <a:sym typeface="Helvetica" panose="020B0604020202020204" pitchFamily="34" charset="0"/>
              </a:endParaRPr>
            </a:p>
          </p:txBody>
        </p:sp>
        <p:sp>
          <p:nvSpPr>
            <p:cNvPr id="37" name="矩形 36"/>
            <p:cNvSpPr/>
            <p:nvPr/>
          </p:nvSpPr>
          <p:spPr>
            <a:xfrm>
              <a:off x="7641" y="6890"/>
              <a:ext cx="8325" cy="635"/>
            </a:xfrm>
            <a:prstGeom prst="rect">
              <a:avLst/>
            </a:prstGeom>
          </p:spPr>
          <p:txBody>
            <a:bodyPr wrap="square">
              <a:spAutoFit/>
            </a:bodyPr>
            <a:lstStyle/>
            <a:p>
              <a:pPr marL="342900" lvl="0" indent="-342900" eaLnBrk="0" fontAlgn="base" hangingPunct="0">
                <a:lnSpc>
                  <a:spcPct val="120000"/>
                </a:lnSpc>
                <a:spcBef>
                  <a:spcPct val="0"/>
                </a:spcBef>
                <a:spcAft>
                  <a:spcPct val="0"/>
                </a:spcAft>
                <a:buClr>
                  <a:srgbClr val="C00000"/>
                </a:buClr>
                <a:buSzPct val="80000"/>
                <a:buFont typeface="Wingdings" panose="05000000000000000000" pitchFamily="2" charset="2"/>
                <a:buChar char="u"/>
                <a:defRPr/>
              </a:pPr>
              <a:r>
                <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sym typeface="Helvetica" panose="020B0604020202020204" pitchFamily="34" charset="0"/>
                </a:rPr>
                <a:t>中国特色、世界一流的</a:t>
              </a:r>
              <a:r>
                <a:rPr lang="zh-CN" altLang="en-US" sz="2000" b="1" dirty="0">
                  <a:solidFill>
                    <a:srgbClr val="C00000"/>
                  </a:solidFill>
                  <a:latin typeface="微软雅黑" panose="020B0503020204020204" pitchFamily="2" charset="-122"/>
                  <a:ea typeface="微软雅黑" panose="020B0503020204020204" pitchFamily="2" charset="-122"/>
                  <a:sym typeface="Helvetica" panose="020B0604020202020204" pitchFamily="34" charset="0"/>
                </a:rPr>
                <a:t>武装力量体系</a:t>
              </a:r>
              <a:endParaRPr lang="en-US" altLang="zh-CN" sz="2000" b="1" dirty="0">
                <a:solidFill>
                  <a:srgbClr val="C00000"/>
                </a:solidFill>
                <a:latin typeface="微软雅黑" panose="020B0503020204020204" pitchFamily="2" charset="-122"/>
                <a:ea typeface="微软雅黑" panose="020B0503020204020204" pitchFamily="2" charset="-122"/>
                <a:sym typeface="Helvetica" panose="020B0604020202020204" pitchFamily="34" charset="0"/>
              </a:endParaRPr>
            </a:p>
          </p:txBody>
        </p:sp>
        <p:sp>
          <p:nvSpPr>
            <p:cNvPr id="38" name="矩形 37"/>
            <p:cNvSpPr/>
            <p:nvPr/>
          </p:nvSpPr>
          <p:spPr>
            <a:xfrm>
              <a:off x="7641" y="8111"/>
              <a:ext cx="8325" cy="635"/>
            </a:xfrm>
            <a:prstGeom prst="rect">
              <a:avLst/>
            </a:prstGeom>
          </p:spPr>
          <p:txBody>
            <a:bodyPr wrap="square">
              <a:spAutoFit/>
            </a:bodyPr>
            <a:lstStyle/>
            <a:p>
              <a:pPr marL="342900" lvl="0" indent="-342900" eaLnBrk="0" fontAlgn="base" hangingPunct="0">
                <a:lnSpc>
                  <a:spcPct val="120000"/>
                </a:lnSpc>
                <a:spcBef>
                  <a:spcPct val="0"/>
                </a:spcBef>
                <a:spcAft>
                  <a:spcPct val="0"/>
                </a:spcAft>
                <a:buClr>
                  <a:srgbClr val="C00000"/>
                </a:buClr>
                <a:buSzPct val="80000"/>
                <a:buFont typeface="Wingdings" panose="05000000000000000000" pitchFamily="2" charset="2"/>
                <a:buChar char="u"/>
                <a:defRPr/>
              </a:pPr>
              <a:r>
                <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sym typeface="Helvetica" panose="020B0604020202020204" pitchFamily="34" charset="0"/>
                </a:rPr>
                <a:t>联系广泛、服务群众的</a:t>
              </a:r>
              <a:r>
                <a:rPr lang="zh-CN" altLang="en-US" sz="2000" b="1" dirty="0">
                  <a:solidFill>
                    <a:srgbClr val="C00000"/>
                  </a:solidFill>
                  <a:latin typeface="微软雅黑" panose="020B0503020204020204" pitchFamily="2" charset="-122"/>
                  <a:ea typeface="微软雅黑" panose="020B0503020204020204" pitchFamily="2" charset="-122"/>
                  <a:sym typeface="Helvetica" panose="020B0604020202020204" pitchFamily="34" charset="0"/>
                </a:rPr>
                <a:t>群团工作体系</a:t>
              </a:r>
              <a:endParaRPr lang="en-US" altLang="zh-CN" sz="2000" b="1" dirty="0">
                <a:solidFill>
                  <a:srgbClr val="C00000"/>
                </a:solidFill>
                <a:latin typeface="微软雅黑" panose="020B0503020204020204" pitchFamily="2" charset="-122"/>
                <a:ea typeface="微软雅黑" panose="020B0503020204020204" pitchFamily="2" charset="-122"/>
                <a:sym typeface="Helvetica" panose="020B0604020202020204" pitchFamily="34" charset="0"/>
              </a:endParaRPr>
            </a:p>
          </p:txBody>
        </p:sp>
        <p:sp>
          <p:nvSpPr>
            <p:cNvPr id="6" name="左大括号 5"/>
            <p:cNvSpPr/>
            <p:nvPr/>
          </p:nvSpPr>
          <p:spPr>
            <a:xfrm>
              <a:off x="6215" y="4841"/>
              <a:ext cx="1249" cy="3869"/>
            </a:xfrm>
            <a:prstGeom prst="leftBrace">
              <a:avLst>
                <a:gd name="adj1" fmla="val 95148"/>
                <a:gd name="adj2" fmla="val 48024"/>
              </a:avLst>
            </a:prstGeom>
            <a:ln w="12700">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9" name="组合 8"/>
            <p:cNvGrpSpPr/>
            <p:nvPr/>
          </p:nvGrpSpPr>
          <p:grpSpPr>
            <a:xfrm>
              <a:off x="4521" y="5551"/>
              <a:ext cx="1130" cy="2218"/>
              <a:chOff x="3215148" y="3416653"/>
              <a:chExt cx="717755" cy="1408470"/>
            </a:xfrm>
          </p:grpSpPr>
          <p:sp>
            <p:nvSpPr>
              <p:cNvPr id="8" name="矩形: 圆角 7"/>
              <p:cNvSpPr/>
              <p:nvPr/>
            </p:nvSpPr>
            <p:spPr>
              <a:xfrm>
                <a:off x="3215148" y="3416653"/>
                <a:ext cx="717755" cy="1408470"/>
              </a:xfrm>
              <a:prstGeom prst="snip2Diag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3327804" y="3705390"/>
                <a:ext cx="492443" cy="727289"/>
              </a:xfrm>
              <a:prstGeom prst="rect">
                <a:avLst/>
              </a:prstGeom>
              <a:solidFill>
                <a:srgbClr val="C00000"/>
              </a:solidFill>
              <a:ln>
                <a:noFill/>
              </a:ln>
              <a:effectLst/>
            </p:spPr>
            <p:txBody>
              <a:bodyPr wrap="square" rtlCol="0">
                <a:spAutoFit/>
              </a:bodyPr>
              <a:lstStyle/>
              <a:p>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2" charset="-122"/>
                    <a:ea typeface="微软雅黑" panose="020B0503020204020204" pitchFamily="2" charset="-122"/>
                  </a:rPr>
                  <a:t>形</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2" charset="-122"/>
                  <a:ea typeface="微软雅黑" panose="020B0503020204020204" pitchFamily="2" charset="-122"/>
                </a:endParaRPr>
              </a:p>
              <a:p>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2" charset="-122"/>
                    <a:ea typeface="微软雅黑" panose="020B0503020204020204" pitchFamily="2" charset="-122"/>
                  </a:rPr>
                  <a:t>成</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2" charset="-122"/>
                  <a:ea typeface="微软雅黑" panose="020B0503020204020204" pitchFamily="2"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党的四个能力和定力</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grpSp>
        <p:nvGrpSpPr>
          <p:cNvPr id="2" name="组合 1"/>
          <p:cNvGrpSpPr/>
          <p:nvPr/>
        </p:nvGrpSpPr>
        <p:grpSpPr>
          <a:xfrm>
            <a:off x="1421130" y="1427480"/>
            <a:ext cx="9898441" cy="4976495"/>
            <a:chOff x="2422" y="2064"/>
            <a:chExt cx="14228" cy="6523"/>
          </a:xfrm>
        </p:grpSpPr>
        <p:sp>
          <p:nvSpPr>
            <p:cNvPr id="19" name="PA-矩形 6"/>
            <p:cNvSpPr/>
            <p:nvPr>
              <p:custDataLst>
                <p:tags r:id="rId1"/>
              </p:custDataLst>
            </p:nvPr>
          </p:nvSpPr>
          <p:spPr>
            <a:xfrm>
              <a:off x="4977" y="2470"/>
              <a:ext cx="3572" cy="1330"/>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2" charset="-122"/>
                  <a:ea typeface="微软雅黑" panose="020B0503020204020204" pitchFamily="2" charset="-122"/>
                  <a:cs typeface="+mn-cs"/>
                </a:rPr>
                <a:t>着力提高把方向的</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2" charset="-122"/>
                <a:ea typeface="微软雅黑" panose="020B0503020204020204" pitchFamily="2" charset="-122"/>
                <a:cs typeface="+mn-cs"/>
              </a:endParaRPr>
            </a:p>
            <a:p>
              <a:pPr marL="0" marR="0" lvl="0" indent="0"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2" charset="-122"/>
                  <a:ea typeface="微软雅黑" panose="020B0503020204020204" pitchFamily="2" charset="-122"/>
                  <a:cs typeface="+mn-cs"/>
                </a:rPr>
                <a:t>能力和定力</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2" charset="-122"/>
                <a:ea typeface="微软雅黑" panose="020B0503020204020204" pitchFamily="2" charset="-122"/>
                <a:cs typeface="+mn-cs"/>
              </a:endParaRPr>
            </a:p>
          </p:txBody>
        </p:sp>
        <p:grpSp>
          <p:nvGrpSpPr>
            <p:cNvPr id="6" name="组合 5"/>
            <p:cNvGrpSpPr/>
            <p:nvPr/>
          </p:nvGrpSpPr>
          <p:grpSpPr>
            <a:xfrm>
              <a:off x="2422" y="2064"/>
              <a:ext cx="2052" cy="2052"/>
              <a:chOff x="1055687" y="1611083"/>
              <a:chExt cx="1302920" cy="1302916"/>
            </a:xfrm>
            <a:effectLst>
              <a:outerShdw blurRad="50800" dist="38100" dir="2700000" algn="tl" rotWithShape="0">
                <a:prstClr val="black">
                  <a:alpha val="40000"/>
                </a:prstClr>
              </a:outerShdw>
            </a:effectLst>
          </p:grpSpPr>
          <p:sp>
            <p:nvSpPr>
              <p:cNvPr id="20" name="PA-椭圆 7"/>
              <p:cNvSpPr/>
              <p:nvPr>
                <p:custDataLst>
                  <p:tags r:id="rId2"/>
                </p:custDataLst>
              </p:nvPr>
            </p:nvSpPr>
            <p:spPr>
              <a:xfrm>
                <a:off x="1055687" y="1611083"/>
                <a:ext cx="1302916" cy="1302916"/>
              </a:xfrm>
              <a:prstGeom prst="ellipse">
                <a:avLst/>
              </a:prstGeom>
              <a:solidFill>
                <a:srgbClr val="C0000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1" name="PA-矩形 8"/>
              <p:cNvSpPr/>
              <p:nvPr>
                <p:custDataLst>
                  <p:tags r:id="rId3"/>
                </p:custDataLst>
              </p:nvPr>
            </p:nvSpPr>
            <p:spPr>
              <a:xfrm>
                <a:off x="1055687" y="1696018"/>
                <a:ext cx="800219" cy="69073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schemeClr val="bg1"/>
                    </a:solidFill>
                    <a:effectLst/>
                    <a:uLnTx/>
                    <a:uFillTx/>
                    <a:latin typeface="华文行楷" panose="02010800040101010101" pitchFamily="2" charset="-122"/>
                    <a:ea typeface="华文行楷" panose="02010800040101010101" pitchFamily="2" charset="-122"/>
                    <a:cs typeface="+mn-cs"/>
                  </a:rPr>
                  <a:t>把</a:t>
                </a:r>
                <a:endParaRPr kumimoji="0" lang="zh-CN" altLang="en-US" sz="4800" b="0" i="0" u="none" strike="noStrike" kern="1200" cap="none" spc="0" normalizeH="0" baseline="0" noProof="0" dirty="0">
                  <a:ln>
                    <a:noFill/>
                  </a:ln>
                  <a:solidFill>
                    <a:schemeClr val="bg1"/>
                  </a:solidFill>
                  <a:effectLst/>
                  <a:uLnTx/>
                  <a:uFillTx/>
                  <a:latin typeface="华文行楷" panose="02010800040101010101" pitchFamily="2" charset="-122"/>
                  <a:ea typeface="华文行楷" panose="02010800040101010101" pitchFamily="2" charset="-122"/>
                  <a:cs typeface="+mn-cs"/>
                </a:endParaRPr>
              </a:p>
            </p:txBody>
          </p:sp>
          <p:sp>
            <p:nvSpPr>
              <p:cNvPr id="32" name="PA-矩形 39"/>
              <p:cNvSpPr/>
              <p:nvPr>
                <p:custDataLst>
                  <p:tags r:id="rId4"/>
                </p:custDataLst>
              </p:nvPr>
            </p:nvSpPr>
            <p:spPr>
              <a:xfrm>
                <a:off x="1353204" y="2234627"/>
                <a:ext cx="1005403" cy="4856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chemeClr val="bg1"/>
                    </a:solidFill>
                    <a:effectLst/>
                    <a:uLnTx/>
                    <a:uFillTx/>
                    <a:latin typeface="华文行楷" panose="02010800040101010101" pitchFamily="2" charset="-122"/>
                    <a:ea typeface="华文行楷" panose="02010800040101010101" pitchFamily="2" charset="-122"/>
                    <a:cs typeface="+mn-cs"/>
                  </a:rPr>
                  <a:t>方向</a:t>
                </a:r>
                <a:endParaRPr kumimoji="0" lang="zh-CN" altLang="en-US" sz="3200" b="0" i="0" u="none" strike="noStrike" kern="1200" cap="none" spc="0" normalizeH="0" baseline="0" noProof="0" dirty="0">
                  <a:ln>
                    <a:noFill/>
                  </a:ln>
                  <a:solidFill>
                    <a:schemeClr val="bg1"/>
                  </a:solidFill>
                  <a:effectLst/>
                  <a:uLnTx/>
                  <a:uFillTx/>
                  <a:latin typeface="华文行楷" panose="02010800040101010101" pitchFamily="2" charset="-122"/>
                  <a:ea typeface="华文行楷" panose="02010800040101010101" pitchFamily="2" charset="-122"/>
                  <a:cs typeface="+mn-cs"/>
                </a:endParaRPr>
              </a:p>
            </p:txBody>
          </p:sp>
        </p:grpSp>
        <p:sp>
          <p:nvSpPr>
            <p:cNvPr id="42" name="PA-矩形 6"/>
            <p:cNvSpPr/>
            <p:nvPr>
              <p:custDataLst>
                <p:tags r:id="rId5"/>
              </p:custDataLst>
            </p:nvPr>
          </p:nvSpPr>
          <p:spPr>
            <a:xfrm>
              <a:off x="12819" y="2360"/>
              <a:ext cx="3831" cy="1330"/>
            </a:xfrm>
            <a:prstGeom prst="rect">
              <a:avLst/>
            </a:prstGeom>
          </p:spPr>
          <p:txBody>
            <a:bodyPr wrap="square">
              <a:spAutoFit/>
            </a:bodyPr>
            <a:lstStyle/>
            <a:p>
              <a:pPr lvl="0">
                <a:lnSpc>
                  <a:spcPct val="150000"/>
                </a:lnSpc>
                <a:defRPr/>
              </a:pPr>
              <a:r>
                <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rPr>
                <a:t>着力提高谋大局的</a:t>
              </a:r>
              <a:endParaRPr lang="en-US" altLang="zh-CN" sz="2000" b="1" dirty="0">
                <a:solidFill>
                  <a:schemeClr val="tx1">
                    <a:lumMod val="85000"/>
                    <a:lumOff val="15000"/>
                  </a:schemeClr>
                </a:solidFill>
                <a:latin typeface="微软雅黑" panose="020B0503020204020204" pitchFamily="2" charset="-122"/>
                <a:ea typeface="微软雅黑" panose="020B0503020204020204" pitchFamily="2" charset="-122"/>
              </a:endParaRPr>
            </a:p>
            <a:p>
              <a:pPr lvl="0">
                <a:lnSpc>
                  <a:spcPct val="150000"/>
                </a:lnSpc>
                <a:defRPr/>
              </a:pPr>
              <a:r>
                <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rPr>
                <a:t>能力和定力</a:t>
              </a:r>
              <a:endPar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endParaRPr>
            </a:p>
          </p:txBody>
        </p:sp>
        <p:sp>
          <p:nvSpPr>
            <p:cNvPr id="58" name="PA-矩形 6"/>
            <p:cNvSpPr/>
            <p:nvPr>
              <p:custDataLst>
                <p:tags r:id="rId6"/>
              </p:custDataLst>
            </p:nvPr>
          </p:nvSpPr>
          <p:spPr>
            <a:xfrm>
              <a:off x="4943" y="6860"/>
              <a:ext cx="3727" cy="1330"/>
            </a:xfrm>
            <a:prstGeom prst="rect">
              <a:avLst/>
            </a:prstGeom>
          </p:spPr>
          <p:txBody>
            <a:bodyPr wrap="square">
              <a:spAutoFit/>
            </a:bodyPr>
            <a:lstStyle/>
            <a:p>
              <a:pPr lvl="0">
                <a:lnSpc>
                  <a:spcPct val="150000"/>
                </a:lnSpc>
                <a:defRPr/>
              </a:pPr>
              <a:r>
                <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rPr>
                <a:t>着力提高定政策的</a:t>
              </a:r>
              <a:endParaRPr lang="en-US" altLang="zh-CN" sz="2000" b="1" dirty="0">
                <a:solidFill>
                  <a:schemeClr val="tx1">
                    <a:lumMod val="85000"/>
                    <a:lumOff val="15000"/>
                  </a:schemeClr>
                </a:solidFill>
                <a:latin typeface="微软雅黑" panose="020B0503020204020204" pitchFamily="2" charset="-122"/>
                <a:ea typeface="微软雅黑" panose="020B0503020204020204" pitchFamily="2" charset="-122"/>
              </a:endParaRPr>
            </a:p>
            <a:p>
              <a:pPr lvl="0">
                <a:lnSpc>
                  <a:spcPct val="150000"/>
                </a:lnSpc>
                <a:defRPr/>
              </a:pPr>
              <a:r>
                <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rPr>
                <a:t>能力和定力</a:t>
              </a:r>
              <a:endPar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endParaRPr>
            </a:p>
          </p:txBody>
        </p:sp>
        <p:sp>
          <p:nvSpPr>
            <p:cNvPr id="63" name="PA-矩形 6"/>
            <p:cNvSpPr/>
            <p:nvPr>
              <p:custDataLst>
                <p:tags r:id="rId7"/>
              </p:custDataLst>
            </p:nvPr>
          </p:nvSpPr>
          <p:spPr>
            <a:xfrm>
              <a:off x="12819" y="6831"/>
              <a:ext cx="3831" cy="1330"/>
            </a:xfrm>
            <a:prstGeom prst="rect">
              <a:avLst/>
            </a:prstGeom>
          </p:spPr>
          <p:txBody>
            <a:bodyPr wrap="square">
              <a:spAutoFit/>
            </a:bodyPr>
            <a:lstStyle/>
            <a:p>
              <a:pPr lvl="0">
                <a:lnSpc>
                  <a:spcPct val="150000"/>
                </a:lnSpc>
                <a:defRPr/>
              </a:pPr>
              <a:r>
                <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rPr>
                <a:t>着力提高促改革的</a:t>
              </a:r>
              <a:endParaRPr lang="en-US" altLang="zh-CN" sz="2000" b="1" dirty="0">
                <a:solidFill>
                  <a:schemeClr val="tx1">
                    <a:lumMod val="85000"/>
                    <a:lumOff val="15000"/>
                  </a:schemeClr>
                </a:solidFill>
                <a:latin typeface="微软雅黑" panose="020B0503020204020204" pitchFamily="2" charset="-122"/>
                <a:ea typeface="微软雅黑" panose="020B0503020204020204" pitchFamily="2" charset="-122"/>
              </a:endParaRPr>
            </a:p>
            <a:p>
              <a:pPr lvl="0">
                <a:lnSpc>
                  <a:spcPct val="150000"/>
                </a:lnSpc>
                <a:defRPr/>
              </a:pPr>
              <a:r>
                <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rPr>
                <a:t>能力和定力</a:t>
              </a:r>
              <a:endPar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endParaRPr>
            </a:p>
          </p:txBody>
        </p:sp>
        <p:grpSp>
          <p:nvGrpSpPr>
            <p:cNvPr id="3" name="组合 2"/>
            <p:cNvGrpSpPr/>
            <p:nvPr/>
          </p:nvGrpSpPr>
          <p:grpSpPr>
            <a:xfrm>
              <a:off x="10299" y="6535"/>
              <a:ext cx="2052" cy="2052"/>
              <a:chOff x="6701491" y="-2160656"/>
              <a:chExt cx="1302920" cy="1302916"/>
            </a:xfrm>
            <a:effectLst>
              <a:outerShdw blurRad="50800" dist="38100" dir="2700000" algn="tl" rotWithShape="0">
                <a:prstClr val="black">
                  <a:alpha val="40000"/>
                </a:prstClr>
              </a:outerShdw>
            </a:effectLst>
          </p:grpSpPr>
          <p:sp>
            <p:nvSpPr>
              <p:cNvPr id="29" name="PA-椭圆 7"/>
              <p:cNvSpPr/>
              <p:nvPr>
                <p:custDataLst>
                  <p:tags r:id="rId8"/>
                </p:custDataLst>
              </p:nvPr>
            </p:nvSpPr>
            <p:spPr>
              <a:xfrm>
                <a:off x="6701491" y="-2160656"/>
                <a:ext cx="1302916" cy="1302916"/>
              </a:xfrm>
              <a:prstGeom prst="ellipse">
                <a:avLst/>
              </a:prstGeom>
              <a:solidFill>
                <a:schemeClr val="accent6">
                  <a:lumMod val="50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8" name="PA-矩形 8"/>
              <p:cNvSpPr/>
              <p:nvPr>
                <p:custDataLst>
                  <p:tags r:id="rId9"/>
                </p:custDataLst>
              </p:nvPr>
            </p:nvSpPr>
            <p:spPr>
              <a:xfrm>
                <a:off x="6701491" y="-2075721"/>
                <a:ext cx="800219" cy="690736"/>
              </a:xfrm>
              <a:prstGeom prst="rect">
                <a:avLst/>
              </a:prstGeom>
            </p:spPr>
            <p:txBody>
              <a:bodyPr wrap="square">
                <a:spAutoFit/>
              </a:bodyPr>
              <a:lstStyle/>
              <a:p>
                <a:pPr lvl="0">
                  <a:defRPr/>
                </a:pPr>
                <a:r>
                  <a:rPr lang="zh-CN" altLang="en-US" sz="4800" dirty="0">
                    <a:solidFill>
                      <a:schemeClr val="bg1"/>
                    </a:solidFill>
                    <a:latin typeface="华文行楷" panose="02010800040101010101" pitchFamily="2" charset="-122"/>
                    <a:ea typeface="华文行楷" panose="02010800040101010101" pitchFamily="2" charset="-122"/>
                  </a:rPr>
                  <a:t>促</a:t>
                </a:r>
                <a:endParaRPr lang="zh-CN" altLang="en-US" sz="4800" dirty="0">
                  <a:solidFill>
                    <a:schemeClr val="bg1"/>
                  </a:solidFill>
                  <a:latin typeface="华文行楷" panose="02010800040101010101" pitchFamily="2" charset="-122"/>
                  <a:ea typeface="华文行楷" panose="02010800040101010101" pitchFamily="2" charset="-122"/>
                </a:endParaRPr>
              </a:p>
            </p:txBody>
          </p:sp>
          <p:sp>
            <p:nvSpPr>
              <p:cNvPr id="39" name="PA-矩形 39"/>
              <p:cNvSpPr/>
              <p:nvPr>
                <p:custDataLst>
                  <p:tags r:id="rId10"/>
                </p:custDataLst>
              </p:nvPr>
            </p:nvSpPr>
            <p:spPr>
              <a:xfrm>
                <a:off x="6999008" y="-1537112"/>
                <a:ext cx="1005403" cy="485682"/>
              </a:xfrm>
              <a:prstGeom prst="rect">
                <a:avLst/>
              </a:prstGeom>
            </p:spPr>
            <p:txBody>
              <a:bodyPr wrap="square">
                <a:spAutoFit/>
              </a:bodyPr>
              <a:lstStyle/>
              <a:p>
                <a:pPr lvl="0">
                  <a:defRPr/>
                </a:pPr>
                <a:r>
                  <a:rPr lang="zh-CN" altLang="en-US" sz="3200">
                    <a:solidFill>
                      <a:schemeClr val="bg1"/>
                    </a:solidFill>
                    <a:latin typeface="华文行楷" panose="02010800040101010101" pitchFamily="2" charset="-122"/>
                    <a:ea typeface="华文行楷" panose="02010800040101010101" pitchFamily="2" charset="-122"/>
                  </a:rPr>
                  <a:t>改革</a:t>
                </a:r>
                <a:endParaRPr lang="zh-CN" altLang="en-US" sz="3200">
                  <a:solidFill>
                    <a:schemeClr val="bg1"/>
                  </a:solidFill>
                  <a:latin typeface="华文行楷" panose="02010800040101010101" pitchFamily="2" charset="-122"/>
                  <a:ea typeface="华文行楷" panose="02010800040101010101" pitchFamily="2" charset="-122"/>
                </a:endParaRPr>
              </a:p>
            </p:txBody>
          </p:sp>
        </p:grpSp>
        <p:grpSp>
          <p:nvGrpSpPr>
            <p:cNvPr id="4" name="组合 3"/>
            <p:cNvGrpSpPr/>
            <p:nvPr/>
          </p:nvGrpSpPr>
          <p:grpSpPr>
            <a:xfrm>
              <a:off x="2422" y="6486"/>
              <a:ext cx="2052" cy="2052"/>
              <a:chOff x="1055687" y="-2160656"/>
              <a:chExt cx="1302916" cy="1302916"/>
            </a:xfrm>
            <a:effectLst>
              <a:outerShdw blurRad="50800" dist="38100" dir="2700000" algn="tl" rotWithShape="0">
                <a:prstClr val="black">
                  <a:alpha val="40000"/>
                </a:prstClr>
              </a:outerShdw>
            </a:effectLst>
          </p:grpSpPr>
          <p:sp>
            <p:nvSpPr>
              <p:cNvPr id="27" name="PA-椭圆 7"/>
              <p:cNvSpPr/>
              <p:nvPr>
                <p:custDataLst>
                  <p:tags r:id="rId11"/>
                </p:custDataLst>
              </p:nvPr>
            </p:nvSpPr>
            <p:spPr>
              <a:xfrm>
                <a:off x="1055687" y="-2160656"/>
                <a:ext cx="1302916" cy="1302916"/>
              </a:xfrm>
              <a:prstGeom prst="ellipse">
                <a:avLst/>
              </a:prstGeom>
              <a:solidFill>
                <a:schemeClr val="accent2">
                  <a:lumMod val="7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5" name="PA-矩形 8"/>
              <p:cNvSpPr/>
              <p:nvPr>
                <p:custDataLst>
                  <p:tags r:id="rId12"/>
                </p:custDataLst>
              </p:nvPr>
            </p:nvSpPr>
            <p:spPr>
              <a:xfrm>
                <a:off x="1094748" y="-2129134"/>
                <a:ext cx="800219" cy="690736"/>
              </a:xfrm>
              <a:prstGeom prst="rect">
                <a:avLst/>
              </a:prstGeom>
            </p:spPr>
            <p:txBody>
              <a:bodyPr wrap="square">
                <a:spAutoFit/>
              </a:bodyPr>
              <a:lstStyle/>
              <a:p>
                <a:pPr lvl="0">
                  <a:defRPr/>
                </a:pPr>
                <a:r>
                  <a:rPr lang="zh-CN" altLang="en-US" sz="4800" dirty="0">
                    <a:solidFill>
                      <a:schemeClr val="bg1"/>
                    </a:solidFill>
                    <a:latin typeface="华文行楷" panose="02010800040101010101" pitchFamily="2" charset="-122"/>
                    <a:ea typeface="华文行楷" panose="02010800040101010101" pitchFamily="2" charset="-122"/>
                  </a:rPr>
                  <a:t>定</a:t>
                </a:r>
                <a:endParaRPr lang="zh-CN" altLang="en-US" sz="4800" dirty="0">
                  <a:solidFill>
                    <a:schemeClr val="bg1"/>
                  </a:solidFill>
                  <a:latin typeface="华文行楷" panose="02010800040101010101" pitchFamily="2" charset="-122"/>
                  <a:ea typeface="华文行楷" panose="02010800040101010101" pitchFamily="2" charset="-122"/>
                </a:endParaRPr>
              </a:p>
            </p:txBody>
          </p:sp>
          <p:sp>
            <p:nvSpPr>
              <p:cNvPr id="37" name="PA-矩形 39"/>
              <p:cNvSpPr/>
              <p:nvPr>
                <p:custDataLst>
                  <p:tags r:id="rId13"/>
                </p:custDataLst>
              </p:nvPr>
            </p:nvSpPr>
            <p:spPr>
              <a:xfrm>
                <a:off x="1315615" y="-1492312"/>
                <a:ext cx="1005403" cy="485682"/>
              </a:xfrm>
              <a:prstGeom prst="rect">
                <a:avLst/>
              </a:prstGeom>
            </p:spPr>
            <p:txBody>
              <a:bodyPr wrap="square">
                <a:spAutoFit/>
              </a:bodyPr>
              <a:lstStyle/>
              <a:p>
                <a:pPr lvl="0">
                  <a:defRPr/>
                </a:pPr>
                <a:r>
                  <a:rPr lang="zh-CN" altLang="en-US" sz="3200" dirty="0">
                    <a:solidFill>
                      <a:schemeClr val="bg1"/>
                    </a:solidFill>
                    <a:latin typeface="华文行楷" panose="02010800040101010101" pitchFamily="2" charset="-122"/>
                    <a:ea typeface="华文行楷" panose="02010800040101010101" pitchFamily="2" charset="-122"/>
                  </a:rPr>
                  <a:t>政策</a:t>
                </a:r>
                <a:endParaRPr lang="zh-CN" altLang="en-US" sz="3200" dirty="0">
                  <a:solidFill>
                    <a:schemeClr val="bg1"/>
                  </a:solidFill>
                  <a:latin typeface="华文行楷" panose="02010800040101010101" pitchFamily="2" charset="-122"/>
                  <a:ea typeface="华文行楷" panose="02010800040101010101" pitchFamily="2" charset="-122"/>
                </a:endParaRPr>
              </a:p>
            </p:txBody>
          </p:sp>
        </p:grpSp>
        <p:grpSp>
          <p:nvGrpSpPr>
            <p:cNvPr id="5" name="组合 4"/>
            <p:cNvGrpSpPr/>
            <p:nvPr/>
          </p:nvGrpSpPr>
          <p:grpSpPr>
            <a:xfrm>
              <a:off x="10299" y="2064"/>
              <a:ext cx="2052" cy="2052"/>
              <a:chOff x="6701491" y="-4351567"/>
              <a:chExt cx="1302920" cy="1302916"/>
            </a:xfrm>
            <a:effectLst>
              <a:outerShdw blurRad="50800" dist="38100" dir="2700000" algn="tl" rotWithShape="0">
                <a:prstClr val="black">
                  <a:alpha val="40000"/>
                </a:prstClr>
              </a:outerShdw>
            </a:effectLst>
          </p:grpSpPr>
          <p:sp>
            <p:nvSpPr>
              <p:cNvPr id="25" name="PA-椭圆 7"/>
              <p:cNvSpPr/>
              <p:nvPr>
                <p:custDataLst>
                  <p:tags r:id="rId14"/>
                </p:custDataLst>
              </p:nvPr>
            </p:nvSpPr>
            <p:spPr>
              <a:xfrm>
                <a:off x="6701491" y="-4351567"/>
                <a:ext cx="1302916" cy="1302916"/>
              </a:xfrm>
              <a:prstGeom prst="ellipse">
                <a:avLst/>
              </a:prstGeom>
              <a:solidFill>
                <a:srgbClr val="002060"/>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3" name="PA-矩形 8"/>
              <p:cNvSpPr/>
              <p:nvPr>
                <p:custDataLst>
                  <p:tags r:id="rId15"/>
                </p:custDataLst>
              </p:nvPr>
            </p:nvSpPr>
            <p:spPr>
              <a:xfrm>
                <a:off x="6701491" y="-4266632"/>
                <a:ext cx="800219" cy="690736"/>
              </a:xfrm>
              <a:prstGeom prst="rect">
                <a:avLst/>
              </a:prstGeom>
            </p:spPr>
            <p:txBody>
              <a:bodyPr wrap="square">
                <a:spAutoFit/>
              </a:bodyPr>
              <a:lstStyle/>
              <a:p>
                <a:pPr lvl="0">
                  <a:defRPr/>
                </a:pPr>
                <a:r>
                  <a:rPr lang="zh-CN" altLang="en-US" sz="4800" dirty="0">
                    <a:solidFill>
                      <a:schemeClr val="bg1"/>
                    </a:solidFill>
                    <a:latin typeface="华文行楷" panose="02010800040101010101" pitchFamily="2" charset="-122"/>
                    <a:ea typeface="华文行楷" panose="02010800040101010101" pitchFamily="2" charset="-122"/>
                  </a:rPr>
                  <a:t>谋</a:t>
                </a:r>
                <a:endParaRPr lang="zh-CN" altLang="en-US" sz="4800" dirty="0">
                  <a:solidFill>
                    <a:schemeClr val="bg1"/>
                  </a:solidFill>
                  <a:latin typeface="华文行楷" panose="02010800040101010101" pitchFamily="2" charset="-122"/>
                  <a:ea typeface="华文行楷" panose="02010800040101010101" pitchFamily="2" charset="-122"/>
                </a:endParaRPr>
              </a:p>
            </p:txBody>
          </p:sp>
          <p:sp>
            <p:nvSpPr>
              <p:cNvPr id="34" name="PA-矩形 39"/>
              <p:cNvSpPr/>
              <p:nvPr>
                <p:custDataLst>
                  <p:tags r:id="rId16"/>
                </p:custDataLst>
              </p:nvPr>
            </p:nvSpPr>
            <p:spPr>
              <a:xfrm>
                <a:off x="6999008" y="-3728023"/>
                <a:ext cx="1005403" cy="485682"/>
              </a:xfrm>
              <a:prstGeom prst="rect">
                <a:avLst/>
              </a:prstGeom>
            </p:spPr>
            <p:txBody>
              <a:bodyPr wrap="square">
                <a:spAutoFit/>
              </a:bodyPr>
              <a:lstStyle/>
              <a:p>
                <a:pPr lvl="0">
                  <a:defRPr/>
                </a:pPr>
                <a:r>
                  <a:rPr lang="zh-CN" altLang="en-US" sz="3200">
                    <a:solidFill>
                      <a:schemeClr val="bg1"/>
                    </a:solidFill>
                    <a:latin typeface="华文行楷" panose="02010800040101010101" pitchFamily="2" charset="-122"/>
                    <a:ea typeface="华文行楷" panose="02010800040101010101" pitchFamily="2" charset="-122"/>
                  </a:rPr>
                  <a:t>大局</a:t>
                </a:r>
                <a:endParaRPr lang="zh-CN" altLang="en-US" sz="3200">
                  <a:solidFill>
                    <a:schemeClr val="bg1"/>
                  </a:solidFill>
                  <a:latin typeface="华文行楷" panose="02010800040101010101" pitchFamily="2" charset="-122"/>
                  <a:ea typeface="华文行楷" panose="02010800040101010101" pitchFamily="2" charset="-122"/>
                </a:endParaRPr>
              </a:p>
            </p:txBody>
          </p:sp>
        </p:grpSp>
        <p:cxnSp>
          <p:nvCxnSpPr>
            <p:cNvPr id="8" name="直接箭头连接符 7"/>
            <p:cNvCxnSpPr>
              <a:stCxn id="20" idx="4"/>
            </p:cNvCxnSpPr>
            <p:nvPr/>
          </p:nvCxnSpPr>
          <p:spPr>
            <a:xfrm>
              <a:off x="3448" y="4116"/>
              <a:ext cx="5603" cy="0"/>
            </a:xfrm>
            <a:prstGeom prst="straightConnector1">
              <a:avLst/>
            </a:prstGeom>
            <a:ln w="22225">
              <a:solidFill>
                <a:srgbClr val="C00000"/>
              </a:solidFill>
              <a:tailEnd type="diamon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25" idx="4"/>
            </p:cNvCxnSpPr>
            <p:nvPr/>
          </p:nvCxnSpPr>
          <p:spPr>
            <a:xfrm>
              <a:off x="11325" y="4116"/>
              <a:ext cx="5325" cy="0"/>
            </a:xfrm>
            <a:prstGeom prst="straightConnector1">
              <a:avLst/>
            </a:prstGeom>
            <a:ln w="22225">
              <a:solidFill>
                <a:srgbClr val="0E43B9"/>
              </a:solidFill>
              <a:tailEnd type="diamon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3448" y="8538"/>
              <a:ext cx="5603" cy="0"/>
            </a:xfrm>
            <a:prstGeom prst="straightConnector1">
              <a:avLst/>
            </a:prstGeom>
            <a:ln w="22225">
              <a:solidFill>
                <a:srgbClr val="E26714"/>
              </a:solidFill>
              <a:tailEnd type="diamon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29" idx="4"/>
            </p:cNvCxnSpPr>
            <p:nvPr/>
          </p:nvCxnSpPr>
          <p:spPr>
            <a:xfrm>
              <a:off x="11325" y="8587"/>
              <a:ext cx="5325" cy="0"/>
            </a:xfrm>
            <a:prstGeom prst="straightConnector1">
              <a:avLst/>
            </a:prstGeom>
            <a:ln w="22225">
              <a:solidFill>
                <a:schemeClr val="accent6">
                  <a:lumMod val="50000"/>
                </a:schemeClr>
              </a:solidFill>
              <a:tailEnd type="diamon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以人民为中心</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grpSp>
        <p:nvGrpSpPr>
          <p:cNvPr id="3" name="组合 2"/>
          <p:cNvGrpSpPr/>
          <p:nvPr/>
        </p:nvGrpSpPr>
        <p:grpSpPr>
          <a:xfrm>
            <a:off x="279400" y="1575611"/>
            <a:ext cx="11400155" cy="4733712"/>
            <a:chOff x="0" y="1928"/>
            <a:chExt cx="19200" cy="8008"/>
          </a:xfrm>
        </p:grpSpPr>
        <p:sp>
          <p:nvSpPr>
            <p:cNvPr id="2" name="矩形 1"/>
            <p:cNvSpPr/>
            <p:nvPr/>
          </p:nvSpPr>
          <p:spPr>
            <a:xfrm>
              <a:off x="0" y="7668"/>
              <a:ext cx="19200" cy="22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文本框 182"/>
            <p:cNvSpPr txBox="1"/>
            <p:nvPr/>
          </p:nvSpPr>
          <p:spPr>
            <a:xfrm>
              <a:off x="4562" y="8068"/>
              <a:ext cx="12641" cy="1560"/>
            </a:xfrm>
            <a:prstGeom prst="rect">
              <a:avLst/>
            </a:prstGeom>
            <a:noFill/>
          </p:spPr>
          <p:txBody>
            <a:bodyPr wrap="square" rtlCol="0">
              <a:spAutoFit/>
            </a:bodyPr>
            <a:lstStyle/>
            <a:p>
              <a:pPr algn="ctr"/>
              <a:r>
                <a:rPr lang="zh-CN" altLang="en-US" sz="5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不忘初心</a:t>
              </a:r>
              <a:r>
                <a:rPr lang="en-US" altLang="zh-CN" sz="5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   </a:t>
              </a:r>
              <a:r>
                <a:rPr lang="zh-CN" altLang="en-US" sz="5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牢记使命</a:t>
              </a:r>
              <a:endParaRPr lang="zh-CN" altLang="en-US" sz="5400" b="1" dirty="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4" name="等腰三角形 3"/>
            <p:cNvSpPr/>
            <p:nvPr/>
          </p:nvSpPr>
          <p:spPr>
            <a:xfrm rot="10800000">
              <a:off x="9417" y="6865"/>
              <a:ext cx="365" cy="315"/>
            </a:xfrm>
            <a:prstGeom prst="triangle">
              <a:avLst/>
            </a:prstGeom>
            <a:solidFill>
              <a:srgbClr val="C01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4ff1e102-f1af-47a4-a855-3a19cb8687e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527" y="1928"/>
              <a:ext cx="4477" cy="4477"/>
              <a:chOff x="5112536" y="1809000"/>
              <a:chExt cx="3795911" cy="3795911"/>
            </a:xfrm>
          </p:grpSpPr>
          <p:sp>
            <p:nvSpPr>
              <p:cNvPr id="14" name="iŝ1iḑè"/>
              <p:cNvSpPr/>
              <p:nvPr/>
            </p:nvSpPr>
            <p:spPr>
              <a:xfrm flipH="1">
                <a:off x="5112536" y="1809000"/>
                <a:ext cx="3795911" cy="3795911"/>
              </a:xfrm>
              <a:prstGeom prst="ellipse">
                <a:avLst/>
              </a:prstGeom>
              <a:noFill/>
              <a:ln w="25400">
                <a:solidFill>
                  <a:schemeClr val="tx2">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 name="ïṥ1îďé"/>
              <p:cNvSpPr/>
              <p:nvPr/>
            </p:nvSpPr>
            <p:spPr>
              <a:xfrm flipH="1">
                <a:off x="5586408" y="2284352"/>
                <a:ext cx="2845204" cy="2845206"/>
              </a:xfrm>
              <a:prstGeom prst="ellipse">
                <a:avLst/>
              </a:prstGeom>
              <a:solidFill>
                <a:srgbClr val="C00000"/>
              </a:solidFill>
              <a:ln w="6350" cap="flat" cmpd="sng" algn="ctr">
                <a:solidFill>
                  <a:srgbClr val="C0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19" name="文本框 18"/>
            <p:cNvSpPr txBox="1"/>
            <p:nvPr/>
          </p:nvSpPr>
          <p:spPr>
            <a:xfrm>
              <a:off x="3117" y="3777"/>
              <a:ext cx="3887" cy="779"/>
            </a:xfrm>
            <a:prstGeom prst="rect">
              <a:avLst/>
            </a:prstGeom>
            <a:noFill/>
          </p:spPr>
          <p:txBody>
            <a:bodyPr wrap="square" rtlCol="0">
              <a:spAutoFit/>
            </a:bodyPr>
            <a:lstStyle/>
            <a:p>
              <a:pPr>
                <a:defRPr/>
              </a:pPr>
              <a:r>
                <a:rPr lang="zh-CN" altLang="en-US" sz="2400" b="1" dirty="0">
                  <a:solidFill>
                    <a:schemeClr val="bg1">
                      <a:lumMod val="95000"/>
                    </a:schemeClr>
                  </a:solidFill>
                  <a:effectLst>
                    <a:outerShdw blurRad="38100" dist="38100" dir="2700000" algn="tl">
                      <a:srgbClr val="000000">
                        <a:alpha val="43137"/>
                      </a:srgbClr>
                    </a:outerShdw>
                  </a:effectLst>
                  <a:latin typeface="微软雅黑" panose="020B0503020204020204" pitchFamily="2" charset="-122"/>
                  <a:ea typeface="微软雅黑" panose="020B0503020204020204" pitchFamily="2" charset="-122"/>
                </a:rPr>
                <a:t>一切为了人民</a:t>
              </a:r>
              <a:endParaRPr lang="zh-CN" altLang="en-US" sz="2400" b="1" dirty="0">
                <a:solidFill>
                  <a:schemeClr val="bg1">
                    <a:lumMod val="95000"/>
                  </a:schemeClr>
                </a:solidFill>
                <a:effectLst>
                  <a:outerShdw blurRad="38100" dist="38100" dir="2700000" algn="tl">
                    <a:srgbClr val="000000">
                      <a:alpha val="43137"/>
                    </a:srgbClr>
                  </a:outerShdw>
                </a:effectLst>
                <a:latin typeface="微软雅黑" panose="020B0503020204020204" pitchFamily="2" charset="-122"/>
                <a:ea typeface="微软雅黑" panose="020B0503020204020204" pitchFamily="2" charset="-122"/>
              </a:endParaRPr>
            </a:p>
          </p:txBody>
        </p:sp>
        <p:sp>
          <p:nvSpPr>
            <p:cNvPr id="20" name="圆角矩形 4"/>
            <p:cNvSpPr txBox="1"/>
            <p:nvPr/>
          </p:nvSpPr>
          <p:spPr>
            <a:xfrm>
              <a:off x="7610" y="2157"/>
              <a:ext cx="10441" cy="1072"/>
            </a:xfrm>
            <a:prstGeom prst="rect">
              <a:avLst/>
            </a:prstGeom>
            <a:noFill/>
            <a:ln>
              <a:noFill/>
            </a:ln>
            <a:effectLst/>
            <a:scene3d>
              <a:camera prst="orthographicFront"/>
              <a:lightRig rig="threePt" dir="t">
                <a:rot lat="0" lon="0" rev="7500000"/>
              </a:lightRig>
            </a:scene3d>
            <a:sp3d/>
          </p:spPr>
          <p:txBody>
            <a:bodyPr spcFirstLastPara="0" vert="horz" wrap="square" lIns="114300" tIns="114300" rIns="114300" bIns="114300" numCol="1" spcCol="1270" anchor="ctr" anchorCtr="0">
              <a:noAutofit/>
            </a:bodyPr>
            <a:lstStyle/>
            <a:p>
              <a:pPr marL="342900" indent="-342900" defTabSz="1333500" eaLnBrk="1" fontAlgn="auto" hangingPunct="1">
                <a:lnSpc>
                  <a:spcPct val="90000"/>
                </a:lnSpc>
                <a:spcAft>
                  <a:spcPct val="35000"/>
                </a:spcAft>
                <a:buClr>
                  <a:srgbClr val="C00000"/>
                </a:buClr>
                <a:buSzPct val="80000"/>
                <a:buFont typeface="Wingdings" panose="05000000000000000000" pitchFamily="2" charset="2"/>
                <a:buChar char="u"/>
                <a:defRPr/>
              </a:pPr>
              <a:r>
                <a:rPr lang="zh-CN" altLang="en-US" sz="2000" noProof="1">
                  <a:solidFill>
                    <a:schemeClr val="tx1">
                      <a:lumMod val="85000"/>
                      <a:lumOff val="15000"/>
                    </a:schemeClr>
                  </a:solidFill>
                  <a:latin typeface="微软雅黑" panose="020B0503020204020204" pitchFamily="2" charset="-122"/>
                  <a:ea typeface="微软雅黑" panose="020B0503020204020204" pitchFamily="2" charset="-122"/>
                </a:rPr>
                <a:t>生动诠释了中国共产党人的</a:t>
              </a:r>
              <a:r>
                <a:rPr lang="zh-CN" altLang="en-US" sz="2000" b="1" noProof="1">
                  <a:solidFill>
                    <a:srgbClr val="C01901"/>
                  </a:solidFill>
                  <a:latin typeface="微软雅黑" panose="020B0503020204020204" pitchFamily="2" charset="-122"/>
                  <a:ea typeface="微软雅黑" panose="020B0503020204020204" pitchFamily="2" charset="-122"/>
                </a:rPr>
                <a:t>根本立场</a:t>
              </a:r>
              <a:endParaRPr lang="id-ID" altLang="zh-CN" sz="2000" b="1" noProof="1">
                <a:solidFill>
                  <a:srgbClr val="C01901"/>
                </a:solidFill>
                <a:latin typeface="微软雅黑" panose="020B0503020204020204" pitchFamily="2" charset="-122"/>
                <a:ea typeface="微软雅黑" panose="020B0503020204020204" pitchFamily="2" charset="-122"/>
              </a:endParaRPr>
            </a:p>
          </p:txBody>
        </p:sp>
        <p:sp>
          <p:nvSpPr>
            <p:cNvPr id="21" name="圆角矩形 4"/>
            <p:cNvSpPr txBox="1"/>
            <p:nvPr/>
          </p:nvSpPr>
          <p:spPr>
            <a:xfrm>
              <a:off x="7609" y="3670"/>
              <a:ext cx="10441" cy="1072"/>
            </a:xfrm>
            <a:prstGeom prst="rect">
              <a:avLst/>
            </a:prstGeom>
            <a:noFill/>
            <a:ln>
              <a:noFill/>
            </a:ln>
            <a:effectLst/>
            <a:scene3d>
              <a:camera prst="orthographicFront"/>
              <a:lightRig rig="threePt" dir="t">
                <a:rot lat="0" lon="0" rev="7500000"/>
              </a:lightRig>
            </a:scene3d>
            <a:sp3d/>
          </p:spPr>
          <p:txBody>
            <a:bodyPr spcFirstLastPara="0" vert="horz" wrap="square" lIns="114300" tIns="114300" rIns="114300" bIns="114300" numCol="1" spcCol="1270" anchor="ctr" anchorCtr="0">
              <a:noAutofit/>
            </a:bodyPr>
            <a:lstStyle/>
            <a:p>
              <a:pPr marL="342900" indent="-342900" defTabSz="1333500" eaLnBrk="1" fontAlgn="auto" hangingPunct="1">
                <a:lnSpc>
                  <a:spcPct val="90000"/>
                </a:lnSpc>
                <a:spcAft>
                  <a:spcPct val="35000"/>
                </a:spcAft>
                <a:buClr>
                  <a:srgbClr val="C00000"/>
                </a:buClr>
                <a:buSzPct val="80000"/>
                <a:buFont typeface="Wingdings" panose="05000000000000000000" pitchFamily="2" charset="2"/>
                <a:buChar char="u"/>
                <a:defRPr/>
              </a:pPr>
              <a:r>
                <a:rPr lang="zh-CN" altLang="en-US" sz="2000" noProof="1">
                  <a:solidFill>
                    <a:schemeClr val="tx1">
                      <a:lumMod val="85000"/>
                      <a:lumOff val="15000"/>
                    </a:schemeClr>
                  </a:solidFill>
                  <a:latin typeface="微软雅黑" panose="020B0503020204020204" pitchFamily="2" charset="-122"/>
                  <a:ea typeface="微软雅黑" panose="020B0503020204020204" pitchFamily="2" charset="-122"/>
                </a:rPr>
                <a:t>生动诠释了全心全意为人民服务的</a:t>
              </a:r>
              <a:r>
                <a:rPr lang="zh-CN" altLang="en-US" sz="2000" b="1" noProof="1">
                  <a:solidFill>
                    <a:srgbClr val="C01901"/>
                  </a:solidFill>
                  <a:latin typeface="微软雅黑" panose="020B0503020204020204" pitchFamily="2" charset="-122"/>
                  <a:ea typeface="微软雅黑" panose="020B0503020204020204" pitchFamily="2" charset="-122"/>
                </a:rPr>
                <a:t>根本宗旨</a:t>
              </a:r>
              <a:endParaRPr lang="id-ID" altLang="zh-CN" sz="2000" b="1" noProof="1">
                <a:solidFill>
                  <a:srgbClr val="C01901"/>
                </a:solidFill>
                <a:latin typeface="微软雅黑" panose="020B0503020204020204" pitchFamily="2" charset="-122"/>
                <a:ea typeface="微软雅黑" panose="020B0503020204020204" pitchFamily="2" charset="-122"/>
              </a:endParaRPr>
            </a:p>
          </p:txBody>
        </p:sp>
        <p:sp>
          <p:nvSpPr>
            <p:cNvPr id="22" name="圆角矩形 4"/>
            <p:cNvSpPr txBox="1"/>
            <p:nvPr/>
          </p:nvSpPr>
          <p:spPr>
            <a:xfrm>
              <a:off x="7554" y="5235"/>
              <a:ext cx="10441" cy="1072"/>
            </a:xfrm>
            <a:prstGeom prst="rect">
              <a:avLst/>
            </a:prstGeom>
            <a:noFill/>
            <a:ln>
              <a:noFill/>
            </a:ln>
            <a:effectLst/>
            <a:scene3d>
              <a:camera prst="orthographicFront"/>
              <a:lightRig rig="threePt" dir="t">
                <a:rot lat="0" lon="0" rev="7500000"/>
              </a:lightRig>
            </a:scene3d>
            <a:sp3d/>
          </p:spPr>
          <p:txBody>
            <a:bodyPr spcFirstLastPara="0" vert="horz" wrap="square" lIns="114300" tIns="114300" rIns="114300" bIns="114300" numCol="1" spcCol="1270" anchor="ctr" anchorCtr="0">
              <a:noAutofit/>
            </a:bodyPr>
            <a:lstStyle/>
            <a:p>
              <a:pPr marL="342900" indent="-342900" defTabSz="1333500" eaLnBrk="1" fontAlgn="auto" hangingPunct="1">
                <a:lnSpc>
                  <a:spcPct val="90000"/>
                </a:lnSpc>
                <a:spcAft>
                  <a:spcPct val="35000"/>
                </a:spcAft>
                <a:buClr>
                  <a:srgbClr val="C00000"/>
                </a:buClr>
                <a:buSzPct val="80000"/>
                <a:buFont typeface="Wingdings" panose="05000000000000000000" pitchFamily="2" charset="2"/>
                <a:buChar char="u"/>
                <a:defRPr/>
              </a:pPr>
              <a:r>
                <a:rPr lang="zh-CN" altLang="en-US" sz="2000" noProof="1">
                  <a:solidFill>
                    <a:schemeClr val="tx1">
                      <a:lumMod val="85000"/>
                      <a:lumOff val="15000"/>
                    </a:schemeClr>
                  </a:solidFill>
                  <a:latin typeface="微软雅黑" panose="020B0503020204020204" pitchFamily="2" charset="-122"/>
                  <a:ea typeface="微软雅黑" panose="020B0503020204020204" pitchFamily="2" charset="-122"/>
                </a:rPr>
                <a:t>生动诠释了新时代中国特色社会主义的</a:t>
              </a:r>
              <a:r>
                <a:rPr lang="zh-CN" altLang="en-US" sz="2000" b="1" noProof="1">
                  <a:solidFill>
                    <a:srgbClr val="C01901"/>
                  </a:solidFill>
                  <a:latin typeface="微软雅黑" panose="020B0503020204020204" pitchFamily="2" charset="-122"/>
                  <a:ea typeface="微软雅黑" panose="020B0503020204020204" pitchFamily="2" charset="-122"/>
                </a:rPr>
                <a:t>根本追求</a:t>
              </a:r>
              <a:endParaRPr lang="id-ID" altLang="zh-CN" sz="2000" b="1" noProof="1">
                <a:solidFill>
                  <a:srgbClr val="C01901"/>
                </a:solidFill>
                <a:latin typeface="微软雅黑" panose="020B0503020204020204" pitchFamily="2" charset="-122"/>
                <a:ea typeface="微软雅黑" panose="020B0503020204020204" pitchFamily="2" charset="-122"/>
              </a:endParaRPr>
            </a:p>
          </p:txBody>
        </p:sp>
      </p:gr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人民立场</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grpSp>
        <p:nvGrpSpPr>
          <p:cNvPr id="3" name="组合 2"/>
          <p:cNvGrpSpPr/>
          <p:nvPr/>
        </p:nvGrpSpPr>
        <p:grpSpPr>
          <a:xfrm>
            <a:off x="400685" y="873760"/>
            <a:ext cx="9016365" cy="3564255"/>
            <a:chOff x="1209" y="2029"/>
            <a:chExt cx="16356" cy="7113"/>
          </a:xfrm>
        </p:grpSpPr>
        <p:sp>
          <p:nvSpPr>
            <p:cNvPr id="165" name="矩形 164"/>
            <p:cNvSpPr/>
            <p:nvPr/>
          </p:nvSpPr>
          <p:spPr>
            <a:xfrm>
              <a:off x="13506" y="2029"/>
              <a:ext cx="4059" cy="2946"/>
            </a:xfrm>
            <a:prstGeom prst="rect">
              <a:avLst/>
            </a:prstGeom>
          </p:spPr>
          <p:txBody>
            <a:bodyPr wrap="square">
              <a:spAutoFit/>
            </a:bodyPr>
            <a:lstStyle/>
            <a:p>
              <a:pPr lvl="0" defTabSz="1333500" eaLnBrk="1" fontAlgn="auto" hangingPunct="1">
                <a:lnSpc>
                  <a:spcPct val="150000"/>
                </a:lnSpc>
                <a:spcAft>
                  <a:spcPct val="35000"/>
                </a:spcAft>
                <a:buNone/>
                <a:defRPr/>
              </a:pPr>
              <a:r>
                <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rPr>
                <a:t>体现了对</a:t>
              </a:r>
              <a:r>
                <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rPr>
                <a:t>人民创造历史的地位和作用</a:t>
              </a:r>
              <a:r>
                <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rPr>
                <a:t>的深刻认识</a:t>
              </a:r>
              <a:endPar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endParaRPr>
            </a:p>
          </p:txBody>
        </p:sp>
        <p:sp>
          <p:nvSpPr>
            <p:cNvPr id="166" name="矩形 165"/>
            <p:cNvSpPr/>
            <p:nvPr/>
          </p:nvSpPr>
          <p:spPr>
            <a:xfrm>
              <a:off x="1981" y="2320"/>
              <a:ext cx="3562" cy="2025"/>
            </a:xfrm>
            <a:prstGeom prst="rect">
              <a:avLst/>
            </a:prstGeom>
          </p:spPr>
          <p:txBody>
            <a:bodyPr wrap="square">
              <a:spAutoFit/>
            </a:bodyPr>
            <a:lstStyle/>
            <a:p>
              <a:pPr lvl="0" defTabSz="1333500" eaLnBrk="1" fontAlgn="auto" hangingPunct="1">
                <a:lnSpc>
                  <a:spcPct val="150000"/>
                </a:lnSpc>
                <a:spcAft>
                  <a:spcPct val="35000"/>
                </a:spcAft>
                <a:defRPr/>
              </a:pPr>
              <a:r>
                <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rPr>
                <a:t>体现了</a:t>
              </a:r>
              <a:r>
                <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rPr>
                <a:t>马克思主义唯物史观</a:t>
              </a:r>
              <a:endPar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endParaRPr>
            </a:p>
          </p:txBody>
        </p:sp>
        <p:sp>
          <p:nvSpPr>
            <p:cNvPr id="167" name="矩形 166"/>
            <p:cNvSpPr/>
            <p:nvPr/>
          </p:nvSpPr>
          <p:spPr>
            <a:xfrm>
              <a:off x="1209" y="6408"/>
              <a:ext cx="4876" cy="2025"/>
            </a:xfrm>
            <a:prstGeom prst="rect">
              <a:avLst/>
            </a:prstGeom>
          </p:spPr>
          <p:txBody>
            <a:bodyPr wrap="square">
              <a:spAutoFit/>
            </a:bodyPr>
            <a:lstStyle/>
            <a:p>
              <a:pPr lvl="0" defTabSz="1333500" eaLnBrk="1" fontAlgn="auto" hangingPunct="1">
                <a:lnSpc>
                  <a:spcPct val="150000"/>
                </a:lnSpc>
                <a:spcAft>
                  <a:spcPct val="35000"/>
                </a:spcAft>
                <a:buNone/>
                <a:defRPr/>
              </a:pPr>
              <a:r>
                <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rPr>
                <a:t>体现了对</a:t>
              </a:r>
              <a:r>
                <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rPr>
                <a:t>人类社会发展规律</a:t>
              </a:r>
              <a:r>
                <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rPr>
                <a:t>的科学把握</a:t>
              </a:r>
              <a:endPar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endParaRPr>
            </a:p>
          </p:txBody>
        </p:sp>
        <p:sp>
          <p:nvSpPr>
            <p:cNvPr id="168" name="矩形 167"/>
            <p:cNvSpPr/>
            <p:nvPr/>
          </p:nvSpPr>
          <p:spPr>
            <a:xfrm>
              <a:off x="13125" y="6196"/>
              <a:ext cx="4176" cy="2946"/>
            </a:xfrm>
            <a:prstGeom prst="rect">
              <a:avLst/>
            </a:prstGeom>
          </p:spPr>
          <p:txBody>
            <a:bodyPr wrap="square">
              <a:spAutoFit/>
            </a:bodyPr>
            <a:lstStyle/>
            <a:p>
              <a:pPr lvl="0" defTabSz="1333500" eaLnBrk="1" fontAlgn="auto" hangingPunct="1">
                <a:lnSpc>
                  <a:spcPct val="150000"/>
                </a:lnSpc>
                <a:spcAft>
                  <a:spcPct val="35000"/>
                </a:spcAft>
                <a:buNone/>
                <a:defRPr/>
              </a:pPr>
              <a:r>
                <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rPr>
                <a:t>体现了对</a:t>
              </a:r>
              <a:r>
                <a:rPr lang="zh-CN" altLang="en-US" sz="2000" b="1" dirty="0">
                  <a:solidFill>
                    <a:schemeClr val="tx1">
                      <a:lumMod val="85000"/>
                      <a:lumOff val="15000"/>
                    </a:schemeClr>
                  </a:solidFill>
                  <a:latin typeface="微软雅黑" panose="020B0503020204020204" pitchFamily="2" charset="-122"/>
                  <a:ea typeface="微软雅黑" panose="020B0503020204020204" pitchFamily="2" charset="-122"/>
                </a:rPr>
                <a:t>保持党的先进性纯洁性</a:t>
              </a:r>
              <a:r>
                <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rPr>
                <a:t>的坚定追求</a:t>
              </a:r>
              <a:endParaRPr lang="zh-CN" altLang="en-US" sz="2000" dirty="0">
                <a:solidFill>
                  <a:schemeClr val="tx1">
                    <a:lumMod val="85000"/>
                    <a:lumOff val="15000"/>
                  </a:schemeClr>
                </a:solidFill>
                <a:latin typeface="微软雅黑" panose="020B0503020204020204" pitchFamily="2" charset="-122"/>
                <a:ea typeface="微软雅黑" panose="020B0503020204020204" pitchFamily="2" charset="-122"/>
              </a:endParaRPr>
            </a:p>
          </p:txBody>
        </p:sp>
        <p:grpSp>
          <p:nvGrpSpPr>
            <p:cNvPr id="268" name="组合 267"/>
            <p:cNvGrpSpPr/>
            <p:nvPr/>
          </p:nvGrpSpPr>
          <p:grpSpPr>
            <a:xfrm>
              <a:off x="6653" y="2502"/>
              <a:ext cx="5803" cy="5816"/>
              <a:chOff x="4224623" y="1588544"/>
              <a:chExt cx="3685063" cy="3692844"/>
            </a:xfrm>
            <a:effectLst>
              <a:outerShdw blurRad="50800" dist="38100" dir="2700000" algn="tl" rotWithShape="0">
                <a:prstClr val="black">
                  <a:alpha val="40000"/>
                </a:prstClr>
              </a:outerShdw>
            </a:effectLst>
          </p:grpSpPr>
          <p:sp>
            <p:nvSpPr>
              <p:cNvPr id="249" name="íšļîḋê"/>
              <p:cNvSpPr/>
              <p:nvPr/>
            </p:nvSpPr>
            <p:spPr bwMode="auto">
              <a:xfrm>
                <a:off x="4224623" y="1594381"/>
                <a:ext cx="2194695" cy="1852259"/>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C30C00"/>
              </a:solidFill>
              <a:ln w="19050">
                <a:noFill/>
                <a:round/>
              </a:ln>
              <a:effectLst/>
            </p:spPr>
            <p:txBody>
              <a:bodyPr anchor="ctr"/>
              <a:lstStyle/>
              <a:p>
                <a:pPr algn="ctr"/>
              </a:p>
            </p:txBody>
          </p:sp>
          <p:sp>
            <p:nvSpPr>
              <p:cNvPr id="250" name="ísḷîḑé"/>
              <p:cNvSpPr/>
              <p:nvPr/>
            </p:nvSpPr>
            <p:spPr bwMode="auto">
              <a:xfrm>
                <a:off x="6059371" y="1588544"/>
                <a:ext cx="1844477" cy="2204422"/>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D45100"/>
              </a:solidFill>
              <a:ln w="19050">
                <a:noFill/>
                <a:round/>
              </a:ln>
              <a:effectLst/>
            </p:spPr>
            <p:txBody>
              <a:bodyPr anchor="ctr"/>
              <a:lstStyle/>
              <a:p>
                <a:pPr algn="ctr"/>
              </a:p>
            </p:txBody>
          </p:sp>
          <p:sp>
            <p:nvSpPr>
              <p:cNvPr id="251" name="îṡľiḓê"/>
              <p:cNvSpPr/>
              <p:nvPr/>
            </p:nvSpPr>
            <p:spPr bwMode="auto">
              <a:xfrm>
                <a:off x="5693590" y="3446639"/>
                <a:ext cx="2216096" cy="1834749"/>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59600"/>
              </a:solidFill>
              <a:ln w="19050">
                <a:noFill/>
                <a:round/>
              </a:ln>
              <a:effectLst/>
            </p:spPr>
            <p:txBody>
              <a:bodyPr anchor="ctr"/>
              <a:lstStyle/>
              <a:p>
                <a:pPr algn="ctr"/>
              </a:p>
            </p:txBody>
          </p:sp>
          <p:sp>
            <p:nvSpPr>
              <p:cNvPr id="252" name="íṧľíḑè"/>
              <p:cNvSpPr/>
              <p:nvPr/>
            </p:nvSpPr>
            <p:spPr bwMode="auto">
              <a:xfrm>
                <a:off x="4224625" y="3071130"/>
                <a:ext cx="1834749" cy="2204422"/>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F9E700"/>
              </a:solidFill>
              <a:ln w="19050">
                <a:noFill/>
                <a:round/>
              </a:ln>
              <a:effectLst/>
            </p:spPr>
            <p:txBody>
              <a:bodyPr anchor="ctr"/>
              <a:lstStyle/>
              <a:p>
                <a:pPr algn="ctr"/>
              </a:p>
            </p:txBody>
          </p:sp>
        </p:grpSp>
        <p:cxnSp>
          <p:nvCxnSpPr>
            <p:cNvPr id="253" name="直接连接符 252"/>
            <p:cNvCxnSpPr/>
            <p:nvPr/>
          </p:nvCxnSpPr>
          <p:spPr>
            <a:xfrm flipV="1">
              <a:off x="11907" y="3219"/>
              <a:ext cx="1397" cy="745"/>
            </a:xfrm>
            <a:prstGeom prst="line">
              <a:avLst/>
            </a:prstGeom>
            <a:ln w="12700" cmpd="sng">
              <a:solidFill>
                <a:srgbClr val="D45100"/>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54" name="直接连接符 253"/>
            <p:cNvCxnSpPr/>
            <p:nvPr/>
          </p:nvCxnSpPr>
          <p:spPr>
            <a:xfrm>
              <a:off x="11989" y="6650"/>
              <a:ext cx="1315" cy="699"/>
            </a:xfrm>
            <a:prstGeom prst="line">
              <a:avLst/>
            </a:prstGeom>
            <a:ln w="12700" cmpd="sng">
              <a:solidFill>
                <a:srgbClr val="E59600"/>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55" name="直接连接符 254"/>
            <p:cNvCxnSpPr/>
            <p:nvPr/>
          </p:nvCxnSpPr>
          <p:spPr>
            <a:xfrm flipH="1">
              <a:off x="5695" y="6650"/>
              <a:ext cx="1315" cy="699"/>
            </a:xfrm>
            <a:prstGeom prst="line">
              <a:avLst/>
            </a:prstGeom>
            <a:ln w="12700" cmpd="sng">
              <a:solidFill>
                <a:srgbClr val="F9E700"/>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56" name="直接连接符 255"/>
            <p:cNvCxnSpPr/>
            <p:nvPr/>
          </p:nvCxnSpPr>
          <p:spPr>
            <a:xfrm flipH="1" flipV="1">
              <a:off x="5516" y="3324"/>
              <a:ext cx="1494" cy="686"/>
            </a:xfrm>
            <a:prstGeom prst="line">
              <a:avLst/>
            </a:prstGeom>
            <a:ln w="12700" cmpd="sng">
              <a:solidFill>
                <a:srgbClr val="C30C00"/>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192" name="矩形 191"/>
            <p:cNvSpPr/>
            <p:nvPr/>
          </p:nvSpPr>
          <p:spPr>
            <a:xfrm>
              <a:off x="7680" y="4629"/>
              <a:ext cx="3852" cy="1779"/>
            </a:xfrm>
            <a:prstGeom prst="rect">
              <a:avLst/>
            </a:prstGeom>
          </p:spPr>
          <p:txBody>
            <a:bodyPr wrap="square">
              <a:spAutoFit/>
            </a:bodyPr>
            <a:lstStyle/>
            <a:p>
              <a:pPr algn="ctr">
                <a:defRPr>
                  <a:solidFill>
                    <a:srgbClr val="FFFFFF"/>
                  </a:solidFill>
                </a:defRPr>
              </a:pPr>
              <a:r>
                <a:rPr lang="zh-CN" altLang="en-US" sz="2600" b="1" dirty="0">
                  <a:solidFill>
                    <a:schemeClr val="accent5"/>
                  </a:solidFill>
                  <a:latin typeface="微软雅黑" panose="020B0503020204020204" pitchFamily="2" charset="-122"/>
                  <a:ea typeface="微软雅黑" panose="020B0503020204020204" pitchFamily="2" charset="-122"/>
                </a:rPr>
                <a:t>以人民</a:t>
              </a:r>
              <a:endParaRPr lang="zh-CN" altLang="en-US" sz="2600" b="1" dirty="0">
                <a:solidFill>
                  <a:schemeClr val="accent5"/>
                </a:solidFill>
                <a:latin typeface="微软雅黑" panose="020B0503020204020204" pitchFamily="2" charset="-122"/>
                <a:ea typeface="微软雅黑" panose="020B0503020204020204" pitchFamily="2" charset="-122"/>
              </a:endParaRPr>
            </a:p>
            <a:p>
              <a:pPr algn="ctr">
                <a:defRPr>
                  <a:solidFill>
                    <a:srgbClr val="FFFFFF"/>
                  </a:solidFill>
                </a:defRPr>
              </a:pPr>
              <a:r>
                <a:rPr lang="zh-CN" altLang="en-US" sz="2600" b="1" dirty="0">
                  <a:solidFill>
                    <a:schemeClr val="accent5"/>
                  </a:solidFill>
                  <a:latin typeface="微软雅黑" panose="020B0503020204020204" pitchFamily="2" charset="-122"/>
                  <a:ea typeface="微软雅黑" panose="020B0503020204020204" pitchFamily="2" charset="-122"/>
                </a:rPr>
                <a:t>为中心</a:t>
              </a:r>
              <a:endParaRPr lang="zh-CN" altLang="en-US" sz="2600" b="1" dirty="0">
                <a:solidFill>
                  <a:schemeClr val="accent5"/>
                </a:solidFill>
                <a:latin typeface="微软雅黑" panose="020B0503020204020204" pitchFamily="2" charset="-122"/>
                <a:ea typeface="微软雅黑" panose="020B0503020204020204" pitchFamily="2" charset="-122"/>
              </a:endParaRPr>
            </a:p>
          </p:txBody>
        </p:sp>
      </p:grpSp>
      <p:grpSp>
        <p:nvGrpSpPr>
          <p:cNvPr id="2" name="组合 1"/>
          <p:cNvGrpSpPr/>
          <p:nvPr/>
        </p:nvGrpSpPr>
        <p:grpSpPr>
          <a:xfrm>
            <a:off x="7567295" y="4154170"/>
            <a:ext cx="4499297" cy="2492445"/>
            <a:chOff x="5292" y="2203"/>
            <a:chExt cx="8673" cy="6894"/>
          </a:xfrm>
        </p:grpSpPr>
        <p:sp>
          <p:nvSpPr>
            <p:cNvPr id="8" name="矩形 7"/>
            <p:cNvSpPr/>
            <p:nvPr/>
          </p:nvSpPr>
          <p:spPr bwMode="auto">
            <a:xfrm>
              <a:off x="9684" y="5282"/>
              <a:ext cx="3747" cy="530"/>
            </a:xfrm>
            <a:prstGeom prst="rect">
              <a:avLst/>
            </a:prstGeom>
          </p:spPr>
          <p:txBody>
            <a:bodyPr wrap="square">
              <a:spAutoFit/>
            </a:bodyPr>
            <a:lstStyle/>
            <a:p>
              <a:pPr algn="r" eaLnBrk="1" hangingPunct="1">
                <a:lnSpc>
                  <a:spcPct val="150000"/>
                </a:lnSpc>
                <a:defRPr/>
              </a:pPr>
              <a:endParaRPr lang="en-US" altLang="zh-CN" sz="1200" dirty="0">
                <a:solidFill>
                  <a:schemeClr val="tx1"/>
                </a:solidFill>
                <a:latin typeface="微软雅黑" panose="020B0503020204020204" pitchFamily="2" charset="-122"/>
                <a:ea typeface="微软雅黑" panose="020B0503020204020204" pitchFamily="2" charset="-122"/>
              </a:endParaRPr>
            </a:p>
          </p:txBody>
        </p:sp>
        <p:sp>
          <p:nvSpPr>
            <p:cNvPr id="10" name="矩形 116"/>
            <p:cNvSpPr>
              <a:spLocks noChangeArrowheads="1"/>
            </p:cNvSpPr>
            <p:nvPr/>
          </p:nvSpPr>
          <p:spPr bwMode="auto">
            <a:xfrm>
              <a:off x="7472" y="2203"/>
              <a:ext cx="4911" cy="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50000"/>
                </a:lnSpc>
                <a:spcBef>
                  <a:spcPct val="0"/>
                </a:spcBef>
                <a:buNone/>
              </a:pPr>
              <a:r>
                <a:rPr lang="zh-CN" altLang="en-US" sz="2000" b="1" dirty="0">
                  <a:solidFill>
                    <a:srgbClr val="C00000"/>
                  </a:solidFill>
                  <a:latin typeface="Helvetica" panose="020B0604020202020204" pitchFamily="34" charset="0"/>
                  <a:ea typeface="微软雅黑" panose="020B0503020204020204" pitchFamily="2" charset="-122"/>
                </a:rPr>
                <a:t>时代是出卷人</a:t>
              </a:r>
              <a:endParaRPr lang="en-US" altLang="zh-CN" sz="2000" b="1" dirty="0">
                <a:solidFill>
                  <a:srgbClr val="C00000"/>
                </a:solidFill>
                <a:latin typeface="Helvetica" panose="020B0604020202020204" pitchFamily="34" charset="0"/>
                <a:ea typeface="微软雅黑" panose="020B0503020204020204" pitchFamily="2" charset="-122"/>
              </a:endParaRPr>
            </a:p>
          </p:txBody>
        </p:sp>
        <p:sp>
          <p:nvSpPr>
            <p:cNvPr id="14" name="矩形 116"/>
            <p:cNvSpPr>
              <a:spLocks noChangeArrowheads="1"/>
            </p:cNvSpPr>
            <p:nvPr/>
          </p:nvSpPr>
          <p:spPr bwMode="auto">
            <a:xfrm>
              <a:off x="5292" y="6290"/>
              <a:ext cx="4272" cy="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50000"/>
                </a:lnSpc>
                <a:spcBef>
                  <a:spcPct val="0"/>
                </a:spcBef>
                <a:buNone/>
              </a:pPr>
              <a:r>
                <a:rPr lang="zh-CN" altLang="en-US" sz="2000" b="1" dirty="0">
                  <a:solidFill>
                    <a:srgbClr val="C00000"/>
                  </a:solidFill>
                  <a:latin typeface="Helvetica" panose="020B0604020202020204" pitchFamily="34" charset="0"/>
                  <a:ea typeface="微软雅黑" panose="020B0503020204020204" pitchFamily="2" charset="-122"/>
                </a:rPr>
                <a:t>我们是答卷人</a:t>
              </a:r>
              <a:endParaRPr lang="en-US" altLang="zh-CN" sz="2000" b="1" dirty="0">
                <a:solidFill>
                  <a:srgbClr val="C00000"/>
                </a:solidFill>
                <a:latin typeface="Helvetica" panose="020B0604020202020204" pitchFamily="34" charset="0"/>
                <a:ea typeface="微软雅黑" panose="020B0503020204020204" pitchFamily="2" charset="-122"/>
              </a:endParaRPr>
            </a:p>
          </p:txBody>
        </p:sp>
        <p:sp>
          <p:nvSpPr>
            <p:cNvPr id="19" name="矩形 116"/>
            <p:cNvSpPr>
              <a:spLocks noChangeArrowheads="1"/>
            </p:cNvSpPr>
            <p:nvPr/>
          </p:nvSpPr>
          <p:spPr bwMode="auto">
            <a:xfrm>
              <a:off x="9565" y="6263"/>
              <a:ext cx="4400"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lnSpc>
                  <a:spcPct val="150000"/>
                </a:lnSpc>
                <a:spcBef>
                  <a:spcPct val="0"/>
                </a:spcBef>
                <a:buNone/>
              </a:pPr>
              <a:r>
                <a:rPr lang="zh-CN" altLang="en-US" sz="2000" b="1" dirty="0">
                  <a:solidFill>
                    <a:srgbClr val="C00000"/>
                  </a:solidFill>
                  <a:latin typeface="Helvetica" panose="020B0604020202020204" pitchFamily="34" charset="0"/>
                  <a:ea typeface="微软雅黑" panose="020B0503020204020204" pitchFamily="2" charset="-122"/>
                </a:rPr>
                <a:t>人民是阅卷人</a:t>
              </a:r>
              <a:endParaRPr lang="zh-CN" altLang="en-US" sz="2000" b="1" dirty="0">
                <a:solidFill>
                  <a:srgbClr val="C00000"/>
                </a:solidFill>
                <a:latin typeface="Helvetica" panose="020B0604020202020204" pitchFamily="34" charset="0"/>
                <a:ea typeface="微软雅黑" panose="020B0503020204020204" pitchFamily="2" charset="-122"/>
              </a:endParaRPr>
            </a:p>
          </p:txBody>
        </p:sp>
        <p:grpSp>
          <p:nvGrpSpPr>
            <p:cNvPr id="21" name="îŝlídé"/>
            <p:cNvGrpSpPr/>
            <p:nvPr/>
          </p:nvGrpSpPr>
          <p:grpSpPr>
            <a:xfrm>
              <a:off x="8357" y="3825"/>
              <a:ext cx="2466" cy="2339"/>
              <a:chOff x="3882406" y="907348"/>
              <a:chExt cx="4763194" cy="4518250"/>
            </a:xfrm>
          </p:grpSpPr>
          <p:sp>
            <p:nvSpPr>
              <p:cNvPr id="22" name="ïṣlîḑê"/>
              <p:cNvSpPr/>
              <p:nvPr/>
            </p:nvSpPr>
            <p:spPr>
              <a:xfrm>
                <a:off x="7418780" y="4017012"/>
                <a:ext cx="1226820" cy="1057603"/>
              </a:xfrm>
              <a:prstGeom prst="triangl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p>
            </p:txBody>
          </p:sp>
          <p:sp>
            <p:nvSpPr>
              <p:cNvPr id="23" name="îşlîḑè"/>
              <p:cNvSpPr/>
              <p:nvPr/>
            </p:nvSpPr>
            <p:spPr>
              <a:xfrm>
                <a:off x="4847030" y="4017011"/>
                <a:ext cx="3185160" cy="1057603"/>
              </a:xfrm>
              <a:prstGeom prst="parallelogram">
                <a:avLst>
                  <a:gd name="adj" fmla="val 57722"/>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p>
            </p:txBody>
          </p:sp>
          <p:sp>
            <p:nvSpPr>
              <p:cNvPr id="24" name="ïṥḻïḍè"/>
              <p:cNvSpPr/>
              <p:nvPr/>
            </p:nvSpPr>
            <p:spPr>
              <a:xfrm rot="7176267">
                <a:off x="3798188" y="4283776"/>
                <a:ext cx="1226040" cy="1057603"/>
              </a:xfrm>
              <a:prstGeom prst="triangl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p>
            </p:txBody>
          </p:sp>
          <p:sp>
            <p:nvSpPr>
              <p:cNvPr id="25" name="îš1îḑe"/>
              <p:cNvSpPr/>
              <p:nvPr/>
            </p:nvSpPr>
            <p:spPr>
              <a:xfrm rot="7176267">
                <a:off x="3599284" y="2888630"/>
                <a:ext cx="3209239" cy="1057603"/>
              </a:xfrm>
              <a:prstGeom prst="parallelogram">
                <a:avLst>
                  <a:gd name="adj" fmla="val 57327"/>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32500" lnSpcReduction="20000"/>
              </a:bodyPr>
              <a:lstStyle/>
              <a:p>
                <a:pPr algn="ctr"/>
              </a:p>
            </p:txBody>
          </p:sp>
          <p:sp>
            <p:nvSpPr>
              <p:cNvPr id="26" name="îśḻîḓé"/>
              <p:cNvSpPr/>
              <p:nvPr/>
            </p:nvSpPr>
            <p:spPr>
              <a:xfrm rot="14409079">
                <a:off x="5375029" y="991566"/>
                <a:ext cx="1226040" cy="1057603"/>
              </a:xfrm>
              <a:prstGeom prst="triangle">
                <a:avLst/>
              </a:prstGeom>
              <a:solidFill>
                <a:srgbClr val="C0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p>
            </p:txBody>
          </p:sp>
          <p:sp>
            <p:nvSpPr>
              <p:cNvPr id="28" name="ï$lïḑè"/>
              <p:cNvSpPr/>
              <p:nvPr/>
            </p:nvSpPr>
            <p:spPr>
              <a:xfrm rot="14409079">
                <a:off x="5188621" y="2372001"/>
                <a:ext cx="3183135" cy="1057603"/>
              </a:xfrm>
              <a:prstGeom prst="parallelogram">
                <a:avLst>
                  <a:gd name="adj" fmla="val 57327"/>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32500" lnSpcReduction="20000"/>
              </a:bodyPr>
              <a:lstStyle/>
              <a:p>
                <a:pPr algn="ctr"/>
              </a:p>
            </p:txBody>
          </p:sp>
        </p:gr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更好的发挥政府作用：政府的职责和作用</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grpSp>
        <p:nvGrpSpPr>
          <p:cNvPr id="22" name="组合 21"/>
          <p:cNvGrpSpPr/>
          <p:nvPr/>
        </p:nvGrpSpPr>
        <p:grpSpPr>
          <a:xfrm>
            <a:off x="710993" y="2055247"/>
            <a:ext cx="2643668" cy="1644118"/>
            <a:chOff x="710993" y="2055247"/>
            <a:chExt cx="2643668" cy="1644118"/>
          </a:xfrm>
          <a:effectLst>
            <a:outerShdw blurRad="50800" dist="38100" dir="2700000" algn="tl" rotWithShape="0">
              <a:prstClr val="black">
                <a:alpha val="40000"/>
              </a:prstClr>
            </a:outerShdw>
          </a:effectLst>
        </p:grpSpPr>
        <p:sp>
          <p:nvSpPr>
            <p:cNvPr id="2" name="ïṣḷïďè"/>
            <p:cNvSpPr/>
            <p:nvPr/>
          </p:nvSpPr>
          <p:spPr>
            <a:xfrm>
              <a:off x="710993" y="2055247"/>
              <a:ext cx="2643668" cy="1644118"/>
            </a:xfrm>
            <a:prstGeom prst="flowChartManualInpu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 name="矩形 13"/>
            <p:cNvSpPr/>
            <p:nvPr/>
          </p:nvSpPr>
          <p:spPr>
            <a:xfrm>
              <a:off x="914572" y="2783147"/>
              <a:ext cx="2236510" cy="400110"/>
            </a:xfrm>
            <a:prstGeom prst="rect">
              <a:avLst/>
            </a:prstGeom>
          </p:spPr>
          <p:txBody>
            <a:bodyPr wrap="none">
              <a:spAutoFit/>
            </a:bodyPr>
            <a:lstStyle/>
            <a:p>
              <a:pPr lvl="0"/>
              <a:r>
                <a:rPr lang="zh-CN" altLang="zh-CN" sz="2000" b="1" dirty="0">
                  <a:solidFill>
                    <a:schemeClr val="tx1">
                      <a:lumMod val="85000"/>
                      <a:lumOff val="15000"/>
                    </a:schemeClr>
                  </a:solidFill>
                  <a:latin typeface="+mn-ea"/>
                  <a:ea typeface="+mn-ea"/>
                  <a:cs typeface="+mn-ea"/>
                  <a:sym typeface="+mn-lt"/>
                </a:rPr>
                <a:t>保持宏观经济稳定</a:t>
              </a:r>
              <a:endParaRPr lang="zh-CN" altLang="en-US" sz="2000" b="1" dirty="0">
                <a:solidFill>
                  <a:schemeClr val="tx1">
                    <a:lumMod val="85000"/>
                    <a:lumOff val="15000"/>
                  </a:schemeClr>
                </a:solidFill>
                <a:latin typeface="+mn-ea"/>
                <a:ea typeface="+mn-ea"/>
                <a:cs typeface="+mn-ea"/>
                <a:sym typeface="+mn-lt"/>
              </a:endParaRPr>
            </a:p>
          </p:txBody>
        </p:sp>
      </p:grpSp>
      <p:grpSp>
        <p:nvGrpSpPr>
          <p:cNvPr id="23" name="组合 22"/>
          <p:cNvGrpSpPr/>
          <p:nvPr/>
        </p:nvGrpSpPr>
        <p:grpSpPr>
          <a:xfrm>
            <a:off x="3419774" y="2055247"/>
            <a:ext cx="2643668" cy="1644118"/>
            <a:chOff x="3419774" y="2055247"/>
            <a:chExt cx="2643668" cy="1644118"/>
          </a:xfrm>
          <a:effectLst>
            <a:outerShdw blurRad="50800" dist="38100" dir="2700000" algn="tl" rotWithShape="0">
              <a:prstClr val="black">
                <a:alpha val="40000"/>
              </a:prstClr>
            </a:outerShdw>
          </a:effectLst>
        </p:grpSpPr>
        <p:sp>
          <p:nvSpPr>
            <p:cNvPr id="3" name="ïS1íde"/>
            <p:cNvSpPr/>
            <p:nvPr/>
          </p:nvSpPr>
          <p:spPr>
            <a:xfrm flipH="1">
              <a:off x="3419774" y="2055247"/>
              <a:ext cx="2643668" cy="1644118"/>
            </a:xfrm>
            <a:prstGeom prst="flowChartManualInput">
              <a:avLst/>
            </a:prstGeom>
            <a:solidFill>
              <a:srgbClr val="D03E3E"/>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矩形 14"/>
            <p:cNvSpPr/>
            <p:nvPr/>
          </p:nvSpPr>
          <p:spPr>
            <a:xfrm>
              <a:off x="3558240" y="2783147"/>
              <a:ext cx="2492990" cy="400110"/>
            </a:xfrm>
            <a:prstGeom prst="rect">
              <a:avLst/>
            </a:prstGeom>
          </p:spPr>
          <p:txBody>
            <a:bodyPr wrap="none">
              <a:spAutoFit/>
            </a:bodyPr>
            <a:lstStyle/>
            <a:p>
              <a:pPr lvl="0"/>
              <a:r>
                <a:rPr lang="zh-CN" altLang="en-US" sz="2000" b="1" dirty="0">
                  <a:solidFill>
                    <a:schemeClr val="bg1"/>
                  </a:solidFill>
                  <a:latin typeface="+mn-ea"/>
                  <a:ea typeface="+mn-ea"/>
                  <a:cs typeface="+mn-ea"/>
                  <a:sym typeface="+mn-lt"/>
                </a:rPr>
                <a:t>加强和优化公共服务</a:t>
              </a:r>
              <a:endParaRPr lang="zh-CN" altLang="en-US" sz="2000" b="1" dirty="0">
                <a:solidFill>
                  <a:schemeClr val="bg1"/>
                </a:solidFill>
                <a:latin typeface="+mn-ea"/>
                <a:ea typeface="+mn-ea"/>
                <a:cs typeface="+mn-ea"/>
                <a:sym typeface="+mn-lt"/>
              </a:endParaRPr>
            </a:p>
          </p:txBody>
        </p:sp>
      </p:grpSp>
      <p:grpSp>
        <p:nvGrpSpPr>
          <p:cNvPr id="24" name="组合 23"/>
          <p:cNvGrpSpPr/>
          <p:nvPr/>
        </p:nvGrpSpPr>
        <p:grpSpPr>
          <a:xfrm>
            <a:off x="6128555" y="2058881"/>
            <a:ext cx="2643668" cy="1644118"/>
            <a:chOff x="6128555" y="2058881"/>
            <a:chExt cx="2643668" cy="1644118"/>
          </a:xfrm>
          <a:effectLst>
            <a:outerShdw blurRad="50800" dist="38100" dir="2700000" algn="tl" rotWithShape="0">
              <a:prstClr val="black">
                <a:alpha val="40000"/>
              </a:prstClr>
            </a:outerShdw>
          </a:effectLst>
        </p:grpSpPr>
        <p:sp>
          <p:nvSpPr>
            <p:cNvPr id="4" name="îŝlïḋè"/>
            <p:cNvSpPr/>
            <p:nvPr/>
          </p:nvSpPr>
          <p:spPr>
            <a:xfrm>
              <a:off x="6128555" y="2058881"/>
              <a:ext cx="2643668" cy="1644118"/>
            </a:xfrm>
            <a:prstGeom prst="flowChartManualInput">
              <a:avLst/>
            </a:prstGeom>
            <a:solidFill>
              <a:srgbClr val="BD0F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 name="矩形 15"/>
            <p:cNvSpPr/>
            <p:nvPr/>
          </p:nvSpPr>
          <p:spPr>
            <a:xfrm>
              <a:off x="6601919" y="2783147"/>
              <a:ext cx="1723549" cy="400110"/>
            </a:xfrm>
            <a:prstGeom prst="rect">
              <a:avLst/>
            </a:prstGeom>
          </p:spPr>
          <p:txBody>
            <a:bodyPr wrap="none">
              <a:spAutoFit/>
            </a:bodyPr>
            <a:lstStyle/>
            <a:p>
              <a:pPr lvl="0" algn="ctr"/>
              <a:r>
                <a:rPr lang="zh-CN" altLang="en-US" sz="2000" b="1" dirty="0">
                  <a:solidFill>
                    <a:schemeClr val="bg1"/>
                  </a:solidFill>
                  <a:latin typeface="+mn-ea"/>
                  <a:ea typeface="+mn-ea"/>
                  <a:cs typeface="+mn-ea"/>
                  <a:sym typeface="+mn-lt"/>
                </a:rPr>
                <a:t>保障公平竞争</a:t>
              </a:r>
              <a:endParaRPr lang="zh-CN" altLang="en-US" sz="2000" b="1" dirty="0">
                <a:solidFill>
                  <a:schemeClr val="bg1"/>
                </a:solidFill>
                <a:latin typeface="+mn-ea"/>
                <a:ea typeface="+mn-ea"/>
                <a:cs typeface="+mn-ea"/>
                <a:sym typeface="+mn-lt"/>
              </a:endParaRPr>
            </a:p>
          </p:txBody>
        </p:sp>
      </p:grpSp>
      <p:grpSp>
        <p:nvGrpSpPr>
          <p:cNvPr id="25" name="组合 24"/>
          <p:cNvGrpSpPr/>
          <p:nvPr/>
        </p:nvGrpSpPr>
        <p:grpSpPr>
          <a:xfrm>
            <a:off x="8837335" y="2055247"/>
            <a:ext cx="2643668" cy="1644118"/>
            <a:chOff x="8837335" y="2055247"/>
            <a:chExt cx="2643668" cy="1644118"/>
          </a:xfrm>
          <a:effectLst>
            <a:outerShdw blurRad="50800" dist="38100" dir="2700000" algn="tl" rotWithShape="0">
              <a:prstClr val="black">
                <a:alpha val="40000"/>
              </a:prstClr>
            </a:outerShdw>
          </a:effectLst>
        </p:grpSpPr>
        <p:sp>
          <p:nvSpPr>
            <p:cNvPr id="5" name="íṡḷiḋè"/>
            <p:cNvSpPr/>
            <p:nvPr/>
          </p:nvSpPr>
          <p:spPr>
            <a:xfrm flipH="1">
              <a:off x="8837335" y="2055247"/>
              <a:ext cx="2643668" cy="1644118"/>
            </a:xfrm>
            <a:prstGeom prst="flowChartManualInpu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7" name="矩形 16"/>
            <p:cNvSpPr/>
            <p:nvPr/>
          </p:nvSpPr>
          <p:spPr>
            <a:xfrm>
              <a:off x="9341394" y="2783147"/>
              <a:ext cx="1723549" cy="400110"/>
            </a:xfrm>
            <a:prstGeom prst="rect">
              <a:avLst/>
            </a:prstGeom>
          </p:spPr>
          <p:txBody>
            <a:bodyPr wrap="none">
              <a:spAutoFit/>
            </a:bodyPr>
            <a:lstStyle/>
            <a:p>
              <a:pPr lvl="0" algn="ctr"/>
              <a:r>
                <a:rPr lang="zh-CN" altLang="en-US" sz="2000" b="1" dirty="0">
                  <a:solidFill>
                    <a:schemeClr val="tx1">
                      <a:lumMod val="85000"/>
                      <a:lumOff val="15000"/>
                    </a:schemeClr>
                  </a:solidFill>
                  <a:latin typeface="+mn-ea"/>
                  <a:ea typeface="+mn-ea"/>
                  <a:cs typeface="+mn-ea"/>
                  <a:sym typeface="+mn-lt"/>
                </a:rPr>
                <a:t>弥补市场失灵</a:t>
              </a:r>
              <a:endParaRPr lang="zh-CN" altLang="en-US" sz="2000" b="1" dirty="0">
                <a:solidFill>
                  <a:schemeClr val="tx1">
                    <a:lumMod val="85000"/>
                    <a:lumOff val="15000"/>
                  </a:schemeClr>
                </a:solidFill>
                <a:latin typeface="+mn-ea"/>
                <a:ea typeface="+mn-ea"/>
                <a:cs typeface="+mn-ea"/>
                <a:sym typeface="+mn-lt"/>
              </a:endParaRPr>
            </a:p>
          </p:txBody>
        </p:sp>
      </p:grpSp>
      <p:grpSp>
        <p:nvGrpSpPr>
          <p:cNvPr id="26" name="组合 25"/>
          <p:cNvGrpSpPr/>
          <p:nvPr/>
        </p:nvGrpSpPr>
        <p:grpSpPr>
          <a:xfrm>
            <a:off x="710994" y="3755139"/>
            <a:ext cx="2643668" cy="1644118"/>
            <a:chOff x="710994" y="3755139"/>
            <a:chExt cx="2643668" cy="1644118"/>
          </a:xfrm>
          <a:effectLst>
            <a:outerShdw blurRad="50800" dist="38100" dir="2700000" algn="tl" rotWithShape="0">
              <a:prstClr val="black">
                <a:alpha val="40000"/>
              </a:prstClr>
            </a:outerShdw>
          </a:effectLst>
        </p:grpSpPr>
        <p:sp>
          <p:nvSpPr>
            <p:cNvPr id="6" name="îšḻîḍe"/>
            <p:cNvSpPr/>
            <p:nvPr/>
          </p:nvSpPr>
          <p:spPr>
            <a:xfrm flipV="1">
              <a:off x="710994" y="3755139"/>
              <a:ext cx="2643668" cy="1644118"/>
            </a:xfrm>
            <a:prstGeom prst="flowChartManualInput">
              <a:avLst/>
            </a:prstGeom>
            <a:solidFill>
              <a:schemeClr val="accent6">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8" name="矩形 17"/>
            <p:cNvSpPr/>
            <p:nvPr/>
          </p:nvSpPr>
          <p:spPr>
            <a:xfrm>
              <a:off x="1093603" y="4227210"/>
              <a:ext cx="1723549" cy="400110"/>
            </a:xfrm>
            <a:prstGeom prst="rect">
              <a:avLst/>
            </a:prstGeom>
          </p:spPr>
          <p:txBody>
            <a:bodyPr wrap="none">
              <a:spAutoFit/>
            </a:bodyPr>
            <a:lstStyle/>
            <a:p>
              <a:pPr lvl="0" algn="ctr"/>
              <a:r>
                <a:rPr lang="zh-CN" altLang="en-US" sz="2000" b="1" dirty="0">
                  <a:solidFill>
                    <a:schemeClr val="bg1"/>
                  </a:solidFill>
                  <a:latin typeface="+mn-ea"/>
                  <a:ea typeface="+mn-ea"/>
                  <a:cs typeface="+mn-ea"/>
                  <a:sym typeface="+mn-lt"/>
                </a:rPr>
                <a:t>加强市场监管</a:t>
              </a:r>
              <a:endParaRPr lang="zh-CN" altLang="en-US" sz="2000" b="1" dirty="0">
                <a:solidFill>
                  <a:schemeClr val="bg1"/>
                </a:solidFill>
                <a:latin typeface="+mn-ea"/>
                <a:ea typeface="+mn-ea"/>
                <a:cs typeface="+mn-ea"/>
                <a:sym typeface="+mn-lt"/>
              </a:endParaRPr>
            </a:p>
          </p:txBody>
        </p:sp>
      </p:grpSp>
      <p:grpSp>
        <p:nvGrpSpPr>
          <p:cNvPr id="27" name="组合 26"/>
          <p:cNvGrpSpPr/>
          <p:nvPr/>
        </p:nvGrpSpPr>
        <p:grpSpPr>
          <a:xfrm>
            <a:off x="3419775" y="3755139"/>
            <a:ext cx="2643668" cy="1644118"/>
            <a:chOff x="3419775" y="3755139"/>
            <a:chExt cx="2643668" cy="1644118"/>
          </a:xfrm>
          <a:effectLst>
            <a:outerShdw blurRad="50800" dist="38100" dir="2700000" algn="tl" rotWithShape="0">
              <a:prstClr val="black">
                <a:alpha val="40000"/>
              </a:prstClr>
            </a:outerShdw>
          </a:effectLst>
        </p:grpSpPr>
        <p:sp>
          <p:nvSpPr>
            <p:cNvPr id="8" name="ïṣḻîḓè"/>
            <p:cNvSpPr/>
            <p:nvPr/>
          </p:nvSpPr>
          <p:spPr>
            <a:xfrm flipH="1" flipV="1">
              <a:off x="3419775" y="3755139"/>
              <a:ext cx="2643668" cy="1644118"/>
            </a:xfrm>
            <a:prstGeom prst="flowChartManualInpu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9" name="矩形 18"/>
            <p:cNvSpPr/>
            <p:nvPr/>
          </p:nvSpPr>
          <p:spPr>
            <a:xfrm>
              <a:off x="3828991" y="4227210"/>
              <a:ext cx="1723549" cy="400110"/>
            </a:xfrm>
            <a:prstGeom prst="rect">
              <a:avLst/>
            </a:prstGeom>
          </p:spPr>
          <p:txBody>
            <a:bodyPr wrap="none">
              <a:spAutoFit/>
            </a:bodyPr>
            <a:lstStyle/>
            <a:p>
              <a:pPr lvl="0"/>
              <a:r>
                <a:rPr lang="zh-CN" altLang="en-US" sz="2000" b="1" dirty="0">
                  <a:solidFill>
                    <a:schemeClr val="tx1">
                      <a:lumMod val="85000"/>
                      <a:lumOff val="15000"/>
                    </a:schemeClr>
                  </a:solidFill>
                  <a:latin typeface="+mn-ea"/>
                  <a:ea typeface="+mn-ea"/>
                  <a:cs typeface="+mn-ea"/>
                  <a:sym typeface="+mn-lt"/>
                </a:rPr>
                <a:t>维护市场秩序</a:t>
              </a:r>
              <a:endParaRPr lang="zh-CN" altLang="en-US" sz="2000" b="1" dirty="0">
                <a:solidFill>
                  <a:schemeClr val="tx1">
                    <a:lumMod val="85000"/>
                    <a:lumOff val="15000"/>
                  </a:schemeClr>
                </a:solidFill>
                <a:latin typeface="+mn-ea"/>
                <a:ea typeface="+mn-ea"/>
                <a:cs typeface="+mn-ea"/>
                <a:sym typeface="+mn-lt"/>
              </a:endParaRPr>
            </a:p>
          </p:txBody>
        </p:sp>
      </p:grpSp>
      <p:grpSp>
        <p:nvGrpSpPr>
          <p:cNvPr id="28" name="组合 27"/>
          <p:cNvGrpSpPr/>
          <p:nvPr/>
        </p:nvGrpSpPr>
        <p:grpSpPr>
          <a:xfrm>
            <a:off x="6128555" y="3755139"/>
            <a:ext cx="2643668" cy="1644118"/>
            <a:chOff x="6128555" y="3755139"/>
            <a:chExt cx="2643668" cy="1644118"/>
          </a:xfrm>
          <a:effectLst>
            <a:outerShdw blurRad="50800" dist="38100" dir="2700000" algn="tl" rotWithShape="0">
              <a:prstClr val="black">
                <a:alpha val="40000"/>
              </a:prstClr>
            </a:outerShdw>
          </a:effectLst>
        </p:grpSpPr>
        <p:sp>
          <p:nvSpPr>
            <p:cNvPr id="9" name="íŝ1ïḓe"/>
            <p:cNvSpPr/>
            <p:nvPr/>
          </p:nvSpPr>
          <p:spPr>
            <a:xfrm flipV="1">
              <a:off x="6128555" y="3755139"/>
              <a:ext cx="2643668" cy="1644118"/>
            </a:xfrm>
            <a:prstGeom prst="flowChartManualInput">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0" name="矩形 19"/>
            <p:cNvSpPr/>
            <p:nvPr/>
          </p:nvSpPr>
          <p:spPr>
            <a:xfrm>
              <a:off x="6473678" y="4242919"/>
              <a:ext cx="1980029" cy="400110"/>
            </a:xfrm>
            <a:prstGeom prst="rect">
              <a:avLst/>
            </a:prstGeom>
          </p:spPr>
          <p:txBody>
            <a:bodyPr wrap="none">
              <a:spAutoFit/>
            </a:bodyPr>
            <a:lstStyle/>
            <a:p>
              <a:pPr lvl="0"/>
              <a:r>
                <a:rPr lang="zh-CN" altLang="en-US" sz="2000" b="1" dirty="0">
                  <a:solidFill>
                    <a:schemeClr val="tx1">
                      <a:lumMod val="85000"/>
                      <a:lumOff val="15000"/>
                    </a:schemeClr>
                  </a:solidFill>
                  <a:latin typeface="+mn-ea"/>
                  <a:ea typeface="+mn-ea"/>
                  <a:cs typeface="+mn-ea"/>
                  <a:sym typeface="+mn-lt"/>
                </a:rPr>
                <a:t>推动可持续发展</a:t>
              </a:r>
              <a:endParaRPr lang="zh-CN" altLang="en-US" sz="2000" b="1" dirty="0">
                <a:solidFill>
                  <a:schemeClr val="tx1">
                    <a:lumMod val="85000"/>
                    <a:lumOff val="15000"/>
                  </a:schemeClr>
                </a:solidFill>
                <a:latin typeface="+mn-ea"/>
                <a:ea typeface="+mn-ea"/>
                <a:cs typeface="+mn-ea"/>
                <a:sym typeface="+mn-lt"/>
              </a:endParaRPr>
            </a:p>
          </p:txBody>
        </p:sp>
      </p:grpSp>
      <p:grpSp>
        <p:nvGrpSpPr>
          <p:cNvPr id="29" name="组合 28"/>
          <p:cNvGrpSpPr/>
          <p:nvPr/>
        </p:nvGrpSpPr>
        <p:grpSpPr>
          <a:xfrm>
            <a:off x="8837336" y="3755139"/>
            <a:ext cx="2643668" cy="1644118"/>
            <a:chOff x="8837336" y="3755139"/>
            <a:chExt cx="2643668" cy="1644118"/>
          </a:xfrm>
          <a:effectLst>
            <a:outerShdw blurRad="50800" dist="38100" dir="2700000" algn="tl" rotWithShape="0">
              <a:prstClr val="black">
                <a:alpha val="40000"/>
              </a:prstClr>
            </a:outerShdw>
          </a:effectLst>
        </p:grpSpPr>
        <p:sp>
          <p:nvSpPr>
            <p:cNvPr id="7" name="ís1iďe"/>
            <p:cNvSpPr/>
            <p:nvPr/>
          </p:nvSpPr>
          <p:spPr>
            <a:xfrm flipH="1" flipV="1">
              <a:off x="8837336" y="3755139"/>
              <a:ext cx="2643668" cy="1644118"/>
            </a:xfrm>
            <a:prstGeom prst="flowChartManualInput">
              <a:avLst/>
            </a:prstGeom>
            <a:solidFill>
              <a:srgbClr val="EEB5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矩形 20"/>
            <p:cNvSpPr/>
            <p:nvPr/>
          </p:nvSpPr>
          <p:spPr>
            <a:xfrm>
              <a:off x="9374846" y="4242919"/>
              <a:ext cx="1723549" cy="400110"/>
            </a:xfrm>
            <a:prstGeom prst="rect">
              <a:avLst/>
            </a:prstGeom>
          </p:spPr>
          <p:txBody>
            <a:bodyPr wrap="none">
              <a:spAutoFit/>
            </a:bodyPr>
            <a:lstStyle/>
            <a:p>
              <a:pPr lvl="0"/>
              <a:r>
                <a:rPr lang="zh-CN" altLang="en-US" sz="2000" b="1" dirty="0">
                  <a:solidFill>
                    <a:schemeClr val="bg1"/>
                  </a:solidFill>
                  <a:latin typeface="+mn-ea"/>
                  <a:ea typeface="+mn-ea"/>
                  <a:cs typeface="+mn-ea"/>
                  <a:sym typeface="+mn-lt"/>
                </a:rPr>
                <a:t>促进共同富裕</a:t>
              </a:r>
              <a:endParaRPr lang="zh-CN" altLang="en-US" sz="2000" b="1" dirty="0">
                <a:solidFill>
                  <a:schemeClr val="bg1"/>
                </a:solidFill>
                <a:latin typeface="+mn-ea"/>
                <a:ea typeface="+mn-ea"/>
                <a:cs typeface="+mn-ea"/>
                <a:sym typeface="+mn-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nvSpPr>
        <p:spPr>
          <a:xfrm>
            <a:off x="300355" y="70485"/>
            <a:ext cx="9537700" cy="64389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课程简介</a:t>
            </a:r>
            <a:endParaRPr lang="zh-CN"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2" name="标题 8"/>
          <p:cNvSpPr>
            <a:spLocks noGrp="1"/>
          </p:cNvSpPr>
          <p:nvPr/>
        </p:nvSpPr>
        <p:spPr>
          <a:xfrm>
            <a:off x="398145" y="991870"/>
            <a:ext cx="11327765" cy="542226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zh-CN" sz="2000" dirty="0">
                <a:solidFill>
                  <a:srgbClr val="38425D"/>
                </a:solidFill>
                <a:latin typeface="宋体" panose="02010600030101010101" pitchFamily="2" charset="-122"/>
                <a:ea typeface="宋体" panose="02010600030101010101" pitchFamily="2" charset="-122"/>
                <a:sym typeface="Calibri Light" panose="020F0302020204030204" charset="0"/>
              </a:rPr>
              <a:t>党的十九大报告明确要求，党是领导一切的。发展是第一要务，人才是第一资源，创新是第一动力！经济发展的表现是人均收入的提高、本质是劳动生产率的提升，劳动生产率的提升依赖于技术创新和产业升级。如何做好加强党对人才的引领和吸纳？如何营造良好的人才环境吸引成就人才驱动高质量发展？如何以党建为引领、以人才为关键、以产业为载体形成工作闭环工作体系，做好党建引领人才驱动高质量发展？</a:t>
            </a:r>
            <a:endParaRPr lang="zh-CN" altLang="zh-CN" sz="2000" dirty="0">
              <a:solidFill>
                <a:srgbClr val="38425D"/>
              </a:solidFill>
              <a:latin typeface="宋体" panose="02010600030101010101" pitchFamily="2" charset="-122"/>
              <a:ea typeface="宋体" panose="02010600030101010101" pitchFamily="2" charset="-122"/>
              <a:sym typeface="Calibri Light" panose="020F0302020204030204" charset="0"/>
            </a:endParaRPr>
          </a:p>
          <a:p>
            <a:pPr algn="l" fontAlgn="auto">
              <a:spcAft>
                <a:spcPts val="0"/>
              </a:spcAft>
              <a:buFontTx/>
            </a:pPr>
            <a:endParaRPr lang="zh-CN" altLang="zh-CN" sz="2000" dirty="0">
              <a:solidFill>
                <a:srgbClr val="38425D"/>
              </a:solidFill>
              <a:latin typeface="宋体" panose="02010600030101010101" pitchFamily="2" charset="-122"/>
              <a:ea typeface="宋体" panose="02010600030101010101" pitchFamily="2" charset="-122"/>
              <a:sym typeface="Calibri Light" panose="020F0302020204030204" charset="0"/>
            </a:endParaRPr>
          </a:p>
          <a:p>
            <a:pPr algn="l" fontAlgn="auto">
              <a:spcAft>
                <a:spcPts val="0"/>
              </a:spcAft>
              <a:buFontTx/>
            </a:pPr>
            <a:r>
              <a:rPr lang="zh-CN" altLang="zh-CN" sz="2000" dirty="0">
                <a:solidFill>
                  <a:srgbClr val="38425D"/>
                </a:solidFill>
                <a:latin typeface="宋体" panose="02010600030101010101" pitchFamily="2" charset="-122"/>
                <a:ea typeface="宋体" panose="02010600030101010101" pitchFamily="2" charset="-122"/>
                <a:sym typeface="Calibri Light" panose="020F0302020204030204" charset="0"/>
              </a:rPr>
              <a:t>由于党的人民立场，确保了党的先进性，如何充分发挥党的先进性对人才的引领和吸纳？通过不断优化的人才环境吸引人才，通过人才创新驱动产业高质量发展，产业又是成就人才的载体和培养人才的平台梳理出人才和产业的融合关系。通过对人才的吸纳对党建本身又是巩固和加强，产业的高质量发展也是对党建的巩固和加强，这里面的内在逻辑关系梳理清晰之后，就能设计好人才工作支撑工程，顺畅的做好</a:t>
            </a:r>
            <a:r>
              <a:rPr lang="en-US" altLang="zh-CN" sz="2000" dirty="0">
                <a:solidFill>
                  <a:srgbClr val="38425D"/>
                </a:solidFill>
                <a:latin typeface="宋体" panose="02010600030101010101" pitchFamily="2" charset="-122"/>
                <a:ea typeface="宋体" panose="02010600030101010101" pitchFamily="2" charset="-122"/>
                <a:sym typeface="Calibri Light" panose="020F0302020204030204" charset="0"/>
              </a:rPr>
              <a:t>“</a:t>
            </a:r>
            <a:r>
              <a:rPr lang="zh-CN" altLang="en-US" sz="2000" dirty="0">
                <a:solidFill>
                  <a:srgbClr val="38425D"/>
                </a:solidFill>
                <a:latin typeface="宋体" panose="02010600030101010101" pitchFamily="2" charset="-122"/>
                <a:ea typeface="宋体" panose="02010600030101010101" pitchFamily="2" charset="-122"/>
                <a:sym typeface="Calibri Light" panose="020F0302020204030204" charset="0"/>
              </a:rPr>
              <a:t>党建引领人才创新驱动高质量发展</a:t>
            </a:r>
            <a:r>
              <a:rPr lang="en-US" altLang="zh-CN" sz="2000" dirty="0">
                <a:solidFill>
                  <a:srgbClr val="38425D"/>
                </a:solidFill>
                <a:latin typeface="宋体" panose="02010600030101010101" pitchFamily="2" charset="-122"/>
                <a:ea typeface="宋体" panose="02010600030101010101" pitchFamily="2" charset="-122"/>
                <a:sym typeface="Calibri Light" panose="020F0302020204030204" charset="0"/>
              </a:rPr>
              <a:t>”</a:t>
            </a:r>
            <a:r>
              <a:rPr lang="zh-CN" altLang="en-US" sz="2000" dirty="0">
                <a:solidFill>
                  <a:srgbClr val="38425D"/>
                </a:solidFill>
                <a:latin typeface="宋体" panose="02010600030101010101" pitchFamily="2" charset="-122"/>
                <a:ea typeface="宋体" panose="02010600030101010101" pitchFamily="2" charset="-122"/>
                <a:sym typeface="Calibri Light" panose="020F0302020204030204" charset="0"/>
              </a:rPr>
              <a:t>的系统工作！</a:t>
            </a:r>
            <a:endParaRPr lang="zh-CN" altLang="en-US" sz="2000" dirty="0">
              <a:solidFill>
                <a:srgbClr val="38425D"/>
              </a:solidFill>
              <a:latin typeface="宋体" panose="02010600030101010101" pitchFamily="2" charset="-122"/>
              <a:ea typeface="宋体" panose="02010600030101010101" pitchFamily="2" charset="-122"/>
              <a:sym typeface="Calibri Light" panose="020F0302020204030204" charset="0"/>
            </a:endParaRPr>
          </a:p>
          <a:p>
            <a:pPr algn="l" fontAlgn="auto">
              <a:spcAft>
                <a:spcPts val="0"/>
              </a:spcAft>
              <a:buFontTx/>
            </a:pPr>
            <a:endParaRPr lang="zh-CN" altLang="en-US" sz="2000" dirty="0">
              <a:solidFill>
                <a:srgbClr val="38425D"/>
              </a:solidFill>
              <a:latin typeface="宋体" panose="02010600030101010101" pitchFamily="2" charset="-122"/>
              <a:ea typeface="宋体" panose="02010600030101010101" pitchFamily="2" charset="-122"/>
              <a:sym typeface="Calibri Light" panose="020F0302020204030204" charset="0"/>
            </a:endParaRPr>
          </a:p>
          <a:p>
            <a:pPr algn="l" fontAlgn="auto">
              <a:spcAft>
                <a:spcPts val="0"/>
              </a:spcAft>
              <a:buFontTx/>
            </a:pPr>
            <a:r>
              <a:rPr lang="zh-CN" altLang="en-US" sz="2000" dirty="0">
                <a:solidFill>
                  <a:srgbClr val="38425D"/>
                </a:solidFill>
                <a:latin typeface="宋体" panose="02010600030101010101" pitchFamily="2" charset="-122"/>
                <a:ea typeface="宋体" panose="02010600030101010101" pitchFamily="2" charset="-122"/>
                <a:sym typeface="Calibri Light" panose="020F0302020204030204" charset="0"/>
              </a:rPr>
              <a:t>本课程适合：</a:t>
            </a:r>
            <a:r>
              <a:rPr lang="zh-CN" altLang="en-US" sz="2000" dirty="0">
                <a:solidFill>
                  <a:schemeClr val="accent1"/>
                </a:solidFill>
                <a:latin typeface="宋体" panose="02010600030101010101" pitchFamily="2" charset="-122"/>
                <a:ea typeface="宋体" panose="02010600030101010101" pitchFamily="2" charset="-122"/>
                <a:sym typeface="Calibri Light" panose="020F0302020204030204" charset="0"/>
              </a:rPr>
              <a:t>人才工作领导小组成员单位领导和工作人员、各类产业园区运营管理人员、企业高层管理者和企业文化推动者、企业中层管理人员。</a:t>
            </a:r>
            <a:endParaRPr lang="zh-CN" altLang="en-US" sz="2000" dirty="0">
              <a:solidFill>
                <a:srgbClr val="38425D"/>
              </a:solidFill>
              <a:latin typeface="宋体" panose="02010600030101010101" pitchFamily="2" charset="-122"/>
              <a:ea typeface="宋体" panose="02010600030101010101" pitchFamily="2" charset="-122"/>
              <a:sym typeface="Calibri Light" panose="020F0302020204030204" charset="0"/>
            </a:endParaRPr>
          </a:p>
          <a:p>
            <a:pPr algn="l" fontAlgn="auto">
              <a:spcAft>
                <a:spcPts val="0"/>
              </a:spcAft>
              <a:buFontTx/>
            </a:pPr>
            <a:endParaRPr lang="zh-CN" altLang="en-US" sz="2000" dirty="0">
              <a:solidFill>
                <a:srgbClr val="38425D"/>
              </a:solidFill>
              <a:latin typeface="宋体" panose="02010600030101010101" pitchFamily="2" charset="-122"/>
              <a:ea typeface="宋体" panose="02010600030101010101" pitchFamily="2" charset="-122"/>
              <a:sym typeface="Calibri Light" panose="020F0302020204030204" charset="0"/>
            </a:endParaRPr>
          </a:p>
          <a:p>
            <a:pPr algn="l" fontAlgn="auto">
              <a:spcAft>
                <a:spcPts val="0"/>
              </a:spcAft>
              <a:buFontTx/>
            </a:pPr>
            <a:r>
              <a:rPr lang="zh-CN" altLang="en-US" sz="2000" dirty="0">
                <a:solidFill>
                  <a:srgbClr val="38425D"/>
                </a:solidFill>
                <a:latin typeface="宋体" panose="02010600030101010101" pitchFamily="2" charset="-122"/>
                <a:ea typeface="宋体" panose="02010600030101010101" pitchFamily="2" charset="-122"/>
                <a:sym typeface="Calibri Light" panose="020F0302020204030204" charset="0"/>
              </a:rPr>
              <a:t>课程形式：建议讲授</a:t>
            </a:r>
            <a:r>
              <a:rPr lang="en-US" altLang="zh-CN" sz="2000" dirty="0">
                <a:solidFill>
                  <a:srgbClr val="38425D"/>
                </a:solidFill>
                <a:latin typeface="宋体" panose="02010600030101010101" pitchFamily="2" charset="-122"/>
                <a:ea typeface="宋体" panose="02010600030101010101" pitchFamily="2" charset="-122"/>
                <a:sym typeface="Calibri Light" panose="020F0302020204030204" charset="0"/>
              </a:rPr>
              <a:t>2</a:t>
            </a:r>
            <a:r>
              <a:rPr lang="zh-CN" altLang="en-US" sz="2000" dirty="0">
                <a:solidFill>
                  <a:srgbClr val="38425D"/>
                </a:solidFill>
                <a:latin typeface="宋体" panose="02010600030101010101" pitchFamily="2" charset="-122"/>
                <a:ea typeface="宋体" panose="02010600030101010101" pitchFamily="2" charset="-122"/>
                <a:sym typeface="Calibri Light" panose="020F0302020204030204" charset="0"/>
              </a:rPr>
              <a:t>个小时左右，方案、模型研讨</a:t>
            </a:r>
            <a:r>
              <a:rPr lang="en-US" altLang="zh-CN" sz="2000" dirty="0">
                <a:solidFill>
                  <a:srgbClr val="38425D"/>
                </a:solidFill>
                <a:latin typeface="宋体" panose="02010600030101010101" pitchFamily="2" charset="-122"/>
                <a:ea typeface="宋体" panose="02010600030101010101" pitchFamily="2" charset="-122"/>
                <a:sym typeface="Calibri Light" panose="020F0302020204030204" charset="0"/>
              </a:rPr>
              <a:t>1</a:t>
            </a:r>
            <a:r>
              <a:rPr lang="zh-CN" altLang="en-US" sz="2000" dirty="0">
                <a:solidFill>
                  <a:srgbClr val="38425D"/>
                </a:solidFill>
                <a:latin typeface="宋体" panose="02010600030101010101" pitchFamily="2" charset="-122"/>
                <a:ea typeface="宋体" panose="02010600030101010101" pitchFamily="2" charset="-122"/>
                <a:sym typeface="Calibri Light" panose="020F0302020204030204" charset="0"/>
              </a:rPr>
              <a:t>个小时左右。</a:t>
            </a:r>
            <a:endParaRPr lang="zh-CN" altLang="en-US" sz="2000" dirty="0">
              <a:solidFill>
                <a:srgbClr val="38425D"/>
              </a:solidFill>
              <a:latin typeface="宋体" panose="02010600030101010101" pitchFamily="2" charset="-122"/>
              <a:ea typeface="宋体" panose="02010600030101010101" pitchFamily="2" charset="-122"/>
              <a:sym typeface="Calibri Light" panose="020F0302020204030204" charset="0"/>
            </a:endParaRPr>
          </a:p>
          <a:p>
            <a:pPr algn="l" fontAlgn="auto">
              <a:spcAft>
                <a:spcPts val="0"/>
              </a:spcAft>
              <a:buFontTx/>
            </a:pPr>
            <a:endParaRPr lang="zh-CN" altLang="zh-CN" sz="2000" dirty="0">
              <a:solidFill>
                <a:srgbClr val="38425D"/>
              </a:solidFill>
              <a:latin typeface="宋体" panose="02010600030101010101" pitchFamily="2" charset="-122"/>
              <a:ea typeface="宋体" panose="02010600030101010101" pitchFamily="2" charset="-122"/>
              <a:sym typeface="Calibri Light" panose="020F0302020204030204" charset="0"/>
            </a:endParaRPr>
          </a:p>
          <a:p>
            <a:pPr algn="l" fontAlgn="auto">
              <a:spcAft>
                <a:spcPts val="0"/>
              </a:spcAft>
              <a:buFontTx/>
            </a:pPr>
            <a:r>
              <a:rPr lang="zh-CN" altLang="zh-CN" sz="2000" dirty="0">
                <a:solidFill>
                  <a:srgbClr val="38425D"/>
                </a:solidFill>
                <a:latin typeface="宋体" panose="02010600030101010101" pitchFamily="2" charset="-122"/>
                <a:ea typeface="宋体" panose="02010600030101010101" pitchFamily="2" charset="-122"/>
                <a:sym typeface="Calibri Light" panose="020F0302020204030204" charset="0"/>
              </a:rPr>
              <a:t>领学者简介：冷明先生从业经历丰富，曾经就职于央企、互联网早期创业者、</a:t>
            </a:r>
            <a:r>
              <a:rPr lang="en-US" altLang="zh-CN" sz="2000" dirty="0">
                <a:solidFill>
                  <a:srgbClr val="38425D"/>
                </a:solidFill>
                <a:latin typeface="宋体" panose="02010600030101010101" pitchFamily="2" charset="-122"/>
                <a:ea typeface="宋体" panose="02010600030101010101" pitchFamily="2" charset="-122"/>
                <a:sym typeface="Calibri Light" panose="020F0302020204030204" charset="0"/>
              </a:rPr>
              <a:t>20</a:t>
            </a:r>
            <a:r>
              <a:rPr lang="zh-CN" altLang="en-US" sz="2000" dirty="0">
                <a:solidFill>
                  <a:srgbClr val="38425D"/>
                </a:solidFill>
                <a:latin typeface="宋体" panose="02010600030101010101" pitchFamily="2" charset="-122"/>
                <a:ea typeface="宋体" panose="02010600030101010101" pitchFamily="2" charset="-122"/>
                <a:sym typeface="Calibri Light" panose="020F0302020204030204" charset="0"/>
              </a:rPr>
              <a:t>多年党龄的</a:t>
            </a:r>
            <a:r>
              <a:rPr lang="zh-CN" altLang="zh-CN" sz="2000" dirty="0">
                <a:solidFill>
                  <a:srgbClr val="38425D"/>
                </a:solidFill>
                <a:latin typeface="宋体" panose="02010600030101010101" pitchFamily="2" charset="-122"/>
                <a:ea typeface="宋体" panose="02010600030101010101" pitchFamily="2" charset="-122"/>
                <a:sym typeface="Calibri Light" panose="020F0302020204030204" charset="0"/>
              </a:rPr>
              <a:t>中共党员，拥有</a:t>
            </a:r>
            <a:r>
              <a:rPr lang="en-US" altLang="zh-CN" sz="2000" dirty="0">
                <a:solidFill>
                  <a:srgbClr val="38425D"/>
                </a:solidFill>
                <a:latin typeface="宋体" panose="02010600030101010101" pitchFamily="2" charset="-122"/>
                <a:ea typeface="宋体" panose="02010600030101010101" pitchFamily="2" charset="-122"/>
                <a:sym typeface="Calibri Light" panose="020F0302020204030204" charset="0"/>
              </a:rPr>
              <a:t>20</a:t>
            </a:r>
            <a:r>
              <a:rPr lang="zh-CN" altLang="en-US" sz="2000" dirty="0">
                <a:solidFill>
                  <a:srgbClr val="38425D"/>
                </a:solidFill>
                <a:latin typeface="宋体" panose="02010600030101010101" pitchFamily="2" charset="-122"/>
                <a:ea typeface="宋体" panose="02010600030101010101" pitchFamily="2" charset="-122"/>
                <a:sym typeface="Calibri Light" panose="020F0302020204030204" charset="0"/>
              </a:rPr>
              <a:t>年人才服务领域一线从业经验，对习近平新时代中国特设社会主义思想有着系统的学习和思考并主动应用于工作实践。</a:t>
            </a:r>
            <a:endParaRPr lang="zh-CN" altLang="zh-CN" sz="2000" dirty="0">
              <a:solidFill>
                <a:srgbClr val="38425D"/>
              </a:solidFill>
              <a:latin typeface="宋体" panose="02010600030101010101" pitchFamily="2" charset="-122"/>
              <a:ea typeface="宋体" panose="02010600030101010101" pitchFamily="2" charset="-122"/>
              <a:sym typeface="Calibri Light" panose="020F030202020403020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政府对经济的调控</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cxnSp>
        <p:nvCxnSpPr>
          <p:cNvPr id="38" name="直接连接符 37"/>
          <p:cNvCxnSpPr/>
          <p:nvPr>
            <p:custDataLst>
              <p:tags r:id="rId1"/>
            </p:custDataLst>
          </p:nvPr>
        </p:nvCxnSpPr>
        <p:spPr>
          <a:xfrm flipV="1">
            <a:off x="6899686" y="3134610"/>
            <a:ext cx="949452" cy="34795"/>
          </a:xfrm>
          <a:prstGeom prst="line">
            <a:avLst/>
          </a:prstGeom>
          <a:ln>
            <a:solidFill>
              <a:srgbClr val="FFFFFF">
                <a:lumMod val="50000"/>
              </a:srgbClr>
            </a:solidFill>
            <a:prstDash val="dash"/>
          </a:ln>
        </p:spPr>
        <p:style>
          <a:lnRef idx="1">
            <a:srgbClr val="DAB866"/>
          </a:lnRef>
          <a:fillRef idx="0">
            <a:srgbClr val="DAB866"/>
          </a:fillRef>
          <a:effectRef idx="0">
            <a:srgbClr val="DAB866"/>
          </a:effectRef>
          <a:fontRef idx="minor">
            <a:srgbClr val="000000"/>
          </a:fontRef>
        </p:style>
      </p:cxnSp>
      <p:cxnSp>
        <p:nvCxnSpPr>
          <p:cNvPr id="3" name="直接连接符 2"/>
          <p:cNvCxnSpPr/>
          <p:nvPr>
            <p:custDataLst>
              <p:tags r:id="rId2"/>
            </p:custDataLst>
          </p:nvPr>
        </p:nvCxnSpPr>
        <p:spPr>
          <a:xfrm flipV="1">
            <a:off x="3746245" y="3171703"/>
            <a:ext cx="801890" cy="10787"/>
          </a:xfrm>
          <a:prstGeom prst="line">
            <a:avLst/>
          </a:prstGeom>
          <a:ln>
            <a:solidFill>
              <a:srgbClr val="FFFFFF">
                <a:lumMod val="50000"/>
              </a:srgbClr>
            </a:solidFill>
            <a:prstDash val="dash"/>
          </a:ln>
        </p:spPr>
        <p:style>
          <a:lnRef idx="1">
            <a:srgbClr val="DAB866"/>
          </a:lnRef>
          <a:fillRef idx="0">
            <a:srgbClr val="DAB866"/>
          </a:fillRef>
          <a:effectRef idx="0">
            <a:srgbClr val="DAB866"/>
          </a:effectRef>
          <a:fontRef idx="minor">
            <a:srgbClr val="000000"/>
          </a:fontRef>
        </p:style>
      </p:cxnSp>
      <p:sp>
        <p:nvSpPr>
          <p:cNvPr id="9" name="椭圆 8"/>
          <p:cNvSpPr/>
          <p:nvPr>
            <p:custDataLst>
              <p:tags r:id="rId3"/>
            </p:custDataLst>
          </p:nvPr>
        </p:nvSpPr>
        <p:spPr>
          <a:xfrm>
            <a:off x="4467799" y="1870272"/>
            <a:ext cx="2513928" cy="2513928"/>
          </a:xfrm>
          <a:prstGeom prst="ellipse">
            <a:avLst/>
          </a:prstGeom>
          <a:solidFill>
            <a:srgbClr val="DAB866"/>
          </a:solidFill>
          <a:ln>
            <a:noFill/>
          </a:ln>
        </p:spPr>
        <p:style>
          <a:lnRef idx="2">
            <a:srgbClr val="DAB866">
              <a:shade val="50000"/>
            </a:srgbClr>
          </a:lnRef>
          <a:fillRef idx="1">
            <a:srgbClr val="DAB866"/>
          </a:fillRef>
          <a:effectRef idx="0">
            <a:srgbClr val="DAB866"/>
          </a:effectRef>
          <a:fontRef idx="minor">
            <a:srgbClr val="FFFFFF"/>
          </a:fontRef>
        </p:style>
        <p:txBody>
          <a:bodyPr rtlCol="0" anchor="ctr"/>
          <a:lstStyle/>
          <a:p>
            <a:pPr algn="ctr"/>
            <a:endParaRPr lang="zh-CN" altLang="en-US">
              <a:solidFill>
                <a:srgbClr val="000000">
                  <a:lumMod val="10000"/>
                </a:srgbClr>
              </a:solidFill>
            </a:endParaRPr>
          </a:p>
        </p:txBody>
      </p:sp>
      <p:sp>
        <p:nvSpPr>
          <p:cNvPr id="12" name="椭圆 11"/>
          <p:cNvSpPr/>
          <p:nvPr>
            <p:custDataLst>
              <p:tags r:id="rId4"/>
            </p:custDataLst>
          </p:nvPr>
        </p:nvSpPr>
        <p:spPr>
          <a:xfrm>
            <a:off x="7703281" y="2830433"/>
            <a:ext cx="638467" cy="638037"/>
          </a:xfrm>
          <a:prstGeom prst="ellipse">
            <a:avLst/>
          </a:prstGeom>
          <a:solidFill>
            <a:srgbClr val="DAB866"/>
          </a:solidFill>
          <a:ln>
            <a:noFill/>
          </a:ln>
        </p:spPr>
        <p:style>
          <a:lnRef idx="2">
            <a:srgbClr val="DAB866">
              <a:shade val="50000"/>
            </a:srgbClr>
          </a:lnRef>
          <a:fillRef idx="1">
            <a:srgbClr val="DAB866"/>
          </a:fillRef>
          <a:effectRef idx="0">
            <a:srgbClr val="DAB866"/>
          </a:effectRef>
          <a:fontRef idx="minor">
            <a:srgbClr val="FFFFFF"/>
          </a:fontRef>
        </p:style>
        <p:txBody>
          <a:bodyPr rtlCol="0" anchor="ctr"/>
          <a:lstStyle/>
          <a:p>
            <a:pPr algn="ctr"/>
            <a:endParaRPr lang="zh-CN" altLang="en-US" sz="2400" dirty="0">
              <a:solidFill>
                <a:srgbClr val="000000">
                  <a:lumMod val="10000"/>
                </a:srgbClr>
              </a:solidFill>
            </a:endParaRPr>
          </a:p>
        </p:txBody>
      </p:sp>
      <p:sp>
        <p:nvSpPr>
          <p:cNvPr id="15" name="椭圆 14"/>
          <p:cNvSpPr/>
          <p:nvPr>
            <p:custDataLst>
              <p:tags r:id="rId5"/>
            </p:custDataLst>
          </p:nvPr>
        </p:nvSpPr>
        <p:spPr>
          <a:xfrm>
            <a:off x="3106750" y="2852685"/>
            <a:ext cx="638467" cy="638037"/>
          </a:xfrm>
          <a:prstGeom prst="ellipse">
            <a:avLst/>
          </a:prstGeom>
          <a:solidFill>
            <a:srgbClr val="DAB866"/>
          </a:solidFill>
          <a:ln>
            <a:noFill/>
          </a:ln>
        </p:spPr>
        <p:style>
          <a:lnRef idx="2">
            <a:srgbClr val="DAB866">
              <a:shade val="50000"/>
            </a:srgbClr>
          </a:lnRef>
          <a:fillRef idx="1">
            <a:srgbClr val="DAB866"/>
          </a:fillRef>
          <a:effectRef idx="0">
            <a:srgbClr val="DAB866"/>
          </a:effectRef>
          <a:fontRef idx="minor">
            <a:srgbClr val="FFFFFF"/>
          </a:fontRef>
        </p:style>
        <p:txBody>
          <a:bodyPr rtlCol="0" anchor="ctr"/>
          <a:lstStyle/>
          <a:p>
            <a:pPr algn="ctr"/>
            <a:endParaRPr lang="zh-CN" altLang="en-US" sz="2400" dirty="0">
              <a:solidFill>
                <a:srgbClr val="000000">
                  <a:lumMod val="10000"/>
                </a:srgbClr>
              </a:solidFill>
            </a:endParaRPr>
          </a:p>
        </p:txBody>
      </p:sp>
      <p:sp>
        <p:nvSpPr>
          <p:cNvPr id="34" name="KSO_Shape"/>
          <p:cNvSpPr>
            <a:spLocks noChangeAspect="1"/>
          </p:cNvSpPr>
          <p:nvPr>
            <p:custDataLst>
              <p:tags r:id="rId6"/>
            </p:custDataLst>
          </p:nvPr>
        </p:nvSpPr>
        <p:spPr>
          <a:xfrm>
            <a:off x="3259819" y="3016893"/>
            <a:ext cx="332329" cy="309619"/>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917B47"/>
          </a:solidFill>
          <a:ln>
            <a:noFill/>
          </a:ln>
        </p:spPr>
        <p:style>
          <a:lnRef idx="2">
            <a:srgbClr val="DAB866">
              <a:shade val="50000"/>
            </a:srgbClr>
          </a:lnRef>
          <a:fillRef idx="1">
            <a:srgbClr val="DAB866"/>
          </a:fillRef>
          <a:effectRef idx="0">
            <a:srgbClr val="DAB866"/>
          </a:effectRef>
          <a:fontRef idx="minor">
            <a:srgbClr val="FFFFFF"/>
          </a:fontRef>
        </p:style>
        <p:txBody>
          <a:bodyPr anchor="ctr"/>
          <a:lstStyle/>
          <a:p>
            <a:pPr algn="ctr">
              <a:defRPr/>
            </a:pPr>
            <a:endParaRPr lang="zh-CN" altLang="en-US">
              <a:solidFill>
                <a:srgbClr val="000000">
                  <a:lumMod val="10000"/>
                </a:srgbClr>
              </a:solidFill>
            </a:endParaRPr>
          </a:p>
        </p:txBody>
      </p:sp>
      <p:sp>
        <p:nvSpPr>
          <p:cNvPr id="35" name="KSO_Shape"/>
          <p:cNvSpPr>
            <a:spLocks noChangeAspect="1"/>
          </p:cNvSpPr>
          <p:nvPr>
            <p:custDataLst>
              <p:tags r:id="rId7"/>
            </p:custDataLst>
          </p:nvPr>
        </p:nvSpPr>
        <p:spPr bwMode="auto">
          <a:xfrm>
            <a:off x="7884483" y="3006660"/>
            <a:ext cx="276063" cy="285582"/>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917B47"/>
          </a:solidFill>
          <a:ln>
            <a:noFill/>
          </a:ln>
        </p:spPr>
        <p:txBody>
          <a:bodyPr/>
          <a:lstStyle/>
          <a:p>
            <a:endParaRPr lang="zh-CN" altLang="en-US">
              <a:solidFill>
                <a:srgbClr val="000000">
                  <a:lumMod val="10000"/>
                </a:srgbClr>
              </a:solidFill>
            </a:endParaRPr>
          </a:p>
        </p:txBody>
      </p:sp>
      <p:sp>
        <p:nvSpPr>
          <p:cNvPr id="57" name="文本框 56"/>
          <p:cNvSpPr txBox="1"/>
          <p:nvPr>
            <p:custDataLst>
              <p:tags r:id="rId8"/>
            </p:custDataLst>
          </p:nvPr>
        </p:nvSpPr>
        <p:spPr>
          <a:xfrm>
            <a:off x="8425863" y="2679497"/>
            <a:ext cx="2341596" cy="41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rmAutofit/>
          </a:bodyPr>
          <a:lstStyle>
            <a:defPPr>
              <a:defRPr lang="zh-CN"/>
            </a:defPPr>
            <a:lvl1pPr algn="r" fontAlgn="base">
              <a:spcBef>
                <a:spcPct val="0"/>
              </a:spcBef>
              <a:spcAft>
                <a:spcPct val="0"/>
              </a:spcAft>
              <a:defRPr>
                <a:solidFill>
                  <a:srgbClr val="000000">
                    <a:lumMod val="10000"/>
                  </a:srgbClr>
                </a:solidFill>
                <a:latin typeface="Calibri Light" panose="020F0302020204030204"/>
                <a:ea typeface="微软雅黑" panose="020B0503020204020204" pitchFamily="2" charset="-122"/>
              </a:defRPr>
            </a:lvl1pPr>
            <a:lvl2pPr marL="742950" indent="-285750">
              <a:defRPr>
                <a:latin typeface="Calibri" panose="020F0502020204030204" charset="0"/>
                <a:ea typeface="微软雅黑" panose="020B0503020204020204" pitchFamily="2" charset="-122"/>
              </a:defRPr>
            </a:lvl2pPr>
            <a:lvl3pPr marL="1143000" indent="-228600">
              <a:defRPr>
                <a:latin typeface="Calibri" panose="020F0502020204030204" charset="0"/>
                <a:ea typeface="微软雅黑" panose="020B0503020204020204" pitchFamily="2" charset="-122"/>
              </a:defRPr>
            </a:lvl3pPr>
            <a:lvl4pPr marL="1600200" indent="-228600">
              <a:defRPr>
                <a:latin typeface="Calibri" panose="020F0502020204030204" charset="0"/>
                <a:ea typeface="微软雅黑" panose="020B0503020204020204" pitchFamily="2" charset="-122"/>
              </a:defRPr>
            </a:lvl4pPr>
            <a:lvl5pPr marL="2057400" indent="-228600">
              <a:defRPr>
                <a:latin typeface="Calibri" panose="020F0502020204030204" charset="0"/>
                <a:ea typeface="微软雅黑" panose="020B0503020204020204" pitchFamily="2" charset="-122"/>
              </a:defRPr>
            </a:lvl5pPr>
            <a:lvl6pPr marL="2514600" indent="-228600" fontAlgn="base">
              <a:spcBef>
                <a:spcPct val="0"/>
              </a:spcBef>
              <a:spcAft>
                <a:spcPct val="0"/>
              </a:spcAft>
              <a:defRPr>
                <a:latin typeface="Calibri" panose="020F0502020204030204" charset="0"/>
                <a:ea typeface="微软雅黑" panose="020B0503020204020204" pitchFamily="2" charset="-122"/>
              </a:defRPr>
            </a:lvl6pPr>
            <a:lvl7pPr marL="2971800" indent="-228600" fontAlgn="base">
              <a:spcBef>
                <a:spcPct val="0"/>
              </a:spcBef>
              <a:spcAft>
                <a:spcPct val="0"/>
              </a:spcAft>
              <a:defRPr>
                <a:latin typeface="Calibri" panose="020F0502020204030204" charset="0"/>
                <a:ea typeface="微软雅黑" panose="020B0503020204020204" pitchFamily="2" charset="-122"/>
              </a:defRPr>
            </a:lvl7pPr>
            <a:lvl8pPr marL="3429000" indent="-228600" fontAlgn="base">
              <a:spcBef>
                <a:spcPct val="0"/>
              </a:spcBef>
              <a:spcAft>
                <a:spcPct val="0"/>
              </a:spcAft>
              <a:defRPr>
                <a:latin typeface="Calibri" panose="020F0502020204030204" charset="0"/>
                <a:ea typeface="微软雅黑" panose="020B0503020204020204" pitchFamily="2" charset="-122"/>
              </a:defRPr>
            </a:lvl8pPr>
            <a:lvl9pPr marL="3886200" indent="-228600" fontAlgn="base">
              <a:spcBef>
                <a:spcPct val="0"/>
              </a:spcBef>
              <a:spcAft>
                <a:spcPct val="0"/>
              </a:spcAft>
              <a:defRPr>
                <a:latin typeface="Calibri" panose="020F0502020204030204" charset="0"/>
                <a:ea typeface="微软雅黑" panose="020B0503020204020204" pitchFamily="2" charset="-122"/>
              </a:defRPr>
            </a:lvl9pPr>
          </a:lstStyle>
          <a:p>
            <a:pPr algn="l"/>
            <a:r>
              <a:rPr lang="zh-CN" altLang="en-US" dirty="0">
                <a:solidFill>
                  <a:srgbClr val="DAB866"/>
                </a:solidFill>
                <a:latin typeface="Arial" panose="020B0604020202020204" pitchFamily="34" charset="0"/>
                <a:ea typeface="黑体" panose="02010609060101010101" charset="-122"/>
                <a:cs typeface="+mn-ea"/>
              </a:rPr>
              <a:t>宏观政策</a:t>
            </a:r>
            <a:endParaRPr lang="zh-CN" altLang="en-US" dirty="0">
              <a:solidFill>
                <a:srgbClr val="DAB866"/>
              </a:solidFill>
              <a:latin typeface="Arial" panose="020B0604020202020204" pitchFamily="34" charset="0"/>
              <a:ea typeface="黑体" panose="02010609060101010101" charset="-122"/>
              <a:cs typeface="+mn-ea"/>
            </a:endParaRPr>
          </a:p>
        </p:txBody>
      </p:sp>
      <p:sp>
        <p:nvSpPr>
          <p:cNvPr id="58" name="文本框 57"/>
          <p:cNvSpPr txBox="1"/>
          <p:nvPr>
            <p:custDataLst>
              <p:tags r:id="rId9"/>
            </p:custDataLst>
          </p:nvPr>
        </p:nvSpPr>
        <p:spPr>
          <a:xfrm>
            <a:off x="8425863" y="3153500"/>
            <a:ext cx="2341596" cy="791892"/>
          </a:xfrm>
          <a:prstGeom prst="rect">
            <a:avLst/>
          </a:prstGeom>
        </p:spPr>
        <p:txBody>
          <a:bodyPr wrap="square">
            <a:normAutofit/>
          </a:bodyPr>
          <a:lstStyle>
            <a:defPPr>
              <a:defRPr lang="zh-CN"/>
            </a:defPPr>
            <a:lvl1pPr algn="r">
              <a:defRPr sz="1400">
                <a:solidFill>
                  <a:srgbClr val="000000">
                    <a:lumMod val="10000"/>
                  </a:srgbClr>
                </a:solidFill>
                <a:latin typeface="Calibri Light" panose="020F0302020204030204"/>
              </a:defRPr>
            </a:lvl1pPr>
          </a:lstStyle>
          <a:p>
            <a:pPr algn="l"/>
            <a:r>
              <a:rPr lang="zh-CN" altLang="en-US" sz="1800" dirty="0">
                <a:solidFill>
                  <a:srgbClr val="DAB866"/>
                </a:solidFill>
                <a:latin typeface="Arial" panose="020B0604020202020204" pitchFamily="34" charset="0"/>
              </a:rPr>
              <a:t>货币政策</a:t>
            </a:r>
            <a:endParaRPr lang="zh-CN" altLang="en-US" sz="1800" dirty="0">
              <a:solidFill>
                <a:srgbClr val="DAB866"/>
              </a:solidFill>
              <a:latin typeface="Arial" panose="020B0604020202020204" pitchFamily="34" charset="0"/>
            </a:endParaRPr>
          </a:p>
          <a:p>
            <a:pPr algn="l"/>
            <a:r>
              <a:rPr lang="zh-CN" altLang="en-US" sz="1800" dirty="0">
                <a:solidFill>
                  <a:srgbClr val="DAB866"/>
                </a:solidFill>
                <a:latin typeface="Arial" panose="020B0604020202020204" pitchFamily="34" charset="0"/>
              </a:rPr>
              <a:t>财政政策</a:t>
            </a:r>
            <a:endParaRPr lang="zh-CN" altLang="en-US" sz="1800" dirty="0">
              <a:solidFill>
                <a:srgbClr val="DAB866"/>
              </a:solidFill>
              <a:latin typeface="Arial" panose="020B0604020202020204" pitchFamily="34" charset="0"/>
            </a:endParaRPr>
          </a:p>
        </p:txBody>
      </p:sp>
      <p:sp>
        <p:nvSpPr>
          <p:cNvPr id="59" name="文本框 58"/>
          <p:cNvSpPr txBox="1"/>
          <p:nvPr>
            <p:custDataLst>
              <p:tags r:id="rId10"/>
            </p:custDataLst>
          </p:nvPr>
        </p:nvSpPr>
        <p:spPr>
          <a:xfrm>
            <a:off x="634622" y="2830433"/>
            <a:ext cx="2341596" cy="41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rmAutofit/>
          </a:bodyPr>
          <a:lstStyle>
            <a:defPPr>
              <a:defRPr lang="zh-CN"/>
            </a:defPPr>
            <a:lvl1pPr algn="r" fontAlgn="base">
              <a:spcBef>
                <a:spcPct val="0"/>
              </a:spcBef>
              <a:spcAft>
                <a:spcPct val="0"/>
              </a:spcAft>
              <a:defRPr>
                <a:solidFill>
                  <a:srgbClr val="000000">
                    <a:lumMod val="10000"/>
                  </a:srgbClr>
                </a:solidFill>
                <a:latin typeface="Calibri Light" panose="020F0302020204030204"/>
                <a:ea typeface="微软雅黑" panose="020B0503020204020204" pitchFamily="2" charset="-122"/>
              </a:defRPr>
            </a:lvl1pPr>
            <a:lvl2pPr marL="742950" indent="-285750">
              <a:defRPr>
                <a:latin typeface="Calibri" panose="020F0502020204030204" charset="0"/>
                <a:ea typeface="微软雅黑" panose="020B0503020204020204" pitchFamily="2" charset="-122"/>
              </a:defRPr>
            </a:lvl2pPr>
            <a:lvl3pPr marL="1143000" indent="-228600">
              <a:defRPr>
                <a:latin typeface="Calibri" panose="020F0502020204030204" charset="0"/>
                <a:ea typeface="微软雅黑" panose="020B0503020204020204" pitchFamily="2" charset="-122"/>
              </a:defRPr>
            </a:lvl3pPr>
            <a:lvl4pPr marL="1600200" indent="-228600">
              <a:defRPr>
                <a:latin typeface="Calibri" panose="020F0502020204030204" charset="0"/>
                <a:ea typeface="微软雅黑" panose="020B0503020204020204" pitchFamily="2" charset="-122"/>
              </a:defRPr>
            </a:lvl4pPr>
            <a:lvl5pPr marL="2057400" indent="-228600">
              <a:defRPr>
                <a:latin typeface="Calibri" panose="020F0502020204030204" charset="0"/>
                <a:ea typeface="微软雅黑" panose="020B0503020204020204" pitchFamily="2" charset="-122"/>
              </a:defRPr>
            </a:lvl5pPr>
            <a:lvl6pPr marL="2514600" indent="-228600" fontAlgn="base">
              <a:spcBef>
                <a:spcPct val="0"/>
              </a:spcBef>
              <a:spcAft>
                <a:spcPct val="0"/>
              </a:spcAft>
              <a:defRPr>
                <a:latin typeface="Calibri" panose="020F0502020204030204" charset="0"/>
                <a:ea typeface="微软雅黑" panose="020B0503020204020204" pitchFamily="2" charset="-122"/>
              </a:defRPr>
            </a:lvl6pPr>
            <a:lvl7pPr marL="2971800" indent="-228600" fontAlgn="base">
              <a:spcBef>
                <a:spcPct val="0"/>
              </a:spcBef>
              <a:spcAft>
                <a:spcPct val="0"/>
              </a:spcAft>
              <a:defRPr>
                <a:latin typeface="Calibri" panose="020F0502020204030204" charset="0"/>
                <a:ea typeface="微软雅黑" panose="020B0503020204020204" pitchFamily="2" charset="-122"/>
              </a:defRPr>
            </a:lvl7pPr>
            <a:lvl8pPr marL="3429000" indent="-228600" fontAlgn="base">
              <a:spcBef>
                <a:spcPct val="0"/>
              </a:spcBef>
              <a:spcAft>
                <a:spcPct val="0"/>
              </a:spcAft>
              <a:defRPr>
                <a:latin typeface="Calibri" panose="020F0502020204030204" charset="0"/>
                <a:ea typeface="微软雅黑" panose="020B0503020204020204" pitchFamily="2" charset="-122"/>
              </a:defRPr>
            </a:lvl8pPr>
            <a:lvl9pPr marL="3886200" indent="-228600" fontAlgn="base">
              <a:spcBef>
                <a:spcPct val="0"/>
              </a:spcBef>
              <a:spcAft>
                <a:spcPct val="0"/>
              </a:spcAft>
              <a:defRPr>
                <a:latin typeface="Calibri" panose="020F0502020204030204" charset="0"/>
                <a:ea typeface="微软雅黑" panose="020B0503020204020204" pitchFamily="2" charset="-122"/>
              </a:defRPr>
            </a:lvl9pPr>
          </a:lstStyle>
          <a:p>
            <a:r>
              <a:rPr lang="zh-CN" altLang="en-US" dirty="0">
                <a:solidFill>
                  <a:srgbClr val="DAB866"/>
                </a:solidFill>
                <a:latin typeface="Arial" panose="020B0604020202020204" pitchFamily="34" charset="0"/>
                <a:ea typeface="黑体" panose="02010609060101010101" charset="-122"/>
                <a:cs typeface="+mn-ea"/>
              </a:rPr>
              <a:t>产业政策</a:t>
            </a:r>
            <a:endParaRPr lang="zh-CN" altLang="en-US" dirty="0">
              <a:solidFill>
                <a:srgbClr val="DAB866"/>
              </a:solidFill>
              <a:latin typeface="Arial" panose="020B0604020202020204" pitchFamily="34" charset="0"/>
              <a:ea typeface="黑体" panose="02010609060101010101" charset="-122"/>
              <a:cs typeface="+mn-ea"/>
            </a:endParaRPr>
          </a:p>
        </p:txBody>
      </p:sp>
      <p:sp>
        <p:nvSpPr>
          <p:cNvPr id="60" name="文本框 59"/>
          <p:cNvSpPr txBox="1"/>
          <p:nvPr>
            <p:custDataLst>
              <p:tags r:id="rId11"/>
            </p:custDataLst>
          </p:nvPr>
        </p:nvSpPr>
        <p:spPr>
          <a:xfrm>
            <a:off x="634365" y="3304540"/>
            <a:ext cx="2755265" cy="1080135"/>
          </a:xfrm>
          <a:prstGeom prst="rect">
            <a:avLst/>
          </a:prstGeom>
        </p:spPr>
        <p:txBody>
          <a:bodyPr wrap="square">
            <a:normAutofit/>
          </a:bodyPr>
          <a:lstStyle>
            <a:defPPr>
              <a:defRPr lang="zh-CN"/>
            </a:defPPr>
            <a:lvl1pPr algn="r">
              <a:defRPr sz="1400">
                <a:solidFill>
                  <a:srgbClr val="000000">
                    <a:lumMod val="10000"/>
                  </a:srgbClr>
                </a:solidFill>
                <a:latin typeface="Calibri Light" panose="020F0302020204030204"/>
              </a:defRPr>
            </a:lvl1pPr>
          </a:lstStyle>
          <a:p>
            <a:pPr algn="l"/>
            <a:r>
              <a:rPr lang="zh-CN" altLang="en-US" sz="1800" dirty="0">
                <a:solidFill>
                  <a:srgbClr val="DAB866"/>
                </a:solidFill>
                <a:latin typeface="Arial" panose="020B0604020202020204" pitchFamily="34" charset="0"/>
              </a:rPr>
              <a:t>针对特定产业</a:t>
            </a:r>
            <a:endParaRPr lang="zh-CN" altLang="en-US" sz="1800" dirty="0">
              <a:solidFill>
                <a:srgbClr val="DAB866"/>
              </a:solidFill>
              <a:latin typeface="Arial" panose="020B0604020202020204" pitchFamily="34" charset="0"/>
            </a:endParaRPr>
          </a:p>
          <a:p>
            <a:pPr algn="l"/>
            <a:r>
              <a:rPr lang="zh-CN" altLang="en-US" sz="1800" dirty="0">
                <a:solidFill>
                  <a:srgbClr val="DAB866"/>
                </a:solidFill>
                <a:latin typeface="Arial" panose="020B0604020202020204" pitchFamily="34" charset="0"/>
              </a:rPr>
              <a:t>大同和丽江公路的例子</a:t>
            </a:r>
            <a:endParaRPr lang="zh-CN" altLang="en-US" sz="1800" dirty="0">
              <a:solidFill>
                <a:srgbClr val="DAB866"/>
              </a:solidFill>
              <a:latin typeface="Arial" panose="020B0604020202020204" pitchFamily="34" charset="0"/>
            </a:endParaRPr>
          </a:p>
          <a:p>
            <a:pPr algn="l"/>
            <a:r>
              <a:rPr lang="zh-CN" altLang="en-US" sz="1800" dirty="0">
                <a:solidFill>
                  <a:srgbClr val="DAB866"/>
                </a:solidFill>
                <a:latin typeface="Arial" panose="020B0604020202020204" pitchFamily="34" charset="0"/>
              </a:rPr>
              <a:t>义乌、蠡县和肃宁的例子</a:t>
            </a:r>
            <a:endParaRPr lang="zh-CN" altLang="en-US" sz="1800" dirty="0">
              <a:solidFill>
                <a:srgbClr val="DAB866"/>
              </a:solidFill>
              <a:latin typeface="Arial" panose="020B0604020202020204" pitchFamily="34" charset="0"/>
            </a:endParaRPr>
          </a:p>
        </p:txBody>
      </p:sp>
      <p:sp>
        <p:nvSpPr>
          <p:cNvPr id="64" name="文本框 63"/>
          <p:cNvSpPr txBox="1"/>
          <p:nvPr>
            <p:custDataLst>
              <p:tags r:id="rId12"/>
            </p:custDataLst>
          </p:nvPr>
        </p:nvSpPr>
        <p:spPr>
          <a:xfrm>
            <a:off x="4601585" y="2918850"/>
            <a:ext cx="2341596" cy="41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0">
            <a:normAutofit/>
          </a:bodyPr>
          <a:lstStyle>
            <a:defPPr>
              <a:defRPr lang="zh-CN"/>
            </a:defPPr>
            <a:lvl1pPr algn="r" fontAlgn="base">
              <a:spcBef>
                <a:spcPct val="0"/>
              </a:spcBef>
              <a:spcAft>
                <a:spcPct val="0"/>
              </a:spcAft>
              <a:defRPr>
                <a:solidFill>
                  <a:srgbClr val="000000">
                    <a:lumMod val="10000"/>
                  </a:srgbClr>
                </a:solidFill>
                <a:latin typeface="Calibri Light" panose="020F0302020204030204"/>
                <a:ea typeface="微软雅黑" panose="020B0503020204020204" pitchFamily="2" charset="-122"/>
              </a:defRPr>
            </a:lvl1pPr>
            <a:lvl2pPr marL="742950" indent="-285750">
              <a:defRPr>
                <a:latin typeface="Calibri" panose="020F0502020204030204" charset="0"/>
                <a:ea typeface="微软雅黑" panose="020B0503020204020204" pitchFamily="2" charset="-122"/>
              </a:defRPr>
            </a:lvl2pPr>
            <a:lvl3pPr marL="1143000" indent="-228600">
              <a:defRPr>
                <a:latin typeface="Calibri" panose="020F0502020204030204" charset="0"/>
                <a:ea typeface="微软雅黑" panose="020B0503020204020204" pitchFamily="2" charset="-122"/>
              </a:defRPr>
            </a:lvl3pPr>
            <a:lvl4pPr marL="1600200" indent="-228600">
              <a:defRPr>
                <a:latin typeface="Calibri" panose="020F0502020204030204" charset="0"/>
                <a:ea typeface="微软雅黑" panose="020B0503020204020204" pitchFamily="2" charset="-122"/>
              </a:defRPr>
            </a:lvl4pPr>
            <a:lvl5pPr marL="2057400" indent="-228600">
              <a:defRPr>
                <a:latin typeface="Calibri" panose="020F0502020204030204" charset="0"/>
                <a:ea typeface="微软雅黑" panose="020B0503020204020204" pitchFamily="2" charset="-122"/>
              </a:defRPr>
            </a:lvl5pPr>
            <a:lvl6pPr marL="2514600" indent="-228600" fontAlgn="base">
              <a:spcBef>
                <a:spcPct val="0"/>
              </a:spcBef>
              <a:spcAft>
                <a:spcPct val="0"/>
              </a:spcAft>
              <a:defRPr>
                <a:latin typeface="Calibri" panose="020F0502020204030204" charset="0"/>
                <a:ea typeface="微软雅黑" panose="020B0503020204020204" pitchFamily="2" charset="-122"/>
              </a:defRPr>
            </a:lvl6pPr>
            <a:lvl7pPr marL="2971800" indent="-228600" fontAlgn="base">
              <a:spcBef>
                <a:spcPct val="0"/>
              </a:spcBef>
              <a:spcAft>
                <a:spcPct val="0"/>
              </a:spcAft>
              <a:defRPr>
                <a:latin typeface="Calibri" panose="020F0502020204030204" charset="0"/>
                <a:ea typeface="微软雅黑" panose="020B0503020204020204" pitchFamily="2" charset="-122"/>
              </a:defRPr>
            </a:lvl7pPr>
            <a:lvl8pPr marL="3429000" indent="-228600" fontAlgn="base">
              <a:spcBef>
                <a:spcPct val="0"/>
              </a:spcBef>
              <a:spcAft>
                <a:spcPct val="0"/>
              </a:spcAft>
              <a:defRPr>
                <a:latin typeface="Calibri" panose="020F0502020204030204" charset="0"/>
                <a:ea typeface="微软雅黑" panose="020B0503020204020204" pitchFamily="2" charset="-122"/>
              </a:defRPr>
            </a:lvl8pPr>
            <a:lvl9pPr marL="3886200" indent="-228600" fontAlgn="base">
              <a:spcBef>
                <a:spcPct val="0"/>
              </a:spcBef>
              <a:spcAft>
                <a:spcPct val="0"/>
              </a:spcAft>
              <a:defRPr>
                <a:latin typeface="Calibri" panose="020F0502020204030204" charset="0"/>
                <a:ea typeface="微软雅黑" panose="020B0503020204020204" pitchFamily="2" charset="-122"/>
              </a:defRPr>
            </a:lvl9pPr>
          </a:lstStyle>
          <a:p>
            <a:pPr algn="ctr"/>
            <a:r>
              <a:rPr lang="zh-CN" altLang="en-US" sz="2000" dirty="0">
                <a:solidFill>
                  <a:srgbClr val="000000"/>
                </a:solidFill>
                <a:latin typeface="Arial" panose="020B0604020202020204" pitchFamily="34" charset="0"/>
                <a:ea typeface="黑体" panose="02010609060101010101" charset="-122"/>
                <a:cs typeface="+mn-ea"/>
              </a:rPr>
              <a:t>政府对经济的调控</a:t>
            </a:r>
            <a:endParaRPr lang="zh-CN" altLang="en-US" sz="2000" dirty="0">
              <a:solidFill>
                <a:srgbClr val="000000"/>
              </a:solidFill>
              <a:latin typeface="Arial" panose="020B0604020202020204" pitchFamily="34" charset="0"/>
              <a:ea typeface="黑体" panose="02010609060101010101" charset="-122"/>
              <a:cs typeface="+mn-ea"/>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国家发展战略和宏观政策的逻辑关系</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5" name="圆角矩形 4"/>
          <p:cNvSpPr/>
          <p:nvPr/>
        </p:nvSpPr>
        <p:spPr>
          <a:xfrm>
            <a:off x="1468120" y="1645285"/>
            <a:ext cx="1891030" cy="4043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t>发展战略</a:t>
            </a:r>
            <a:endParaRPr lang="zh-CN" altLang="en-US" sz="6000"/>
          </a:p>
        </p:txBody>
      </p:sp>
      <p:sp>
        <p:nvSpPr>
          <p:cNvPr id="6" name="圆角矩形 5"/>
          <p:cNvSpPr/>
          <p:nvPr/>
        </p:nvSpPr>
        <p:spPr>
          <a:xfrm>
            <a:off x="8857615" y="1645285"/>
            <a:ext cx="1891030" cy="4043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t>宏观政策</a:t>
            </a:r>
            <a:endParaRPr lang="zh-CN" altLang="en-US" sz="6000"/>
          </a:p>
        </p:txBody>
      </p:sp>
      <p:sp>
        <p:nvSpPr>
          <p:cNvPr id="7" name="右箭头 6"/>
          <p:cNvSpPr/>
          <p:nvPr/>
        </p:nvSpPr>
        <p:spPr>
          <a:xfrm>
            <a:off x="3359150" y="1732280"/>
            <a:ext cx="5422265" cy="1978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a:t>决定政策取向</a:t>
            </a:r>
            <a:endParaRPr lang="zh-CN" altLang="en-US" sz="4000"/>
          </a:p>
        </p:txBody>
      </p:sp>
      <p:sp>
        <p:nvSpPr>
          <p:cNvPr id="8" name="右箭头 7"/>
          <p:cNvSpPr/>
          <p:nvPr/>
        </p:nvSpPr>
        <p:spPr>
          <a:xfrm flipH="1">
            <a:off x="3517265" y="3710305"/>
            <a:ext cx="5340350" cy="1978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a:t>保障目标实现</a:t>
            </a:r>
            <a:endParaRPr lang="zh-CN" altLang="en-US" sz="400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3137" name="Group 9"/>
          <p:cNvGrpSpPr/>
          <p:nvPr/>
        </p:nvGrpSpPr>
        <p:grpSpPr>
          <a:xfrm>
            <a:off x="1672590" y="1110615"/>
            <a:ext cx="8601389" cy="4982845"/>
            <a:chOff x="657" y="618"/>
            <a:chExt cx="4631" cy="3084"/>
          </a:xfrm>
        </p:grpSpPr>
        <p:sp>
          <p:nvSpPr>
            <p:cNvPr id="603138" name="Line 3"/>
            <p:cNvSpPr/>
            <p:nvPr/>
          </p:nvSpPr>
          <p:spPr>
            <a:xfrm>
              <a:off x="657" y="3702"/>
              <a:ext cx="4491" cy="0"/>
            </a:xfrm>
            <a:prstGeom prst="line">
              <a:avLst/>
            </a:prstGeom>
            <a:ln w="57150" cap="flat" cmpd="sng">
              <a:solidFill>
                <a:srgbClr val="969696"/>
              </a:solidFill>
              <a:prstDash val="solid"/>
              <a:round/>
              <a:headEnd type="none" w="med" len="med"/>
              <a:tailEnd type="triangle" w="med" len="med"/>
            </a:ln>
          </p:spPr>
        </p:sp>
        <p:sp>
          <p:nvSpPr>
            <p:cNvPr id="603139" name="Line 4"/>
            <p:cNvSpPr/>
            <p:nvPr/>
          </p:nvSpPr>
          <p:spPr>
            <a:xfrm flipV="1">
              <a:off x="657" y="618"/>
              <a:ext cx="0" cy="3084"/>
            </a:xfrm>
            <a:prstGeom prst="line">
              <a:avLst/>
            </a:prstGeom>
            <a:ln w="57150" cap="flat" cmpd="sng">
              <a:solidFill>
                <a:srgbClr val="969696"/>
              </a:solidFill>
              <a:prstDash val="solid"/>
              <a:round/>
              <a:headEnd type="none" w="med" len="med"/>
              <a:tailEnd type="triangle" w="med" len="med"/>
            </a:ln>
          </p:spPr>
        </p:sp>
        <p:cxnSp>
          <p:nvCxnSpPr>
            <p:cNvPr id="603140" name="AutoShape 5"/>
            <p:cNvCxnSpPr/>
            <p:nvPr/>
          </p:nvCxnSpPr>
          <p:spPr>
            <a:xfrm flipV="1">
              <a:off x="1066" y="1049"/>
              <a:ext cx="3629" cy="2336"/>
            </a:xfrm>
            <a:prstGeom prst="curvedConnector2">
              <a:avLst/>
            </a:prstGeom>
            <a:ln w="76200" cap="flat" cmpd="sng">
              <a:solidFill>
                <a:srgbClr val="969696"/>
              </a:solidFill>
              <a:prstDash val="solid"/>
              <a:round/>
              <a:headEnd type="none" w="med" len="med"/>
              <a:tailEnd type="triangle" w="med" len="med"/>
            </a:ln>
          </p:spPr>
        </p:cxnSp>
        <p:sp>
          <p:nvSpPr>
            <p:cNvPr id="603141" name="AutoShape 6"/>
            <p:cNvSpPr/>
            <p:nvPr/>
          </p:nvSpPr>
          <p:spPr>
            <a:xfrm>
              <a:off x="1415" y="2958"/>
              <a:ext cx="1292" cy="544"/>
            </a:xfrm>
            <a:prstGeom prst="roundRect">
              <a:avLst>
                <a:gd name="adj" fmla="val 16667"/>
              </a:avLst>
            </a:prstGeom>
            <a:solidFill>
              <a:schemeClr val="accent3">
                <a:lumMod val="50000"/>
              </a:schemeClr>
            </a:solidFill>
            <a:ln w="25400" cap="flat" cmpd="sng">
              <a:solidFill>
                <a:srgbClr val="969696"/>
              </a:solidFill>
              <a:prstDash val="solid"/>
              <a:round/>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algn="ctr"/>
              <a:r>
                <a:rPr lang="zh-CN" altLang="zh-CN" sz="3600" b="1" dirty="0">
                  <a:latin typeface="Arial" panose="020B0604020202020204" pitchFamily="34" charset="0"/>
                  <a:ea typeface="宋体" panose="02010600030101010101" pitchFamily="2" charset="-122"/>
                </a:rPr>
                <a:t>党建引领</a:t>
              </a:r>
              <a:endParaRPr lang="zh-CN" altLang="zh-CN" sz="3600" b="1" dirty="0">
                <a:latin typeface="Arial" panose="020B0604020202020204" pitchFamily="34" charset="0"/>
                <a:ea typeface="宋体" panose="02010600030101010101" pitchFamily="2" charset="-122"/>
              </a:endParaRPr>
            </a:p>
          </p:txBody>
        </p:sp>
        <p:sp>
          <p:nvSpPr>
            <p:cNvPr id="603142" name="AutoShape 7"/>
            <p:cNvSpPr/>
            <p:nvPr/>
          </p:nvSpPr>
          <p:spPr>
            <a:xfrm>
              <a:off x="3013" y="2190"/>
              <a:ext cx="1682" cy="544"/>
            </a:xfrm>
            <a:prstGeom prst="roundRect">
              <a:avLst>
                <a:gd name="adj" fmla="val 16667"/>
              </a:avLst>
            </a:prstGeom>
            <a:gradFill>
              <a:gsLst>
                <a:gs pos="0">
                  <a:srgbClr val="007BD3"/>
                </a:gs>
                <a:gs pos="100000">
                  <a:srgbClr val="034373"/>
                </a:gs>
              </a:gsLst>
              <a:lin ang="5400000" scaled="0"/>
            </a:gradFill>
            <a:ln w="25400" cap="flat" cmpd="sng">
              <a:solidFill>
                <a:srgbClr val="969696"/>
              </a:solidFill>
              <a:prstDash val="solid"/>
              <a:round/>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algn="ctr"/>
              <a:r>
                <a:rPr lang="zh-CN" altLang="en-US" sz="3600" b="1" dirty="0">
                  <a:latin typeface="Arial" panose="020B0604020202020204" pitchFamily="34" charset="0"/>
                  <a:ea typeface="PMingLiU" panose="02020500000000000000" pitchFamily="18" charset="-120"/>
                </a:rPr>
                <a:t>人才创新</a:t>
              </a:r>
              <a:endParaRPr lang="zh-CN" altLang="en-US" sz="3600" b="1" dirty="0">
                <a:latin typeface="Arial" panose="020B0604020202020204" pitchFamily="34" charset="0"/>
                <a:ea typeface="PMingLiU" panose="02020500000000000000" pitchFamily="18" charset="-120"/>
              </a:endParaRPr>
            </a:p>
          </p:txBody>
        </p:sp>
        <p:sp>
          <p:nvSpPr>
            <p:cNvPr id="603143" name="AutoShape 8"/>
            <p:cNvSpPr/>
            <p:nvPr/>
          </p:nvSpPr>
          <p:spPr>
            <a:xfrm>
              <a:off x="3923" y="1344"/>
              <a:ext cx="1365" cy="544"/>
            </a:xfrm>
            <a:prstGeom prst="roundRect">
              <a:avLst>
                <a:gd name="adj" fmla="val 16667"/>
              </a:avLst>
            </a:prstGeom>
            <a:solidFill>
              <a:schemeClr val="accent3">
                <a:lumMod val="50000"/>
              </a:schemeClr>
            </a:solidFill>
            <a:ln w="25400" cap="flat" cmpd="sng">
              <a:solidFill>
                <a:srgbClr val="969696"/>
              </a:solidFill>
              <a:prstDash val="solid"/>
              <a:round/>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algn="ctr"/>
              <a:r>
                <a:rPr lang="zh-CN" altLang="en-US" sz="3600" b="1" dirty="0">
                  <a:latin typeface="Arial" panose="020B0604020202020204" pitchFamily="34" charset="0"/>
                  <a:ea typeface="PMingLiU" panose="02020500000000000000" pitchFamily="18" charset="-120"/>
                </a:rPr>
                <a:t>高质量发展</a:t>
              </a:r>
              <a:endParaRPr lang="zh-CN" altLang="en-US" sz="3600" b="1" dirty="0">
                <a:latin typeface="Arial" panose="020B0604020202020204" pitchFamily="34" charset="0"/>
                <a:ea typeface="PMingLiU" panose="02020500000000000000" pitchFamily="18" charset="-120"/>
              </a:endParaRPr>
            </a:p>
          </p:txBody>
        </p:sp>
      </p:grpSp>
      <p:sp>
        <p:nvSpPr>
          <p:cNvPr id="107" name="文本框 106"/>
          <p:cNvSpPr txBox="1"/>
          <p:nvPr>
            <p:custDataLst>
              <p:tags r:id="rId1"/>
            </p:custDataLst>
          </p:nvPr>
        </p:nvSpPr>
        <p:spPr>
          <a:xfrm>
            <a:off x="1847149" y="1196497"/>
            <a:ext cx="1819936" cy="706755"/>
          </a:xfrm>
          <a:prstGeom prst="rect">
            <a:avLst/>
          </a:prstGeom>
          <a:noFill/>
        </p:spPr>
        <p:txBody>
          <a:bodyPr wrap="square" rtlCol="0">
            <a:spAutoFit/>
          </a:bodyPr>
          <a:lstStyle/>
          <a:p>
            <a:r>
              <a:rPr lang="zh-CN" altLang="en-US" sz="4000" b="1" dirty="0">
                <a:solidFill>
                  <a:schemeClr val="accent5"/>
                </a:solidFill>
                <a:latin typeface="Arial" panose="020B0604020202020204" pitchFamily="34" charset="0"/>
                <a:ea typeface="微软雅黑" panose="020B0503020204020204" pitchFamily="2" charset="-122"/>
                <a:cs typeface="+mn-ea"/>
              </a:rPr>
              <a:t>目  录</a:t>
            </a:r>
            <a:endParaRPr lang="zh-CN" altLang="en-US" sz="4000" b="1" dirty="0">
              <a:solidFill>
                <a:schemeClr val="accent5"/>
              </a:solidFill>
              <a:latin typeface="Arial" panose="020B0604020202020204" pitchFamily="34" charset="0"/>
              <a:ea typeface="微软雅黑" panose="020B0503020204020204" pitchFamily="2" charset="-122"/>
              <a:cs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p:nvPr/>
        </p:nvSpPr>
        <p:spPr>
          <a:xfrm>
            <a:off x="1134745" y="4827905"/>
            <a:ext cx="10097770" cy="1692910"/>
          </a:xfrm>
          <a:prstGeom prst="rect">
            <a:avLst/>
          </a:prstGeom>
          <a:noFill/>
          <a:ln w="25400" cap="flat" cmpd="sng">
            <a:solidFill>
              <a:srgbClr val="A1A646"/>
            </a:solidFill>
            <a:prstDash val="solid"/>
            <a:miter/>
            <a:headEnd type="none" w="med" len="med"/>
            <a:tailEnd type="none" w="lg" len="sm"/>
          </a:ln>
        </p:spPr>
        <p:txBody>
          <a:bodyPr wrap="none" lIns="0" tIns="0" rIns="0" bIns="0" anchor="ctr"/>
          <a:lstStyle/>
          <a:p>
            <a:pPr algn="ctr"/>
            <a:endParaRPr lang="zh-CN" altLang="en-US" dirty="0">
              <a:latin typeface="Arial" panose="020B0604020202020204" pitchFamily="34" charset="0"/>
              <a:ea typeface="PMingLiU" panose="02020500000000000000" pitchFamily="18" charset="-120"/>
            </a:endParaRPr>
          </a:p>
        </p:txBody>
      </p:sp>
      <p:sp>
        <p:nvSpPr>
          <p:cNvPr id="71683" name="Rectangle 3"/>
          <p:cNvSpPr/>
          <p:nvPr/>
        </p:nvSpPr>
        <p:spPr>
          <a:xfrm>
            <a:off x="1144270" y="1052830"/>
            <a:ext cx="4913630" cy="2907030"/>
          </a:xfrm>
          <a:prstGeom prst="rect">
            <a:avLst/>
          </a:prstGeom>
          <a:noFill/>
          <a:ln w="25400" cap="flat" cmpd="sng">
            <a:solidFill>
              <a:srgbClr val="6399AB"/>
            </a:solidFill>
            <a:prstDash val="solid"/>
            <a:miter/>
            <a:headEnd type="none" w="med" len="med"/>
            <a:tailEnd type="none" w="lg" len="sm"/>
          </a:ln>
        </p:spPr>
        <p:txBody>
          <a:bodyPr wrap="none" lIns="0" tIns="0" rIns="0" bIns="0" anchor="ctr"/>
          <a:lstStyle/>
          <a:p>
            <a:pPr algn="ctr"/>
            <a:endParaRPr lang="zh-CN" altLang="en-US" dirty="0">
              <a:latin typeface="Arial" panose="020B0604020202020204" pitchFamily="34" charset="0"/>
              <a:ea typeface="PMingLiU" panose="02020500000000000000" pitchFamily="18" charset="-120"/>
            </a:endParaRPr>
          </a:p>
        </p:txBody>
      </p:sp>
      <p:sp>
        <p:nvSpPr>
          <p:cNvPr id="71684" name="Rectangle 4"/>
          <p:cNvSpPr/>
          <p:nvPr/>
        </p:nvSpPr>
        <p:spPr>
          <a:xfrm>
            <a:off x="1159510" y="1064895"/>
            <a:ext cx="4888865" cy="786130"/>
          </a:xfrm>
          <a:prstGeom prst="rect">
            <a:avLst/>
          </a:prstGeom>
          <a:solidFill>
            <a:srgbClr val="6399AB"/>
          </a:solidFill>
          <a:ln w="25400">
            <a:noFill/>
          </a:ln>
        </p:spPr>
        <p:txBody>
          <a:bodyPr lIns="45720" tIns="44450" rIns="45720" bIns="44450" anchor="ctr" anchorCtr="1"/>
          <a:lstStyle/>
          <a:p>
            <a:pPr algn="l"/>
            <a:r>
              <a:rPr lang="zh-CN" altLang="en-US" b="1" dirty="0">
                <a:latin typeface="Arial" panose="020B0604020202020204" pitchFamily="34" charset="0"/>
                <a:ea typeface="PMingLiU" panose="02020500000000000000" pitchFamily="18" charset="-120"/>
              </a:rPr>
              <a:t>2014年8月18日，习近平在中央财经领导小组第七次会议上的讲话</a:t>
            </a:r>
            <a:endParaRPr lang="zh-CN" altLang="en-US" b="1" dirty="0">
              <a:latin typeface="Arial" panose="020B0604020202020204" pitchFamily="34" charset="0"/>
              <a:ea typeface="PMingLiU" panose="02020500000000000000" pitchFamily="18" charset="-120"/>
            </a:endParaRPr>
          </a:p>
        </p:txBody>
      </p:sp>
      <p:sp>
        <p:nvSpPr>
          <p:cNvPr id="71685" name="Rectangle 5"/>
          <p:cNvSpPr/>
          <p:nvPr/>
        </p:nvSpPr>
        <p:spPr>
          <a:xfrm>
            <a:off x="6317615" y="1052830"/>
            <a:ext cx="4913630" cy="2907030"/>
          </a:xfrm>
          <a:prstGeom prst="rect">
            <a:avLst/>
          </a:prstGeom>
          <a:noFill/>
          <a:ln w="25400" cap="flat" cmpd="sng">
            <a:solidFill>
              <a:srgbClr val="E0AD12"/>
            </a:solidFill>
            <a:prstDash val="solid"/>
            <a:miter/>
            <a:headEnd type="none" w="med" len="med"/>
            <a:tailEnd type="none" w="lg" len="sm"/>
          </a:ln>
        </p:spPr>
        <p:txBody>
          <a:bodyPr wrap="none" lIns="0" tIns="0" rIns="0" bIns="0" anchor="ctr"/>
          <a:lstStyle/>
          <a:p>
            <a:pPr algn="ctr"/>
            <a:endParaRPr lang="zh-CN" altLang="en-US" dirty="0">
              <a:latin typeface="Arial" panose="020B0604020202020204" pitchFamily="34" charset="0"/>
              <a:ea typeface="PMingLiU" panose="02020500000000000000" pitchFamily="18" charset="-120"/>
            </a:endParaRPr>
          </a:p>
        </p:txBody>
      </p:sp>
      <p:sp>
        <p:nvSpPr>
          <p:cNvPr id="71686" name="Rectangle 6"/>
          <p:cNvSpPr/>
          <p:nvPr/>
        </p:nvSpPr>
        <p:spPr>
          <a:xfrm>
            <a:off x="6349365" y="1064895"/>
            <a:ext cx="4888865" cy="786130"/>
          </a:xfrm>
          <a:prstGeom prst="rect">
            <a:avLst/>
          </a:prstGeom>
          <a:solidFill>
            <a:srgbClr val="E0AD12"/>
          </a:solidFill>
          <a:ln w="25400">
            <a:noFill/>
          </a:ln>
        </p:spPr>
        <p:txBody>
          <a:bodyPr lIns="45720" tIns="44450" rIns="45720" bIns="44450" anchor="ctr" anchorCtr="1"/>
          <a:lstStyle/>
          <a:p>
            <a:pPr algn="l"/>
            <a:r>
              <a:rPr lang="zh-CN" altLang="en-US" b="1" dirty="0">
                <a:latin typeface="Arial" panose="020B0604020202020204" pitchFamily="34" charset="0"/>
                <a:ea typeface="PMingLiU" panose="02020500000000000000" pitchFamily="18" charset="-120"/>
              </a:rPr>
              <a:t>2012年12月7日至11日，习近平在广东考察工作时的讲话</a:t>
            </a:r>
            <a:endParaRPr lang="zh-CN" altLang="en-US" b="1" dirty="0">
              <a:latin typeface="Arial" panose="020B0604020202020204" pitchFamily="34" charset="0"/>
              <a:ea typeface="PMingLiU" panose="02020500000000000000" pitchFamily="18" charset="-120"/>
            </a:endParaRPr>
          </a:p>
        </p:txBody>
      </p:sp>
      <p:sp>
        <p:nvSpPr>
          <p:cNvPr id="3" name="文本框 2"/>
          <p:cNvSpPr txBox="1"/>
          <p:nvPr/>
        </p:nvSpPr>
        <p:spPr>
          <a:xfrm>
            <a:off x="1327785" y="2484120"/>
            <a:ext cx="4546600" cy="1476375"/>
          </a:xfrm>
          <a:prstGeom prst="rect">
            <a:avLst/>
          </a:prstGeom>
          <a:noFill/>
        </p:spPr>
        <p:txBody>
          <a:bodyPr wrap="square" rtlCol="0" anchor="t">
            <a:spAutoFit/>
          </a:bodyPr>
          <a:lstStyle/>
          <a:p>
            <a:r>
              <a:rPr lang="zh-CN" altLang="en-US"/>
              <a:t>人才是创新的根基，是创新的核心要素。创新驱动实质上是人才驱动。为了加快形成一支规模宏大、富有创新精神、敢于承担风险的创新型人才队伍，要重点在用好、吸引、培养上下功夫。</a:t>
            </a:r>
            <a:endParaRPr lang="zh-CN" altLang="en-US"/>
          </a:p>
        </p:txBody>
      </p:sp>
      <p:sp>
        <p:nvSpPr>
          <p:cNvPr id="5" name="文本框 4"/>
          <p:cNvSpPr txBox="1"/>
          <p:nvPr/>
        </p:nvSpPr>
        <p:spPr>
          <a:xfrm>
            <a:off x="1144270" y="4827905"/>
            <a:ext cx="10086975" cy="1476375"/>
          </a:xfrm>
          <a:prstGeom prst="rect">
            <a:avLst/>
          </a:prstGeom>
          <a:noFill/>
        </p:spPr>
        <p:txBody>
          <a:bodyPr wrap="square" rtlCol="0" anchor="t">
            <a:spAutoFit/>
          </a:bodyPr>
          <a:lstStyle/>
          <a:p>
            <a:r>
              <a:rPr lang="zh-CN" altLang="en-US" b="1"/>
              <a:t>2016年5月6日，习近平就深化人才发展体制机制改革作出重要指示时强调</a:t>
            </a:r>
            <a:endParaRPr lang="zh-CN" altLang="en-US" b="1"/>
          </a:p>
          <a:p>
            <a:endParaRPr lang="zh-CN" altLang="en-US"/>
          </a:p>
          <a:p>
            <a:r>
              <a:rPr lang="zh-CN" altLang="en-US"/>
              <a:t>要加大改革落实工作力度，把《关于深化人才发展体制机制改革的意见》落到实处，加快构建具有全球竞争力的人才制度体系，聚天下英才而用之。要着力破除体制机制障碍，向用人主体放权，为人才松绑，让人才创新创造活力充分迸发，使各方面人才各得其所、尽展其长。</a:t>
            </a:r>
            <a:endParaRPr lang="zh-CN" altLang="en-US"/>
          </a:p>
        </p:txBody>
      </p:sp>
      <p:sp>
        <p:nvSpPr>
          <p:cNvPr id="6" name="文本框 5"/>
          <p:cNvSpPr txBox="1"/>
          <p:nvPr/>
        </p:nvSpPr>
        <p:spPr>
          <a:xfrm>
            <a:off x="6508750" y="2484120"/>
            <a:ext cx="4722495" cy="1198880"/>
          </a:xfrm>
          <a:prstGeom prst="rect">
            <a:avLst/>
          </a:prstGeom>
          <a:noFill/>
        </p:spPr>
        <p:txBody>
          <a:bodyPr wrap="square" rtlCol="0" anchor="t">
            <a:spAutoFit/>
          </a:bodyPr>
          <a:lstStyle/>
          <a:p>
            <a:r>
              <a:rPr lang="zh-CN" altLang="en-US"/>
              <a:t>走创新发展之路，首先要重视集聚创新人才。要充分发挥好现有人才作用，同时敞开大门，招四方之才，招国际上的人才，择天下英才而用之。</a:t>
            </a:r>
            <a:endParaRPr lang="zh-CN" altLang="en-US"/>
          </a:p>
        </p:txBody>
      </p:sp>
      <p:sp>
        <p:nvSpPr>
          <p:cNvPr id="10242" name="标题 8"/>
          <p:cNvSpPr>
            <a:spLocks noGrp="1"/>
          </p:cNvSpPr>
          <p:nvPr/>
        </p:nvSpPr>
        <p:spPr>
          <a:xfrm>
            <a:off x="791210" y="70485"/>
            <a:ext cx="9537700" cy="80327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人才创新时代之声</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人才政策工具</a:t>
            </a:r>
            <a:endPar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22" name="任意多边形 21"/>
          <p:cNvSpPr/>
          <p:nvPr>
            <p:custDataLst>
              <p:tags r:id="rId1"/>
            </p:custDataLst>
          </p:nvPr>
        </p:nvSpPr>
        <p:spPr>
          <a:xfrm flipH="1">
            <a:off x="4045799" y="4406392"/>
            <a:ext cx="1733314" cy="963800"/>
          </a:xfrm>
          <a:custGeom>
            <a:avLst/>
            <a:gdLst>
              <a:gd name="connsiteX0" fmla="*/ 1447800 w 1493953"/>
              <a:gd name="connsiteY0" fmla="*/ 0 h 1447800"/>
              <a:gd name="connsiteX1" fmla="*/ 1314450 w 1493953"/>
              <a:gd name="connsiteY1" fmla="*/ 914400 h 1447800"/>
              <a:gd name="connsiteX2" fmla="*/ 0 w 1493953"/>
              <a:gd name="connsiteY2" fmla="*/ 1447800 h 1447800"/>
            </a:gdLst>
            <a:ahLst/>
            <a:cxnLst>
              <a:cxn ang="0">
                <a:pos x="connsiteX0" y="connsiteY0"/>
              </a:cxn>
              <a:cxn ang="0">
                <a:pos x="connsiteX1" y="connsiteY1"/>
              </a:cxn>
              <a:cxn ang="0">
                <a:pos x="connsiteX2" y="connsiteY2"/>
              </a:cxn>
            </a:cxnLst>
            <a:rect l="l" t="t" r="r" b="b"/>
            <a:pathLst>
              <a:path w="1493953" h="1447800">
                <a:moveTo>
                  <a:pt x="1447800" y="0"/>
                </a:moveTo>
                <a:cubicBezTo>
                  <a:pt x="1501775" y="336550"/>
                  <a:pt x="1555750" y="673100"/>
                  <a:pt x="1314450" y="914400"/>
                </a:cubicBezTo>
                <a:cubicBezTo>
                  <a:pt x="1073150" y="1155700"/>
                  <a:pt x="0" y="1447800"/>
                  <a:pt x="0" y="1447800"/>
                </a:cubicBezTo>
              </a:path>
            </a:pathLst>
          </a:custGeom>
          <a:noFill/>
          <a:ln>
            <a:solidFill>
              <a:srgbClr val="40D096"/>
            </a:solidFill>
            <a:prstDash val="sysDash"/>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endParaRPr lang="zh-CN" altLang="en-US"/>
          </a:p>
        </p:txBody>
      </p:sp>
      <p:sp>
        <p:nvSpPr>
          <p:cNvPr id="2" name="圆角矩形 1"/>
          <p:cNvSpPr/>
          <p:nvPr>
            <p:custDataLst>
              <p:tags r:id="rId2"/>
            </p:custDataLst>
          </p:nvPr>
        </p:nvSpPr>
        <p:spPr>
          <a:xfrm>
            <a:off x="4823625" y="5329094"/>
            <a:ext cx="2652740" cy="822776"/>
          </a:xfrm>
          <a:prstGeom prst="roundRect">
            <a:avLst/>
          </a:prstGeom>
          <a:solidFill>
            <a:srgbClr val="2CBEBB"/>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zh-CN" altLang="en-US" dirty="0">
                <a:solidFill>
                  <a:srgbClr val="FFFFFF"/>
                </a:solidFill>
                <a:latin typeface="Calibri Light" panose="020F0302020204030204" charset="0"/>
                <a:ea typeface="宋体" panose="02010600030101010101" pitchFamily="2" charset="-122"/>
                <a:cs typeface="+mn-ea"/>
              </a:rPr>
              <a:t>人才政策工具</a:t>
            </a:r>
            <a:endParaRPr lang="zh-CN" altLang="en-US" dirty="0">
              <a:solidFill>
                <a:srgbClr val="FFFFFF"/>
              </a:solidFill>
              <a:latin typeface="Calibri Light" panose="020F0302020204030204" charset="0"/>
              <a:ea typeface="宋体" panose="02010600030101010101" pitchFamily="2" charset="-122"/>
              <a:cs typeface="+mn-ea"/>
            </a:endParaRPr>
          </a:p>
        </p:txBody>
      </p:sp>
      <p:sp>
        <p:nvSpPr>
          <p:cNvPr id="3" name="圆角矩形 2"/>
          <p:cNvSpPr/>
          <p:nvPr>
            <p:custDataLst>
              <p:tags r:id="rId3"/>
            </p:custDataLst>
          </p:nvPr>
        </p:nvSpPr>
        <p:spPr>
          <a:xfrm>
            <a:off x="1975265" y="4547902"/>
            <a:ext cx="1925516" cy="1219977"/>
          </a:xfrm>
          <a:prstGeom prst="roundRect">
            <a:avLst/>
          </a:prstGeom>
          <a:noFill/>
          <a:ln>
            <a:solidFill>
              <a:srgbClr val="40D096"/>
            </a:solid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zh-CN" altLang="en-US" dirty="0">
                <a:solidFill>
                  <a:srgbClr val="5F5F5F"/>
                </a:solidFill>
              </a:rPr>
              <a:t>安居政策</a:t>
            </a:r>
            <a:endParaRPr lang="zh-CN" altLang="en-US" dirty="0">
              <a:solidFill>
                <a:srgbClr val="5F5F5F"/>
              </a:solidFill>
            </a:endParaRPr>
          </a:p>
        </p:txBody>
      </p:sp>
      <p:sp>
        <p:nvSpPr>
          <p:cNvPr id="4" name="圆角矩形 3"/>
          <p:cNvSpPr/>
          <p:nvPr>
            <p:custDataLst>
              <p:tags r:id="rId4"/>
            </p:custDataLst>
          </p:nvPr>
        </p:nvSpPr>
        <p:spPr>
          <a:xfrm>
            <a:off x="4314329" y="1748564"/>
            <a:ext cx="1925516" cy="1219977"/>
          </a:xfrm>
          <a:prstGeom prst="roundRect">
            <a:avLst/>
          </a:prstGeom>
          <a:noFill/>
          <a:ln>
            <a:solidFill>
              <a:srgbClr val="40D096"/>
            </a:solid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zh-CN" altLang="en-US" dirty="0">
                <a:solidFill>
                  <a:srgbClr val="5F5F5F"/>
                </a:solidFill>
              </a:rPr>
              <a:t>亲属政策</a:t>
            </a:r>
            <a:endParaRPr lang="zh-CN" altLang="en-US" dirty="0">
              <a:solidFill>
                <a:srgbClr val="5F5F5F"/>
              </a:solidFill>
            </a:endParaRPr>
          </a:p>
        </p:txBody>
      </p:sp>
      <p:sp>
        <p:nvSpPr>
          <p:cNvPr id="5" name="圆角矩形 4"/>
          <p:cNvSpPr/>
          <p:nvPr>
            <p:custDataLst>
              <p:tags r:id="rId5"/>
            </p:custDataLst>
          </p:nvPr>
        </p:nvSpPr>
        <p:spPr>
          <a:xfrm>
            <a:off x="7183164" y="3181825"/>
            <a:ext cx="1925516" cy="1219977"/>
          </a:xfrm>
          <a:prstGeom prst="roundRect">
            <a:avLst/>
          </a:prstGeom>
          <a:noFill/>
          <a:ln>
            <a:solidFill>
              <a:srgbClr val="40D096"/>
            </a:solid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zh-CN" altLang="en-US" dirty="0">
                <a:solidFill>
                  <a:srgbClr val="5F5F5F"/>
                </a:solidFill>
              </a:rPr>
              <a:t>培养政策</a:t>
            </a:r>
            <a:endParaRPr lang="zh-CN" altLang="en-US" dirty="0">
              <a:solidFill>
                <a:srgbClr val="5F5F5F"/>
              </a:solidFill>
            </a:endParaRPr>
          </a:p>
        </p:txBody>
      </p:sp>
      <p:sp>
        <p:nvSpPr>
          <p:cNvPr id="6" name="圆角矩形 5"/>
          <p:cNvSpPr/>
          <p:nvPr>
            <p:custDataLst>
              <p:tags r:id="rId6"/>
            </p:custDataLst>
          </p:nvPr>
        </p:nvSpPr>
        <p:spPr>
          <a:xfrm>
            <a:off x="8507485" y="4580232"/>
            <a:ext cx="1925516" cy="1219977"/>
          </a:xfrm>
          <a:prstGeom prst="roundRect">
            <a:avLst/>
          </a:prstGeom>
          <a:noFill/>
          <a:ln>
            <a:solidFill>
              <a:srgbClr val="40D096"/>
            </a:solidFill>
          </a:ln>
        </p:spPr>
        <p:style>
          <a:lnRef idx="2">
            <a:srgbClr val="2CBEBB">
              <a:shade val="50000"/>
            </a:srgbClr>
          </a:lnRef>
          <a:fillRef idx="1">
            <a:srgbClr val="2CBEBB"/>
          </a:fillRef>
          <a:effectRef idx="0">
            <a:srgbClr val="2CBEBB"/>
          </a:effectRef>
          <a:fontRef idx="minor">
            <a:srgbClr val="FFFFFF"/>
          </a:fontRef>
        </p:style>
        <p:txBody>
          <a:bodyPr rtlCol="0" anchor="ctr">
            <a:normAutofit lnSpcReduction="10000"/>
          </a:bodyPr>
          <a:lstStyle/>
          <a:p>
            <a:pPr algn="ctr"/>
            <a:r>
              <a:rPr lang="zh-CN" altLang="en-US" dirty="0">
                <a:solidFill>
                  <a:srgbClr val="5F5F5F"/>
                </a:solidFill>
              </a:rPr>
              <a:t>候鸟政策</a:t>
            </a:r>
            <a:endParaRPr lang="zh-CN" altLang="en-US" dirty="0">
              <a:solidFill>
                <a:srgbClr val="5F5F5F"/>
              </a:solidFill>
            </a:endParaRPr>
          </a:p>
          <a:p>
            <a:pPr algn="ctr"/>
            <a:r>
              <a:rPr lang="zh-CN" altLang="en-US" b="1" dirty="0">
                <a:solidFill>
                  <a:srgbClr val="FF0000"/>
                </a:solidFill>
              </a:rPr>
              <a:t>人才环境政策</a:t>
            </a:r>
            <a:endParaRPr lang="zh-CN" altLang="en-US" dirty="0">
              <a:solidFill>
                <a:srgbClr val="5F5F5F"/>
              </a:solidFill>
            </a:endParaRPr>
          </a:p>
          <a:p>
            <a:pPr algn="ctr"/>
            <a:r>
              <a:rPr lang="zh-CN" altLang="en-US" dirty="0">
                <a:solidFill>
                  <a:srgbClr val="5F5F5F"/>
                </a:solidFill>
              </a:rPr>
              <a:t>异地办公政策</a:t>
            </a:r>
            <a:endParaRPr lang="zh-CN" altLang="en-US" dirty="0">
              <a:solidFill>
                <a:srgbClr val="5F5F5F"/>
              </a:solidFill>
            </a:endParaRPr>
          </a:p>
          <a:p>
            <a:pPr algn="ctr"/>
            <a:r>
              <a:rPr lang="zh-CN" altLang="en-US" dirty="0">
                <a:solidFill>
                  <a:srgbClr val="5F5F5F"/>
                </a:solidFill>
              </a:rPr>
              <a:t>咨询政策</a:t>
            </a:r>
            <a:endParaRPr lang="zh-CN" altLang="en-US" dirty="0">
              <a:solidFill>
                <a:srgbClr val="5F5F5F"/>
              </a:solidFill>
            </a:endParaRPr>
          </a:p>
        </p:txBody>
      </p:sp>
      <p:sp>
        <p:nvSpPr>
          <p:cNvPr id="16" name="任意多边形 15"/>
          <p:cNvSpPr/>
          <p:nvPr>
            <p:custDataLst>
              <p:tags r:id="rId7"/>
            </p:custDataLst>
          </p:nvPr>
        </p:nvSpPr>
        <p:spPr>
          <a:xfrm>
            <a:off x="5373089" y="2978177"/>
            <a:ext cx="490261" cy="2360554"/>
          </a:xfrm>
          <a:custGeom>
            <a:avLst/>
            <a:gdLst>
              <a:gd name="connsiteX0" fmla="*/ 277369 w 658369"/>
              <a:gd name="connsiteY0" fmla="*/ 0 h 2057400"/>
              <a:gd name="connsiteX1" fmla="*/ 10669 w 658369"/>
              <a:gd name="connsiteY1" fmla="*/ 952500 h 2057400"/>
              <a:gd name="connsiteX2" fmla="*/ 601219 w 658369"/>
              <a:gd name="connsiteY2" fmla="*/ 1314450 h 2057400"/>
              <a:gd name="connsiteX3" fmla="*/ 658369 w 658369"/>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658369" h="2057400">
                <a:moveTo>
                  <a:pt x="277369" y="0"/>
                </a:moveTo>
                <a:cubicBezTo>
                  <a:pt x="117031" y="366712"/>
                  <a:pt x="-43306" y="733425"/>
                  <a:pt x="10669" y="952500"/>
                </a:cubicBezTo>
                <a:cubicBezTo>
                  <a:pt x="64644" y="1171575"/>
                  <a:pt x="493269" y="1130300"/>
                  <a:pt x="601219" y="1314450"/>
                </a:cubicBezTo>
                <a:cubicBezTo>
                  <a:pt x="709169" y="1498600"/>
                  <a:pt x="566294" y="1943100"/>
                  <a:pt x="658369" y="2057400"/>
                </a:cubicBezTo>
              </a:path>
            </a:pathLst>
          </a:custGeom>
          <a:noFill/>
          <a:ln>
            <a:solidFill>
              <a:srgbClr val="40D096"/>
            </a:solidFill>
            <a:prstDash val="sysDash"/>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endParaRPr lang="zh-CN" altLang="en-US"/>
          </a:p>
        </p:txBody>
      </p:sp>
      <p:sp>
        <p:nvSpPr>
          <p:cNvPr id="17" name="任意多边形 16"/>
          <p:cNvSpPr/>
          <p:nvPr>
            <p:custDataLst>
              <p:tags r:id="rId8"/>
            </p:custDataLst>
          </p:nvPr>
        </p:nvSpPr>
        <p:spPr>
          <a:xfrm>
            <a:off x="6717426" y="4396756"/>
            <a:ext cx="1112487" cy="946524"/>
          </a:xfrm>
          <a:custGeom>
            <a:avLst/>
            <a:gdLst>
              <a:gd name="connsiteX0" fmla="*/ 1447800 w 1493953"/>
              <a:gd name="connsiteY0" fmla="*/ 0 h 1447800"/>
              <a:gd name="connsiteX1" fmla="*/ 1314450 w 1493953"/>
              <a:gd name="connsiteY1" fmla="*/ 914400 h 1447800"/>
              <a:gd name="connsiteX2" fmla="*/ 0 w 1493953"/>
              <a:gd name="connsiteY2" fmla="*/ 1447800 h 1447800"/>
            </a:gdLst>
            <a:ahLst/>
            <a:cxnLst>
              <a:cxn ang="0">
                <a:pos x="connsiteX0" y="connsiteY0"/>
              </a:cxn>
              <a:cxn ang="0">
                <a:pos x="connsiteX1" y="connsiteY1"/>
              </a:cxn>
              <a:cxn ang="0">
                <a:pos x="connsiteX2" y="connsiteY2"/>
              </a:cxn>
            </a:cxnLst>
            <a:rect l="l" t="t" r="r" b="b"/>
            <a:pathLst>
              <a:path w="1493953" h="1447800">
                <a:moveTo>
                  <a:pt x="1447800" y="0"/>
                </a:moveTo>
                <a:cubicBezTo>
                  <a:pt x="1501775" y="336550"/>
                  <a:pt x="1555750" y="673100"/>
                  <a:pt x="1314450" y="914400"/>
                </a:cubicBezTo>
                <a:cubicBezTo>
                  <a:pt x="1073150" y="1155700"/>
                  <a:pt x="0" y="1447800"/>
                  <a:pt x="0" y="1447800"/>
                </a:cubicBezTo>
              </a:path>
            </a:pathLst>
          </a:custGeom>
          <a:noFill/>
          <a:ln>
            <a:solidFill>
              <a:srgbClr val="40D096"/>
            </a:solidFill>
            <a:prstDash val="sysDash"/>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endParaRPr lang="zh-CN" altLang="en-US"/>
          </a:p>
        </p:txBody>
      </p:sp>
      <p:sp>
        <p:nvSpPr>
          <p:cNvPr id="18" name="任意多边形 17"/>
          <p:cNvSpPr/>
          <p:nvPr>
            <p:custDataLst>
              <p:tags r:id="rId9"/>
            </p:custDataLst>
          </p:nvPr>
        </p:nvSpPr>
        <p:spPr>
          <a:xfrm>
            <a:off x="7426714" y="5800208"/>
            <a:ext cx="1376021" cy="184415"/>
          </a:xfrm>
          <a:custGeom>
            <a:avLst/>
            <a:gdLst>
              <a:gd name="connsiteX0" fmla="*/ 1847850 w 1847850"/>
              <a:gd name="connsiteY0" fmla="*/ 0 h 247650"/>
              <a:gd name="connsiteX1" fmla="*/ 1524000 w 1847850"/>
              <a:gd name="connsiteY1" fmla="*/ 228600 h 247650"/>
              <a:gd name="connsiteX2" fmla="*/ 704850 w 1847850"/>
              <a:gd name="connsiteY2" fmla="*/ 114300 h 247650"/>
              <a:gd name="connsiteX3" fmla="*/ 0 w 1847850"/>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1847850" h="247650">
                <a:moveTo>
                  <a:pt x="1847850" y="0"/>
                </a:moveTo>
                <a:cubicBezTo>
                  <a:pt x="1781175" y="104775"/>
                  <a:pt x="1714500" y="209550"/>
                  <a:pt x="1524000" y="228600"/>
                </a:cubicBezTo>
                <a:cubicBezTo>
                  <a:pt x="1333500" y="247650"/>
                  <a:pt x="958850" y="111125"/>
                  <a:pt x="704850" y="114300"/>
                </a:cubicBezTo>
                <a:cubicBezTo>
                  <a:pt x="450850" y="117475"/>
                  <a:pt x="225425" y="182562"/>
                  <a:pt x="0" y="247650"/>
                </a:cubicBezTo>
              </a:path>
            </a:pathLst>
          </a:custGeom>
          <a:noFill/>
          <a:ln>
            <a:solidFill>
              <a:srgbClr val="40D096"/>
            </a:solidFill>
            <a:prstDash val="sysDash"/>
          </a:ln>
        </p:spPr>
        <p:style>
          <a:lnRef idx="2">
            <a:srgbClr val="2CBEBB">
              <a:shade val="50000"/>
            </a:srgbClr>
          </a:lnRef>
          <a:fillRef idx="1">
            <a:srgbClr val="2CBEBB"/>
          </a:fillRef>
          <a:effectRef idx="0">
            <a:srgbClr val="2CBEBB"/>
          </a:effectRef>
          <a:fontRef idx="minor">
            <a:srgbClr val="FFFFFF"/>
          </a:fontRef>
        </p:style>
        <p:txBody>
          <a:bodyPr rtlCol="0" anchor="ctr">
            <a:normAutofit fontScale="35000" lnSpcReduction="20000"/>
          </a:bodyPr>
          <a:lstStyle/>
          <a:p>
            <a:pPr algn="ctr"/>
            <a:endParaRPr lang="zh-CN" altLang="en-US"/>
          </a:p>
        </p:txBody>
      </p:sp>
      <p:sp>
        <p:nvSpPr>
          <p:cNvPr id="23" name="圆角矩形 22"/>
          <p:cNvSpPr/>
          <p:nvPr>
            <p:custDataLst>
              <p:tags r:id="rId10"/>
            </p:custDataLst>
          </p:nvPr>
        </p:nvSpPr>
        <p:spPr>
          <a:xfrm>
            <a:off x="2940925" y="3176779"/>
            <a:ext cx="1925516" cy="1219977"/>
          </a:xfrm>
          <a:prstGeom prst="roundRect">
            <a:avLst/>
          </a:prstGeom>
          <a:noFill/>
          <a:ln>
            <a:solidFill>
              <a:srgbClr val="40D096"/>
            </a:solid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zh-CN" altLang="en-US" dirty="0">
                <a:solidFill>
                  <a:srgbClr val="5F5F5F"/>
                </a:solidFill>
              </a:rPr>
              <a:t>户籍政策</a:t>
            </a:r>
            <a:endParaRPr lang="zh-CN" altLang="en-US" dirty="0">
              <a:solidFill>
                <a:srgbClr val="5F5F5F"/>
              </a:solidFill>
            </a:endParaRPr>
          </a:p>
        </p:txBody>
      </p:sp>
      <p:sp>
        <p:nvSpPr>
          <p:cNvPr id="24" name="任意多边形 23"/>
          <p:cNvSpPr/>
          <p:nvPr>
            <p:custDataLst>
              <p:tags r:id="rId11"/>
            </p:custDataLst>
          </p:nvPr>
        </p:nvSpPr>
        <p:spPr>
          <a:xfrm flipH="1">
            <a:off x="3455084" y="5787150"/>
            <a:ext cx="1376021" cy="184415"/>
          </a:xfrm>
          <a:custGeom>
            <a:avLst/>
            <a:gdLst>
              <a:gd name="connsiteX0" fmla="*/ 1847850 w 1847850"/>
              <a:gd name="connsiteY0" fmla="*/ 0 h 247650"/>
              <a:gd name="connsiteX1" fmla="*/ 1524000 w 1847850"/>
              <a:gd name="connsiteY1" fmla="*/ 228600 h 247650"/>
              <a:gd name="connsiteX2" fmla="*/ 704850 w 1847850"/>
              <a:gd name="connsiteY2" fmla="*/ 114300 h 247650"/>
              <a:gd name="connsiteX3" fmla="*/ 0 w 1847850"/>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1847850" h="247650">
                <a:moveTo>
                  <a:pt x="1847850" y="0"/>
                </a:moveTo>
                <a:cubicBezTo>
                  <a:pt x="1781175" y="104775"/>
                  <a:pt x="1714500" y="209550"/>
                  <a:pt x="1524000" y="228600"/>
                </a:cubicBezTo>
                <a:cubicBezTo>
                  <a:pt x="1333500" y="247650"/>
                  <a:pt x="958850" y="111125"/>
                  <a:pt x="704850" y="114300"/>
                </a:cubicBezTo>
                <a:cubicBezTo>
                  <a:pt x="450850" y="117475"/>
                  <a:pt x="225425" y="182562"/>
                  <a:pt x="0" y="247650"/>
                </a:cubicBezTo>
              </a:path>
            </a:pathLst>
          </a:custGeom>
          <a:noFill/>
          <a:ln>
            <a:solidFill>
              <a:srgbClr val="40D096"/>
            </a:solidFill>
            <a:prstDash val="sysDash"/>
          </a:ln>
        </p:spPr>
        <p:style>
          <a:lnRef idx="2">
            <a:srgbClr val="2CBEBB">
              <a:shade val="50000"/>
            </a:srgbClr>
          </a:lnRef>
          <a:fillRef idx="1">
            <a:srgbClr val="2CBEBB"/>
          </a:fillRef>
          <a:effectRef idx="0">
            <a:srgbClr val="2CBEBB"/>
          </a:effectRef>
          <a:fontRef idx="minor">
            <a:srgbClr val="FFFFFF"/>
          </a:fontRef>
        </p:style>
        <p:txBody>
          <a:bodyPr rtlCol="0" anchor="ctr">
            <a:normAutofit fontScale="35000" lnSpcReduction="20000"/>
          </a:bodyPr>
          <a:lstStyle/>
          <a:p>
            <a:pPr algn="ctr"/>
            <a:endParaRPr lang="zh-CN" altLang="en-US"/>
          </a:p>
        </p:txBody>
      </p:sp>
      <p:sp>
        <p:nvSpPr>
          <p:cNvPr id="25" name="任意多边形 24"/>
          <p:cNvSpPr/>
          <p:nvPr>
            <p:custDataLst>
              <p:tags r:id="rId12"/>
            </p:custDataLst>
          </p:nvPr>
        </p:nvSpPr>
        <p:spPr>
          <a:xfrm flipH="1">
            <a:off x="6347571" y="2978177"/>
            <a:ext cx="490261" cy="2360554"/>
          </a:xfrm>
          <a:custGeom>
            <a:avLst/>
            <a:gdLst>
              <a:gd name="connsiteX0" fmla="*/ 277369 w 658369"/>
              <a:gd name="connsiteY0" fmla="*/ 0 h 2057400"/>
              <a:gd name="connsiteX1" fmla="*/ 10669 w 658369"/>
              <a:gd name="connsiteY1" fmla="*/ 952500 h 2057400"/>
              <a:gd name="connsiteX2" fmla="*/ 601219 w 658369"/>
              <a:gd name="connsiteY2" fmla="*/ 1314450 h 2057400"/>
              <a:gd name="connsiteX3" fmla="*/ 658369 w 658369"/>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658369" h="2057400">
                <a:moveTo>
                  <a:pt x="277369" y="0"/>
                </a:moveTo>
                <a:cubicBezTo>
                  <a:pt x="117031" y="366712"/>
                  <a:pt x="-43306" y="733425"/>
                  <a:pt x="10669" y="952500"/>
                </a:cubicBezTo>
                <a:cubicBezTo>
                  <a:pt x="64644" y="1171575"/>
                  <a:pt x="493269" y="1130300"/>
                  <a:pt x="601219" y="1314450"/>
                </a:cubicBezTo>
                <a:cubicBezTo>
                  <a:pt x="709169" y="1498600"/>
                  <a:pt x="566294" y="1943100"/>
                  <a:pt x="658369" y="2057400"/>
                </a:cubicBezTo>
              </a:path>
            </a:pathLst>
          </a:custGeom>
          <a:noFill/>
          <a:ln>
            <a:solidFill>
              <a:srgbClr val="40D096"/>
            </a:solidFill>
            <a:prstDash val="sysDash"/>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endParaRPr lang="zh-CN" altLang="en-US"/>
          </a:p>
        </p:txBody>
      </p:sp>
      <p:sp>
        <p:nvSpPr>
          <p:cNvPr id="26" name="圆角矩形 25"/>
          <p:cNvSpPr/>
          <p:nvPr>
            <p:custDataLst>
              <p:tags r:id="rId13"/>
            </p:custDataLst>
          </p:nvPr>
        </p:nvSpPr>
        <p:spPr>
          <a:xfrm>
            <a:off x="6347569" y="1748564"/>
            <a:ext cx="1925516" cy="1219977"/>
          </a:xfrm>
          <a:prstGeom prst="roundRect">
            <a:avLst/>
          </a:prstGeom>
          <a:noFill/>
          <a:ln>
            <a:solidFill>
              <a:srgbClr val="40D096"/>
            </a:solid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zh-CN" altLang="en-US" dirty="0">
                <a:solidFill>
                  <a:srgbClr val="5F5F5F"/>
                </a:solidFill>
              </a:rPr>
              <a:t>岗位薪酬</a:t>
            </a:r>
            <a:endParaRPr lang="zh-CN" altLang="en-US" dirty="0">
              <a:solidFill>
                <a:srgbClr val="5F5F5F"/>
              </a:solidFill>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nvSpPr>
        <p:spPr>
          <a:xfrm>
            <a:off x="791210" y="70485"/>
            <a:ext cx="9537700" cy="80327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一个国家经济发展的本质</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grpSp>
        <p:nvGrpSpPr>
          <p:cNvPr id="8" name="组合 7"/>
          <p:cNvGrpSpPr/>
          <p:nvPr/>
        </p:nvGrpSpPr>
        <p:grpSpPr>
          <a:xfrm>
            <a:off x="1282065" y="1357630"/>
            <a:ext cx="9262110" cy="3840480"/>
            <a:chOff x="1680" y="2017"/>
            <a:chExt cx="15430" cy="7836"/>
          </a:xfrm>
        </p:grpSpPr>
        <p:grpSp>
          <p:nvGrpSpPr>
            <p:cNvPr id="190466" name="Group 2"/>
            <p:cNvGrpSpPr/>
            <p:nvPr/>
          </p:nvGrpSpPr>
          <p:grpSpPr>
            <a:xfrm>
              <a:off x="1680" y="2017"/>
              <a:ext cx="12680" cy="7836"/>
              <a:chOff x="612" y="737"/>
              <a:chExt cx="3441" cy="2693"/>
            </a:xfrm>
          </p:grpSpPr>
          <p:sp>
            <p:nvSpPr>
              <p:cNvPr id="190467" name="AutoShape 3"/>
              <p:cNvSpPr/>
              <p:nvPr/>
            </p:nvSpPr>
            <p:spPr>
              <a:xfrm rot="10800000" flipH="1" flipV="1">
                <a:off x="2158" y="737"/>
                <a:ext cx="1347" cy="841"/>
              </a:xfrm>
              <a:prstGeom prst="downArrowCallout">
                <a:avLst>
                  <a:gd name="adj1" fmla="val 40041"/>
                  <a:gd name="adj2" fmla="val 40041"/>
                  <a:gd name="adj3" fmla="val 16666"/>
                  <a:gd name="adj4" fmla="val 66667"/>
                </a:avLst>
              </a:prstGeom>
              <a:solidFill>
                <a:srgbClr val="E0AD12"/>
              </a:solidFill>
              <a:ln w="25400" cap="flat" cmpd="sng">
                <a:solidFill>
                  <a:srgbClr val="FFFFFF"/>
                </a:solidFill>
                <a:prstDash val="solid"/>
                <a:miter/>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eaLnBrk="0" hangingPunct="0">
                  <a:lnSpc>
                    <a:spcPct val="85000"/>
                  </a:lnSpc>
                  <a:spcBef>
                    <a:spcPct val="30000"/>
                  </a:spcBef>
                </a:pPr>
                <a:r>
                  <a:rPr lang="zh-CN" altLang="en-US" sz="2800" b="1" dirty="0">
                    <a:solidFill>
                      <a:srgbClr val="FFFFFF"/>
                    </a:solidFill>
                    <a:latin typeface="Tahoma" panose="020B0604030504040204" pitchFamily="34" charset="0"/>
                    <a:ea typeface="宋体" panose="02010600030101010101" pitchFamily="2" charset="-122"/>
                  </a:rPr>
                  <a:t>技术创新</a:t>
                </a:r>
                <a:endParaRPr lang="zh-CN" altLang="en-US" sz="2800" b="1" dirty="0">
                  <a:solidFill>
                    <a:srgbClr val="FFFFFF"/>
                  </a:solidFill>
                  <a:latin typeface="Tahoma" panose="020B0604030504040204" pitchFamily="34" charset="0"/>
                  <a:ea typeface="宋体" panose="02010600030101010101" pitchFamily="2" charset="-122"/>
                </a:endParaRPr>
              </a:p>
            </p:txBody>
          </p:sp>
          <p:sp>
            <p:nvSpPr>
              <p:cNvPr id="190468" name="AutoShape 4"/>
              <p:cNvSpPr/>
              <p:nvPr/>
            </p:nvSpPr>
            <p:spPr>
              <a:xfrm>
                <a:off x="612" y="1587"/>
                <a:ext cx="1267" cy="942"/>
              </a:xfrm>
              <a:prstGeom prst="rightArrowCallout">
                <a:avLst>
                  <a:gd name="adj1" fmla="val 25000"/>
                  <a:gd name="adj2" fmla="val 25000"/>
                  <a:gd name="adj3" fmla="val 22416"/>
                  <a:gd name="adj4" fmla="val 66667"/>
                </a:avLst>
              </a:prstGeom>
              <a:solidFill>
                <a:srgbClr val="D97300"/>
              </a:solidFill>
              <a:ln w="25400" cap="flat" cmpd="sng">
                <a:solidFill>
                  <a:srgbClr val="FFFFFF"/>
                </a:solidFill>
                <a:prstDash val="solid"/>
                <a:miter/>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eaLnBrk="0" hangingPunct="0">
                  <a:lnSpc>
                    <a:spcPct val="85000"/>
                  </a:lnSpc>
                  <a:spcBef>
                    <a:spcPct val="30000"/>
                  </a:spcBef>
                </a:pPr>
                <a:r>
                  <a:rPr lang="zh-CN" altLang="en-US" sz="2800" b="1" dirty="0">
                    <a:solidFill>
                      <a:srgbClr val="FFFFFF"/>
                    </a:solidFill>
                    <a:latin typeface="Tahoma" panose="020B0604030504040204" pitchFamily="34" charset="0"/>
                    <a:ea typeface="宋体" panose="02010600030101010101" pitchFamily="2" charset="-122"/>
                  </a:rPr>
                  <a:t>劳动生产率的提升</a:t>
                </a:r>
                <a:endParaRPr lang="zh-CN" altLang="en-US" sz="2800" b="1" dirty="0">
                  <a:solidFill>
                    <a:srgbClr val="FFFFFF"/>
                  </a:solidFill>
                  <a:latin typeface="Tahoma" panose="020B0604030504040204" pitchFamily="34" charset="0"/>
                  <a:ea typeface="宋体" panose="02010600030101010101" pitchFamily="2" charset="-122"/>
                </a:endParaRPr>
              </a:p>
            </p:txBody>
          </p:sp>
          <p:sp>
            <p:nvSpPr>
              <p:cNvPr id="190470" name="AutoShape 6"/>
              <p:cNvSpPr/>
              <p:nvPr/>
            </p:nvSpPr>
            <p:spPr>
              <a:xfrm>
                <a:off x="1879" y="2529"/>
                <a:ext cx="2122" cy="901"/>
              </a:xfrm>
              <a:prstGeom prst="upArrowCallout">
                <a:avLst>
                  <a:gd name="adj1" fmla="val 38581"/>
                  <a:gd name="adj2" fmla="val 38581"/>
                  <a:gd name="adj3" fmla="val 16666"/>
                  <a:gd name="adj4" fmla="val 66667"/>
                </a:avLst>
              </a:prstGeom>
              <a:solidFill>
                <a:srgbClr val="B1A35D"/>
              </a:solidFill>
              <a:ln w="25400" cap="flat" cmpd="sng">
                <a:solidFill>
                  <a:srgbClr val="FFFFFF"/>
                </a:solidFill>
                <a:prstDash val="solid"/>
                <a:miter/>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eaLnBrk="0" hangingPunct="0">
                  <a:lnSpc>
                    <a:spcPct val="85000"/>
                  </a:lnSpc>
                  <a:spcBef>
                    <a:spcPct val="30000"/>
                  </a:spcBef>
                </a:pPr>
                <a:r>
                  <a:rPr lang="en-US" altLang="zh-TW" sz="1600" dirty="0">
                    <a:solidFill>
                      <a:srgbClr val="FFFFFF"/>
                    </a:solidFill>
                    <a:latin typeface="Tahoma" panose="020B0604030504040204" pitchFamily="34" charset="0"/>
                    <a:ea typeface="典匠中特圓" pitchFamily="49" charset="-120"/>
                  </a:rPr>
                  <a:t> </a:t>
                </a:r>
                <a:r>
                  <a:rPr lang="zh-CN" altLang="en-US" sz="2800" b="1" dirty="0">
                    <a:solidFill>
                      <a:srgbClr val="FFFFFF"/>
                    </a:solidFill>
                    <a:latin typeface="Tahoma" panose="020B0604030504040204" pitchFamily="34" charset="0"/>
                    <a:ea typeface="宋体" panose="02010600030101010101" pitchFamily="2" charset="-122"/>
                  </a:rPr>
                  <a:t>产业升级</a:t>
                </a:r>
                <a:endParaRPr lang="zh-CN" altLang="en-US" sz="2800" b="1" dirty="0">
                  <a:solidFill>
                    <a:srgbClr val="FFFFFF"/>
                  </a:solidFill>
                  <a:latin typeface="Tahoma" panose="020B0604030504040204" pitchFamily="34" charset="0"/>
                  <a:ea typeface="宋体" panose="02010600030101010101" pitchFamily="2" charset="-122"/>
                </a:endParaRPr>
              </a:p>
            </p:txBody>
          </p:sp>
          <p:sp>
            <p:nvSpPr>
              <p:cNvPr id="190471" name="AutoShape 7"/>
              <p:cNvSpPr/>
              <p:nvPr/>
            </p:nvSpPr>
            <p:spPr>
              <a:xfrm>
                <a:off x="1879" y="1640"/>
                <a:ext cx="2174" cy="836"/>
              </a:xfrm>
              <a:prstGeom prst="leftRightArrowCallout">
                <a:avLst>
                  <a:gd name="adj1" fmla="val 25000"/>
                  <a:gd name="adj2" fmla="val 25000"/>
                  <a:gd name="adj3" fmla="val 24503"/>
                  <a:gd name="adj4" fmla="val 50000"/>
                </a:avLst>
              </a:prstGeom>
              <a:solidFill>
                <a:schemeClr val="bg1">
                  <a:lumMod val="75000"/>
                </a:schemeClr>
              </a:solidFill>
              <a:ln w="25400" cap="flat" cmpd="sng">
                <a:solidFill>
                  <a:srgbClr val="FFFFFF"/>
                </a:solidFill>
                <a:prstDash val="solid"/>
                <a:miter/>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eaLnBrk="0" hangingPunct="0">
                  <a:lnSpc>
                    <a:spcPct val="85000"/>
                  </a:lnSpc>
                  <a:spcBef>
                    <a:spcPct val="30000"/>
                  </a:spcBef>
                </a:pPr>
                <a:endParaRPr lang="zh-CN" altLang="en-US" sz="2800" b="1" dirty="0">
                  <a:solidFill>
                    <a:srgbClr val="FF0000"/>
                  </a:solidFill>
                  <a:latin typeface="Tahoma" panose="020B0604030504040204" pitchFamily="34" charset="0"/>
                  <a:ea typeface="宋体" panose="02010600030101010101" pitchFamily="2" charset="-122"/>
                  <a:sym typeface="+mn-ea"/>
                </a:endParaRPr>
              </a:p>
              <a:p>
                <a:pPr algn="ctr" eaLnBrk="0" hangingPunct="0">
                  <a:lnSpc>
                    <a:spcPct val="85000"/>
                  </a:lnSpc>
                  <a:spcBef>
                    <a:spcPct val="30000"/>
                  </a:spcBef>
                </a:pPr>
                <a:r>
                  <a:rPr lang="zh-CN" altLang="en-US" sz="2800" b="1" dirty="0">
                    <a:solidFill>
                      <a:srgbClr val="FF0000"/>
                    </a:solidFill>
                    <a:latin typeface="Tahoma" panose="020B0604030504040204" pitchFamily="34" charset="0"/>
                    <a:ea typeface="宋体" panose="02010600030101010101" pitchFamily="2" charset="-122"/>
                    <a:sym typeface="+mn-ea"/>
                  </a:rPr>
                  <a:t>经济发展</a:t>
                </a:r>
                <a:endParaRPr lang="zh-CN" altLang="en-US" sz="2800" b="1" dirty="0">
                  <a:solidFill>
                    <a:srgbClr val="FF0000"/>
                  </a:solidFill>
                  <a:latin typeface="Tahoma" panose="020B0604030504040204" pitchFamily="34" charset="0"/>
                  <a:ea typeface="宋体" panose="02010600030101010101" pitchFamily="2" charset="-122"/>
                </a:endParaRPr>
              </a:p>
              <a:p>
                <a:pPr algn="ctr" eaLnBrk="0" hangingPunct="0">
                  <a:lnSpc>
                    <a:spcPct val="85000"/>
                  </a:lnSpc>
                  <a:spcBef>
                    <a:spcPct val="30000"/>
                  </a:spcBef>
                </a:pPr>
                <a:r>
                  <a:rPr lang="zh-CN" altLang="en-US" sz="2800" b="1" dirty="0">
                    <a:solidFill>
                      <a:srgbClr val="FF0000"/>
                    </a:solidFill>
                    <a:latin typeface="Tahoma" panose="020B0604030504040204" pitchFamily="34" charset="0"/>
                    <a:ea typeface="宋体" panose="02010600030101010101" pitchFamily="2" charset="-122"/>
                    <a:sym typeface="+mn-ea"/>
                  </a:rPr>
                  <a:t>的本质</a:t>
                </a:r>
                <a:endParaRPr lang="zh-CN" altLang="en-US" sz="2800" b="1" dirty="0">
                  <a:solidFill>
                    <a:srgbClr val="FFFFFF"/>
                  </a:solidFill>
                  <a:latin typeface="Tahoma" panose="020B0604030504040204" pitchFamily="34" charset="0"/>
                  <a:ea typeface="宋体" panose="02010600030101010101" pitchFamily="2" charset="-122"/>
                </a:endParaRPr>
              </a:p>
              <a:p>
                <a:pPr eaLnBrk="0" hangingPunct="0">
                  <a:lnSpc>
                    <a:spcPct val="85000"/>
                  </a:lnSpc>
                  <a:spcBef>
                    <a:spcPct val="30000"/>
                  </a:spcBef>
                </a:pPr>
                <a:r>
                  <a:rPr lang="en-US" altLang="zh-TW" sz="1600" dirty="0">
                    <a:solidFill>
                      <a:srgbClr val="FFFFFF"/>
                    </a:solidFill>
                    <a:latin typeface="Arial" panose="020B0604020202020204" pitchFamily="34" charset="0"/>
                    <a:ea typeface="典匠中特圓" pitchFamily="49" charset="-120"/>
                  </a:rPr>
                  <a:t> </a:t>
                </a:r>
                <a:r>
                  <a:rPr lang="en-US" altLang="zh-TW" sz="1600" b="1" dirty="0">
                    <a:solidFill>
                      <a:srgbClr val="FFFFFF"/>
                    </a:solidFill>
                    <a:latin typeface="Arial" panose="020B0604020202020204" pitchFamily="34" charset="0"/>
                    <a:ea typeface="典匠中特圓" pitchFamily="49" charset="-120"/>
                  </a:rPr>
                  <a:t> </a:t>
                </a:r>
                <a:endParaRPr lang="en-US" altLang="zh-TW" sz="1600" b="1" dirty="0">
                  <a:solidFill>
                    <a:srgbClr val="FFFFFF"/>
                  </a:solidFill>
                  <a:latin typeface="Arial" panose="020B0604020202020204" pitchFamily="34" charset="0"/>
                  <a:ea typeface="典匠中特圓" pitchFamily="49" charset="-120"/>
                </a:endParaRPr>
              </a:p>
            </p:txBody>
          </p:sp>
        </p:grpSp>
        <p:sp>
          <p:nvSpPr>
            <p:cNvPr id="3" name="矩形 2"/>
            <p:cNvSpPr/>
            <p:nvPr/>
          </p:nvSpPr>
          <p:spPr>
            <a:xfrm>
              <a:off x="14314" y="4464"/>
              <a:ext cx="2796" cy="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t>人均收入不断增加</a:t>
              </a:r>
              <a:endParaRPr lang="zh-CN" altLang="en-US" sz="2800" b="1"/>
            </a:p>
          </p:txBody>
        </p:sp>
        <p:sp>
          <p:nvSpPr>
            <p:cNvPr id="6" name="圆角右箭头 5"/>
            <p:cNvSpPr/>
            <p:nvPr/>
          </p:nvSpPr>
          <p:spPr>
            <a:xfrm rot="16200000">
              <a:off x="3500" y="6430"/>
              <a:ext cx="2121" cy="37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0000"/>
                  </a:solidFill>
                </a:rPr>
                <a:t>优产</a:t>
              </a:r>
              <a:endParaRPr lang="zh-CN" altLang="en-US">
                <a:solidFill>
                  <a:srgbClr val="FF0000"/>
                </a:solidFill>
              </a:endParaRPr>
            </a:p>
          </p:txBody>
        </p:sp>
        <p:sp>
          <p:nvSpPr>
            <p:cNvPr id="7" name="圆角右箭头 6"/>
            <p:cNvSpPr/>
            <p:nvPr/>
          </p:nvSpPr>
          <p:spPr>
            <a:xfrm rot="16200000" flipH="1">
              <a:off x="3900" y="989"/>
              <a:ext cx="2226" cy="4730"/>
            </a:xfrm>
            <a:prstGeom prst="bentArrow">
              <a:avLst>
                <a:gd name="adj1" fmla="val 25000"/>
                <a:gd name="adj2" fmla="val 1963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0000"/>
                  </a:solidFill>
                </a:rPr>
                <a:t>高产</a:t>
              </a:r>
              <a:endParaRPr lang="zh-CN" altLang="en-US">
                <a:solidFill>
                  <a:srgbClr val="FF0000"/>
                </a:solidFill>
              </a:endParaRPr>
            </a:p>
          </p:txBody>
        </p:sp>
      </p:grpSp>
      <p:sp>
        <p:nvSpPr>
          <p:cNvPr id="9" name="剪去同侧角的矩形 8"/>
          <p:cNvSpPr/>
          <p:nvPr/>
        </p:nvSpPr>
        <p:spPr>
          <a:xfrm>
            <a:off x="1258570" y="5325110"/>
            <a:ext cx="9766300" cy="90614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t>有效的市场 </a:t>
            </a:r>
            <a:r>
              <a:rPr lang="en-US" altLang="zh-CN" sz="3200" b="1"/>
              <a:t>+ </a:t>
            </a:r>
            <a:r>
              <a:rPr lang="zh-CN" altLang="en-US" sz="3200" b="1"/>
              <a:t>有为的政府</a:t>
            </a:r>
            <a:r>
              <a:rPr lang="en-US" altLang="zh-CN" sz="3200" b="1"/>
              <a:t>+</a:t>
            </a:r>
            <a:r>
              <a:rPr lang="zh-CN" altLang="zh-CN" sz="3200" b="1"/>
              <a:t>有用的企业</a:t>
            </a:r>
            <a:endParaRPr lang="zh-CN" altLang="zh-CN" sz="3200" b="1"/>
          </a:p>
        </p:txBody>
      </p:sp>
      <p:sp>
        <p:nvSpPr>
          <p:cNvPr id="10" name="圆角右箭头 9"/>
          <p:cNvSpPr/>
          <p:nvPr/>
        </p:nvSpPr>
        <p:spPr>
          <a:xfrm rot="16200000" flipH="1" flipV="1">
            <a:off x="6770370" y="2508250"/>
            <a:ext cx="2837180" cy="986155"/>
          </a:xfrm>
          <a:prstGeom prst="bentArrow">
            <a:avLst>
              <a:gd name="adj1" fmla="val 25000"/>
              <a:gd name="adj2" fmla="val 35721"/>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创新路上经济资源的配置逻辑</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pic>
        <p:nvPicPr>
          <p:cNvPr id="129" name="图片 128"/>
          <p:cNvPicPr>
            <a:picLocks noChangeAspect="1"/>
          </p:cNvPicPr>
          <p:nvPr>
            <p:custDataLst>
              <p:tags r:id="rId1"/>
            </p:custDataLst>
          </p:nvPr>
        </p:nvPicPr>
        <p:blipFill rotWithShape="1">
          <a:blip r:embed="rId2"/>
          <a:srcRect/>
          <a:stretch>
            <a:fillRect/>
          </a:stretch>
        </p:blipFill>
        <p:spPr>
          <a:xfrm>
            <a:off x="991119" y="1727892"/>
            <a:ext cx="1461600" cy="1461600"/>
          </a:xfrm>
          <a:prstGeom prst="ellipse">
            <a:avLst/>
          </a:prstGeom>
          <a:ln w="38100">
            <a:solidFill>
              <a:srgbClr val="1F74AD"/>
            </a:solidFill>
          </a:ln>
        </p:spPr>
      </p:pic>
      <p:sp>
        <p:nvSpPr>
          <p:cNvPr id="41" name="Rounded Rectangle 4"/>
          <p:cNvSpPr/>
          <p:nvPr>
            <p:custDataLst>
              <p:tags r:id="rId3"/>
            </p:custDataLst>
          </p:nvPr>
        </p:nvSpPr>
        <p:spPr>
          <a:xfrm>
            <a:off x="851528" y="3094929"/>
            <a:ext cx="1732280" cy="457200"/>
          </a:xfrm>
          <a:prstGeom prst="roundRect">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en-US">
              <a:latin typeface="微软雅黑" panose="020B0503020204020204" pitchFamily="2" charset="-122"/>
              <a:ea typeface="微软雅黑" panose="020B0503020204020204" pitchFamily="2" charset="-122"/>
            </a:endParaRPr>
          </a:p>
        </p:txBody>
      </p:sp>
      <p:sp>
        <p:nvSpPr>
          <p:cNvPr id="42" name="TextBox 6"/>
          <p:cNvSpPr txBox="1"/>
          <p:nvPr>
            <p:custDataLst>
              <p:tags r:id="rId4"/>
            </p:custDataLst>
          </p:nvPr>
        </p:nvSpPr>
        <p:spPr>
          <a:xfrm>
            <a:off x="933357" y="3098222"/>
            <a:ext cx="1569600" cy="450615"/>
          </a:xfrm>
          <a:prstGeom prst="rect">
            <a:avLst/>
          </a:prstGeom>
          <a:noFill/>
        </p:spPr>
        <p:txBody>
          <a:bodyPr wrap="square" rtlCol="0" anchor="ctr" anchorCtr="0">
            <a:normAutofit/>
          </a:bodyPr>
          <a:lstStyle/>
          <a:p>
            <a:pPr algn="ctr">
              <a:lnSpc>
                <a:spcPct val="130000"/>
              </a:lnSpc>
            </a:pPr>
            <a:r>
              <a:rPr lang="zh-CN" altLang="en-US" b="1" spc="300" dirty="0">
                <a:solidFill>
                  <a:sysClr val="window" lastClr="FFFFFF"/>
                </a:solidFill>
                <a:latin typeface="微软雅黑" panose="020B0503020204020204" pitchFamily="2" charset="-122"/>
                <a:ea typeface="微软雅黑" panose="020B0503020204020204" pitchFamily="2" charset="-122"/>
              </a:rPr>
              <a:t>工艺流程</a:t>
            </a:r>
            <a:endParaRPr lang="zh-CN" altLang="en-US" b="1" spc="300" dirty="0">
              <a:solidFill>
                <a:sysClr val="window" lastClr="FFFFFF"/>
              </a:solidFill>
              <a:latin typeface="微软雅黑" panose="020B0503020204020204" pitchFamily="2" charset="-122"/>
              <a:ea typeface="微软雅黑" panose="020B0503020204020204" pitchFamily="2" charset="-122"/>
            </a:endParaRPr>
          </a:p>
        </p:txBody>
      </p:sp>
      <p:pic>
        <p:nvPicPr>
          <p:cNvPr id="113" name="图片 112"/>
          <p:cNvPicPr>
            <a:picLocks noChangeAspect="1"/>
          </p:cNvPicPr>
          <p:nvPr>
            <p:custDataLst>
              <p:tags r:id="rId5"/>
            </p:custDataLst>
          </p:nvPr>
        </p:nvPicPr>
        <p:blipFill rotWithShape="1">
          <a:blip r:embed="rId6"/>
          <a:srcRect t="-117"/>
          <a:stretch>
            <a:fillRect/>
          </a:stretch>
        </p:blipFill>
        <p:spPr>
          <a:xfrm>
            <a:off x="3136443" y="1826952"/>
            <a:ext cx="1461600" cy="1461600"/>
          </a:xfrm>
          <a:prstGeom prst="ellipse">
            <a:avLst/>
          </a:prstGeom>
          <a:solidFill>
            <a:srgbClr val="3498DB"/>
          </a:solidFill>
          <a:ln w="38100">
            <a:solidFill>
              <a:srgbClr val="3498DB"/>
            </a:solidFill>
          </a:ln>
        </p:spPr>
      </p:pic>
      <p:sp>
        <p:nvSpPr>
          <p:cNvPr id="50" name="Rounded Rectangle 14"/>
          <p:cNvSpPr/>
          <p:nvPr>
            <p:custDataLst>
              <p:tags r:id="rId7"/>
            </p:custDataLst>
          </p:nvPr>
        </p:nvSpPr>
        <p:spPr>
          <a:xfrm>
            <a:off x="2998292" y="3094929"/>
            <a:ext cx="1732280" cy="457200"/>
          </a:xfrm>
          <a:prstGeom prst="round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en-US">
              <a:latin typeface="微软雅黑" panose="020B0503020204020204" pitchFamily="2" charset="-122"/>
              <a:ea typeface="微软雅黑" panose="020B0503020204020204" pitchFamily="2" charset="-122"/>
            </a:endParaRPr>
          </a:p>
        </p:txBody>
      </p:sp>
      <p:sp>
        <p:nvSpPr>
          <p:cNvPr id="51" name="TextBox 15"/>
          <p:cNvSpPr txBox="1"/>
          <p:nvPr>
            <p:custDataLst>
              <p:tags r:id="rId8"/>
            </p:custDataLst>
          </p:nvPr>
        </p:nvSpPr>
        <p:spPr>
          <a:xfrm>
            <a:off x="2910840" y="3098165"/>
            <a:ext cx="1906270" cy="450850"/>
          </a:xfrm>
          <a:prstGeom prst="rect">
            <a:avLst/>
          </a:prstGeom>
          <a:noFill/>
        </p:spPr>
        <p:txBody>
          <a:bodyPr wrap="square" rtlCol="0" anchor="ctr" anchorCtr="0">
            <a:normAutofit/>
          </a:bodyPr>
          <a:lstStyle/>
          <a:p>
            <a:pPr algn="ctr">
              <a:lnSpc>
                <a:spcPct val="130000"/>
              </a:lnSpc>
            </a:pPr>
            <a:r>
              <a:rPr lang="zh-CN" altLang="en-US" b="1" spc="300">
                <a:solidFill>
                  <a:sysClr val="window" lastClr="FFFFFF"/>
                </a:solidFill>
                <a:latin typeface="微软雅黑" panose="020B0503020204020204" pitchFamily="2" charset="-122"/>
                <a:ea typeface="微软雅黑" panose="020B0503020204020204" pitchFamily="2" charset="-122"/>
              </a:rPr>
              <a:t>科技成果转化</a:t>
            </a:r>
            <a:endParaRPr lang="zh-CN" altLang="en-US" b="1" spc="300">
              <a:solidFill>
                <a:sysClr val="window" lastClr="FFFFFF"/>
              </a:solidFill>
              <a:latin typeface="微软雅黑" panose="020B0503020204020204" pitchFamily="2" charset="-122"/>
              <a:ea typeface="微软雅黑" panose="020B0503020204020204" pitchFamily="2" charset="-122"/>
            </a:endParaRPr>
          </a:p>
        </p:txBody>
      </p:sp>
      <p:pic>
        <p:nvPicPr>
          <p:cNvPr id="127" name="图片 126"/>
          <p:cNvPicPr>
            <a:picLocks noChangeAspect="1"/>
          </p:cNvPicPr>
          <p:nvPr>
            <p:custDataLst>
              <p:tags r:id="rId9"/>
            </p:custDataLst>
          </p:nvPr>
        </p:nvPicPr>
        <p:blipFill rotWithShape="1">
          <a:blip r:embed="rId10"/>
          <a:srcRect/>
          <a:stretch>
            <a:fillRect/>
          </a:stretch>
        </p:blipFill>
        <p:spPr>
          <a:xfrm>
            <a:off x="7424648" y="1886922"/>
            <a:ext cx="1461600" cy="1461600"/>
          </a:xfrm>
          <a:prstGeom prst="ellipse">
            <a:avLst/>
          </a:prstGeom>
          <a:solidFill>
            <a:srgbClr val="3498DB"/>
          </a:solidFill>
          <a:ln w="38100">
            <a:solidFill>
              <a:srgbClr val="69A35B"/>
            </a:solidFill>
          </a:ln>
        </p:spPr>
      </p:pic>
      <p:sp>
        <p:nvSpPr>
          <p:cNvPr id="62" name="Rounded Rectangle 30"/>
          <p:cNvSpPr/>
          <p:nvPr>
            <p:custDataLst>
              <p:tags r:id="rId11"/>
            </p:custDataLst>
          </p:nvPr>
        </p:nvSpPr>
        <p:spPr>
          <a:xfrm>
            <a:off x="7292119" y="3094929"/>
            <a:ext cx="1732280" cy="457200"/>
          </a:xfrm>
          <a:prstGeom prst="roundRect">
            <a:avLst/>
          </a:prstGeom>
          <a:solidFill>
            <a:srgbClr val="69A35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en-US">
              <a:latin typeface="微软雅黑" panose="020B0503020204020204" pitchFamily="2" charset="-122"/>
              <a:ea typeface="微软雅黑" panose="020B0503020204020204" pitchFamily="2" charset="-122"/>
            </a:endParaRPr>
          </a:p>
        </p:txBody>
      </p:sp>
      <p:sp>
        <p:nvSpPr>
          <p:cNvPr id="63" name="TextBox 31"/>
          <p:cNvSpPr txBox="1"/>
          <p:nvPr>
            <p:custDataLst>
              <p:tags r:id="rId12"/>
            </p:custDataLst>
          </p:nvPr>
        </p:nvSpPr>
        <p:spPr>
          <a:xfrm>
            <a:off x="7373508" y="3098222"/>
            <a:ext cx="1569600" cy="450615"/>
          </a:xfrm>
          <a:prstGeom prst="rect">
            <a:avLst/>
          </a:prstGeom>
          <a:noFill/>
        </p:spPr>
        <p:txBody>
          <a:bodyPr wrap="square" rtlCol="0" anchor="ctr" anchorCtr="0">
            <a:normAutofit/>
          </a:bodyPr>
          <a:lstStyle/>
          <a:p>
            <a:pPr algn="ctr">
              <a:lnSpc>
                <a:spcPct val="130000"/>
              </a:lnSpc>
            </a:pPr>
            <a:r>
              <a:rPr lang="zh-CN" altLang="en-US" b="1" spc="300">
                <a:solidFill>
                  <a:sysClr val="window" lastClr="FFFFFF"/>
                </a:solidFill>
                <a:latin typeface="微软雅黑" panose="020B0503020204020204" pitchFamily="2" charset="-122"/>
                <a:ea typeface="微软雅黑" panose="020B0503020204020204" pitchFamily="2" charset="-122"/>
              </a:rPr>
              <a:t>基础科学</a:t>
            </a:r>
            <a:endParaRPr lang="zh-CN" altLang="en-US" b="1" spc="300">
              <a:solidFill>
                <a:sysClr val="window" lastClr="FFFFFF"/>
              </a:solidFill>
              <a:latin typeface="微软雅黑" panose="020B0503020204020204" pitchFamily="2" charset="-122"/>
              <a:ea typeface="微软雅黑" panose="020B0503020204020204" pitchFamily="2" charset="-122"/>
            </a:endParaRPr>
          </a:p>
        </p:txBody>
      </p:sp>
      <p:pic>
        <p:nvPicPr>
          <p:cNvPr id="128" name="图片 127"/>
          <p:cNvPicPr>
            <a:picLocks noChangeAspect="1"/>
          </p:cNvPicPr>
          <p:nvPr>
            <p:custDataLst>
              <p:tags r:id="rId13"/>
            </p:custDataLst>
          </p:nvPr>
        </p:nvPicPr>
        <p:blipFill rotWithShape="1">
          <a:blip r:embed="rId14"/>
          <a:srcRect/>
          <a:stretch>
            <a:fillRect/>
          </a:stretch>
        </p:blipFill>
        <p:spPr>
          <a:xfrm>
            <a:off x="5286976" y="1826952"/>
            <a:ext cx="1455740" cy="1461600"/>
          </a:xfrm>
          <a:prstGeom prst="ellipse">
            <a:avLst/>
          </a:prstGeom>
          <a:solidFill>
            <a:srgbClr val="3498DB"/>
          </a:solidFill>
          <a:ln w="38100">
            <a:solidFill>
              <a:srgbClr val="1AA3AA"/>
            </a:solidFill>
          </a:ln>
        </p:spPr>
      </p:pic>
      <p:sp>
        <p:nvSpPr>
          <p:cNvPr id="56" name="Rounded Rectangle 22"/>
          <p:cNvSpPr/>
          <p:nvPr>
            <p:custDataLst>
              <p:tags r:id="rId15"/>
            </p:custDataLst>
          </p:nvPr>
        </p:nvSpPr>
        <p:spPr>
          <a:xfrm>
            <a:off x="5145056" y="3094929"/>
            <a:ext cx="1732280" cy="457200"/>
          </a:xfrm>
          <a:prstGeom prst="roundRect">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en-US">
              <a:latin typeface="微软雅黑" panose="020B0503020204020204" pitchFamily="2" charset="-122"/>
              <a:ea typeface="微软雅黑" panose="020B0503020204020204" pitchFamily="2" charset="-122"/>
            </a:endParaRPr>
          </a:p>
        </p:txBody>
      </p:sp>
      <p:sp>
        <p:nvSpPr>
          <p:cNvPr id="57" name="TextBox 23"/>
          <p:cNvSpPr txBox="1"/>
          <p:nvPr>
            <p:custDataLst>
              <p:tags r:id="rId16"/>
            </p:custDataLst>
          </p:nvPr>
        </p:nvSpPr>
        <p:spPr>
          <a:xfrm>
            <a:off x="5230601" y="3095047"/>
            <a:ext cx="1569600" cy="450615"/>
          </a:xfrm>
          <a:prstGeom prst="rect">
            <a:avLst/>
          </a:prstGeom>
          <a:noFill/>
        </p:spPr>
        <p:txBody>
          <a:bodyPr wrap="square" rtlCol="0" anchor="ctr" anchorCtr="0">
            <a:normAutofit/>
          </a:bodyPr>
          <a:lstStyle/>
          <a:p>
            <a:pPr algn="ctr">
              <a:lnSpc>
                <a:spcPct val="130000"/>
              </a:lnSpc>
            </a:pPr>
            <a:r>
              <a:rPr lang="zh-CN" altLang="en-US" b="1" spc="300">
                <a:solidFill>
                  <a:sysClr val="window" lastClr="FFFFFF"/>
                </a:solidFill>
                <a:latin typeface="微软雅黑" panose="020B0503020204020204" pitchFamily="2" charset="-122"/>
                <a:ea typeface="微软雅黑" panose="020B0503020204020204" pitchFamily="2" charset="-122"/>
              </a:rPr>
              <a:t>应用科学</a:t>
            </a:r>
            <a:endParaRPr lang="zh-CN" altLang="en-US" b="1" spc="300">
              <a:solidFill>
                <a:sysClr val="window" lastClr="FFFFFF"/>
              </a:solidFill>
              <a:latin typeface="微软雅黑" panose="020B0503020204020204" pitchFamily="2" charset="-122"/>
              <a:ea typeface="微软雅黑" panose="020B0503020204020204" pitchFamily="2" charset="-122"/>
            </a:endParaRPr>
          </a:p>
        </p:txBody>
      </p:sp>
      <p:pic>
        <p:nvPicPr>
          <p:cNvPr id="88" name="图片 87"/>
          <p:cNvPicPr>
            <a:picLocks noChangeAspect="1"/>
          </p:cNvPicPr>
          <p:nvPr>
            <p:custDataLst>
              <p:tags r:id="rId17"/>
            </p:custDataLst>
          </p:nvPr>
        </p:nvPicPr>
        <p:blipFill>
          <a:blip r:embed="rId18"/>
          <a:stretch>
            <a:fillRect/>
          </a:stretch>
        </p:blipFill>
        <p:spPr>
          <a:xfrm>
            <a:off x="9571412" y="1886922"/>
            <a:ext cx="1461600" cy="1461600"/>
          </a:xfrm>
          <a:prstGeom prst="ellipse">
            <a:avLst/>
          </a:prstGeom>
          <a:solidFill>
            <a:srgbClr val="3498DB"/>
          </a:solidFill>
          <a:ln w="38100">
            <a:solidFill>
              <a:srgbClr val="9BBB59"/>
            </a:solidFill>
          </a:ln>
        </p:spPr>
      </p:pic>
      <p:sp>
        <p:nvSpPr>
          <p:cNvPr id="89" name="Rounded Rectangle 30"/>
          <p:cNvSpPr/>
          <p:nvPr>
            <p:custDataLst>
              <p:tags r:id="rId19"/>
            </p:custDataLst>
          </p:nvPr>
        </p:nvSpPr>
        <p:spPr>
          <a:xfrm>
            <a:off x="9438883" y="3094929"/>
            <a:ext cx="1732280" cy="457200"/>
          </a:xfrm>
          <a:prstGeom prst="roundRect">
            <a:avLst/>
          </a:prstGeom>
          <a:solidFill>
            <a:srgbClr val="9BBB59"/>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en-US">
              <a:latin typeface="微软雅黑" panose="020B0503020204020204" pitchFamily="2" charset="-122"/>
              <a:ea typeface="微软雅黑" panose="020B0503020204020204" pitchFamily="2" charset="-122"/>
            </a:endParaRPr>
          </a:p>
        </p:txBody>
      </p:sp>
      <p:sp>
        <p:nvSpPr>
          <p:cNvPr id="90" name="TextBox 31"/>
          <p:cNvSpPr txBox="1"/>
          <p:nvPr>
            <p:custDataLst>
              <p:tags r:id="rId20"/>
            </p:custDataLst>
          </p:nvPr>
        </p:nvSpPr>
        <p:spPr>
          <a:xfrm>
            <a:off x="9520223" y="3098222"/>
            <a:ext cx="1569600" cy="450615"/>
          </a:xfrm>
          <a:prstGeom prst="rect">
            <a:avLst/>
          </a:prstGeom>
          <a:noFill/>
        </p:spPr>
        <p:txBody>
          <a:bodyPr wrap="square" rtlCol="0" anchor="ctr" anchorCtr="0">
            <a:normAutofit/>
          </a:bodyPr>
          <a:lstStyle/>
          <a:p>
            <a:pPr algn="ctr">
              <a:lnSpc>
                <a:spcPct val="130000"/>
              </a:lnSpc>
            </a:pPr>
            <a:r>
              <a:rPr lang="zh-CN" altLang="en-US" b="1" spc="300">
                <a:solidFill>
                  <a:sysClr val="window" lastClr="FFFFFF"/>
                </a:solidFill>
                <a:latin typeface="微软雅黑" panose="020B0503020204020204" pitchFamily="2" charset="-122"/>
                <a:ea typeface="微软雅黑" panose="020B0503020204020204" pitchFamily="2" charset="-122"/>
              </a:rPr>
              <a:t>纯理论研究</a:t>
            </a:r>
            <a:endParaRPr lang="zh-CN" altLang="en-US" b="1" spc="300">
              <a:solidFill>
                <a:sysClr val="window" lastClr="FFFFFF"/>
              </a:solidFill>
              <a:latin typeface="微软雅黑" panose="020B0503020204020204" pitchFamily="2" charset="-122"/>
              <a:ea typeface="微软雅黑" panose="020B0503020204020204" pitchFamily="2" charset="-122"/>
            </a:endParaRPr>
          </a:p>
        </p:txBody>
      </p:sp>
      <p:sp>
        <p:nvSpPr>
          <p:cNvPr id="75" name="文本框 74"/>
          <p:cNvSpPr txBox="1"/>
          <p:nvPr>
            <p:custDataLst>
              <p:tags r:id="rId21"/>
            </p:custDataLst>
          </p:nvPr>
        </p:nvSpPr>
        <p:spPr>
          <a:xfrm>
            <a:off x="764914" y="4026253"/>
            <a:ext cx="1905508" cy="401105"/>
          </a:xfrm>
          <a:prstGeom prst="rect">
            <a:avLst/>
          </a:prstGeom>
          <a:noFill/>
        </p:spPr>
        <p:txBody>
          <a:bodyPr wrap="square" lIns="90000" tIns="46800" rIns="90000" bIns="0" anchor="b" anchorCtr="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2000" b="1" spc="300" dirty="0">
                <a:latin typeface="微软雅黑" panose="020B0503020204020204" pitchFamily="2" charset="-122"/>
                <a:ea typeface="微软雅黑" panose="020B0503020204020204" pitchFamily="2" charset="-122"/>
                <a:cs typeface="+mn-ea"/>
              </a:rPr>
              <a:t>企业完成</a:t>
            </a:r>
            <a:endParaRPr lang="zh-CN" altLang="en-US" sz="2000" b="1" spc="300" dirty="0">
              <a:latin typeface="微软雅黑" panose="020B0503020204020204" pitchFamily="2" charset="-122"/>
              <a:ea typeface="微软雅黑" panose="020B0503020204020204" pitchFamily="2" charset="-122"/>
              <a:cs typeface="+mn-ea"/>
            </a:endParaRPr>
          </a:p>
        </p:txBody>
      </p:sp>
      <p:sp>
        <p:nvSpPr>
          <p:cNvPr id="76" name="文本框 75"/>
          <p:cNvSpPr txBox="1"/>
          <p:nvPr>
            <p:custDataLst>
              <p:tags r:id="rId22"/>
            </p:custDataLst>
          </p:nvPr>
        </p:nvSpPr>
        <p:spPr>
          <a:xfrm>
            <a:off x="764914" y="4457979"/>
            <a:ext cx="1905508" cy="786734"/>
          </a:xfrm>
          <a:prstGeom prst="rect">
            <a:avLst/>
          </a:prstGeom>
          <a:noFill/>
        </p:spPr>
        <p:txBody>
          <a:bodyPr wrap="square" lIns="90000" tIns="0" rIns="90000" bIns="46800">
            <a:normAutofit lnSpcReduction="1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1400" spc="150" dirty="0">
                <a:latin typeface="微软雅黑" panose="020B0503020204020204" pitchFamily="2" charset="-122"/>
                <a:ea typeface="微软雅黑" panose="020B0503020204020204" pitchFamily="2" charset="-122"/>
              </a:rPr>
              <a:t>服务企业投资的逻辑，周期短、确定性高、收益可测算</a:t>
            </a:r>
            <a:endParaRPr lang="zh-CN" altLang="en-US" sz="1400" spc="150" dirty="0">
              <a:latin typeface="微软雅黑" panose="020B0503020204020204" pitchFamily="2" charset="-122"/>
              <a:ea typeface="微软雅黑" panose="020B0503020204020204" pitchFamily="2" charset="-122"/>
            </a:endParaRPr>
          </a:p>
        </p:txBody>
      </p:sp>
      <p:sp>
        <p:nvSpPr>
          <p:cNvPr id="80" name="文本框 79"/>
          <p:cNvSpPr txBox="1"/>
          <p:nvPr>
            <p:custDataLst>
              <p:tags r:id="rId23"/>
            </p:custDataLst>
          </p:nvPr>
        </p:nvSpPr>
        <p:spPr>
          <a:xfrm>
            <a:off x="2911475" y="3767455"/>
            <a:ext cx="1905635" cy="660400"/>
          </a:xfrm>
          <a:prstGeom prst="rect">
            <a:avLst/>
          </a:prstGeom>
          <a:noFill/>
        </p:spPr>
        <p:txBody>
          <a:bodyPr wrap="square" lIns="90000" tIns="46800" rIns="90000" bIns="0" anchor="b" anchorCtr="0">
            <a:normAutofit fontScale="87500" lnSpcReduction="2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2000" b="1" spc="300" dirty="0">
                <a:latin typeface="微软雅黑" panose="020B0503020204020204" pitchFamily="2" charset="-122"/>
                <a:ea typeface="微软雅黑" panose="020B0503020204020204" pitchFamily="2" charset="-122"/>
                <a:cs typeface="+mn-ea"/>
              </a:rPr>
              <a:t>企业科研院所和地方政府分担</a:t>
            </a:r>
            <a:endParaRPr lang="zh-CN" altLang="en-US" sz="2000" b="1" spc="300" dirty="0">
              <a:latin typeface="微软雅黑" panose="020B0503020204020204" pitchFamily="2" charset="-122"/>
              <a:ea typeface="微软雅黑" panose="020B0503020204020204" pitchFamily="2" charset="-122"/>
              <a:cs typeface="+mn-ea"/>
            </a:endParaRPr>
          </a:p>
        </p:txBody>
      </p:sp>
      <p:sp>
        <p:nvSpPr>
          <p:cNvPr id="81" name="文本框 80"/>
          <p:cNvSpPr txBox="1"/>
          <p:nvPr>
            <p:custDataLst>
              <p:tags r:id="rId24"/>
            </p:custDataLst>
          </p:nvPr>
        </p:nvSpPr>
        <p:spPr>
          <a:xfrm>
            <a:off x="5145048" y="4621174"/>
            <a:ext cx="1905508" cy="786734"/>
          </a:xfrm>
          <a:prstGeom prst="rect">
            <a:avLst/>
          </a:prstGeom>
          <a:noFill/>
        </p:spPr>
        <p:txBody>
          <a:bodyPr wrap="square" lIns="90000" tIns="0" rIns="90000" bIns="46800">
            <a:normAutofit fontScale="9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1400" spc="150" dirty="0">
                <a:latin typeface="微软雅黑" panose="020B0503020204020204" pitchFamily="2" charset="-122"/>
                <a:ea typeface="微软雅黑" panose="020B0503020204020204" pitchFamily="2" charset="-122"/>
              </a:rPr>
              <a:t>经济增长的核心就是产业升级，资助有助于产业升级的研究。</a:t>
            </a:r>
            <a:endParaRPr lang="zh-CN" altLang="en-US" sz="1400" spc="150" dirty="0">
              <a:latin typeface="微软雅黑" panose="020B0503020204020204" pitchFamily="2" charset="-122"/>
              <a:ea typeface="微软雅黑" panose="020B0503020204020204" pitchFamily="2" charset="-122"/>
            </a:endParaRPr>
          </a:p>
        </p:txBody>
      </p:sp>
      <p:sp>
        <p:nvSpPr>
          <p:cNvPr id="83" name="文本框 82"/>
          <p:cNvSpPr txBox="1"/>
          <p:nvPr>
            <p:custDataLst>
              <p:tags r:id="rId25"/>
            </p:custDataLst>
          </p:nvPr>
        </p:nvSpPr>
        <p:spPr>
          <a:xfrm>
            <a:off x="5058410" y="3745230"/>
            <a:ext cx="2147570" cy="682625"/>
          </a:xfrm>
          <a:prstGeom prst="rect">
            <a:avLst/>
          </a:prstGeom>
          <a:noFill/>
        </p:spPr>
        <p:txBody>
          <a:bodyPr wrap="square" lIns="90000" tIns="46800" rIns="90000" bIns="0" anchor="b" anchorCtr="0">
            <a:normAutofit fontScale="95000" lnSpcReduction="1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2000" b="1" spc="300" dirty="0">
                <a:latin typeface="微软雅黑" panose="020B0503020204020204" pitchFamily="2" charset="-122"/>
                <a:ea typeface="微软雅黑" panose="020B0503020204020204" pitchFamily="2" charset="-122"/>
                <a:cs typeface="+mn-ea"/>
              </a:rPr>
              <a:t>科研院所</a:t>
            </a:r>
            <a:r>
              <a:rPr lang="zh-CN" altLang="en-US" sz="2000" b="1" spc="300" dirty="0">
                <a:latin typeface="微软雅黑" panose="020B0503020204020204" pitchFamily="2" charset="-122"/>
                <a:cs typeface="+mn-ea"/>
                <a:sym typeface="+mn-ea"/>
              </a:rPr>
              <a:t>企业</a:t>
            </a:r>
            <a:r>
              <a:rPr lang="zh-CN" altLang="en-US" sz="2000" b="1" spc="300" dirty="0">
                <a:latin typeface="微软雅黑" panose="020B0503020204020204" pitchFamily="2" charset="-122"/>
                <a:ea typeface="微软雅黑" panose="020B0503020204020204" pitchFamily="2" charset="-122"/>
                <a:cs typeface="+mn-ea"/>
              </a:rPr>
              <a:t>中央政府分担</a:t>
            </a:r>
            <a:endParaRPr lang="zh-CN" altLang="en-US" sz="2000" b="1" spc="300" dirty="0">
              <a:latin typeface="微软雅黑" panose="020B0503020204020204" pitchFamily="2" charset="-122"/>
              <a:ea typeface="微软雅黑" panose="020B0503020204020204" pitchFamily="2" charset="-122"/>
              <a:cs typeface="+mn-ea"/>
            </a:endParaRPr>
          </a:p>
        </p:txBody>
      </p:sp>
      <p:sp>
        <p:nvSpPr>
          <p:cNvPr id="84" name="文本框 83"/>
          <p:cNvSpPr txBox="1"/>
          <p:nvPr>
            <p:custDataLst>
              <p:tags r:id="rId26"/>
            </p:custDataLst>
          </p:nvPr>
        </p:nvSpPr>
        <p:spPr>
          <a:xfrm>
            <a:off x="2910840" y="4427855"/>
            <a:ext cx="2319655" cy="979170"/>
          </a:xfrm>
          <a:prstGeom prst="rect">
            <a:avLst/>
          </a:prstGeom>
          <a:noFill/>
        </p:spPr>
        <p:txBody>
          <a:bodyPr wrap="square" lIns="90000" tIns="0" rIns="90000" bIns="46800">
            <a:normAutofit fontScale="9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l">
              <a:lnSpc>
                <a:spcPct val="120000"/>
              </a:lnSpc>
            </a:pPr>
            <a:r>
              <a:rPr lang="zh-CN" altLang="en-US" sz="1400" spc="150" dirty="0">
                <a:latin typeface="微软雅黑" panose="020B0503020204020204" pitchFamily="2" charset="-122"/>
                <a:ea typeface="微软雅黑" panose="020B0503020204020204" pitchFamily="2" charset="-122"/>
              </a:rPr>
              <a:t>科技成果转化的产品受到知识产权和企业技术秘密制度保护可以为企业独享，给当地带来增长。</a:t>
            </a:r>
            <a:endParaRPr lang="zh-CN" altLang="en-US" sz="1400" spc="150" dirty="0">
              <a:latin typeface="微软雅黑" panose="020B0503020204020204" pitchFamily="2" charset="-122"/>
              <a:ea typeface="微软雅黑" panose="020B0503020204020204" pitchFamily="2" charset="-122"/>
            </a:endParaRPr>
          </a:p>
        </p:txBody>
      </p:sp>
      <p:sp>
        <p:nvSpPr>
          <p:cNvPr id="91" name="文本框 90"/>
          <p:cNvSpPr txBox="1"/>
          <p:nvPr>
            <p:custDataLst>
              <p:tags r:id="rId27"/>
            </p:custDataLst>
          </p:nvPr>
        </p:nvSpPr>
        <p:spPr>
          <a:xfrm>
            <a:off x="7205431" y="4026253"/>
            <a:ext cx="1905508" cy="401105"/>
          </a:xfrm>
          <a:prstGeom prst="rect">
            <a:avLst/>
          </a:prstGeom>
          <a:noFill/>
        </p:spPr>
        <p:txBody>
          <a:bodyPr wrap="square" lIns="90000" tIns="46800" rIns="90000" bIns="0" anchor="b" anchorCtr="0">
            <a:normAutofit fontScale="9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2000" b="1" spc="300" dirty="0">
                <a:latin typeface="微软雅黑" panose="020B0503020204020204" pitchFamily="2" charset="-122"/>
                <a:ea typeface="微软雅黑" panose="020B0503020204020204" pitchFamily="2" charset="-122"/>
                <a:cs typeface="+mn-ea"/>
              </a:rPr>
              <a:t>中央政府支持</a:t>
            </a:r>
            <a:endParaRPr lang="zh-CN" altLang="en-US" sz="2000" b="1" spc="300" dirty="0">
              <a:latin typeface="微软雅黑" panose="020B0503020204020204" pitchFamily="2" charset="-122"/>
              <a:ea typeface="微软雅黑" panose="020B0503020204020204" pitchFamily="2" charset="-122"/>
              <a:cs typeface="+mn-ea"/>
            </a:endParaRPr>
          </a:p>
        </p:txBody>
      </p:sp>
      <p:sp>
        <p:nvSpPr>
          <p:cNvPr id="93" name="文本框 92"/>
          <p:cNvSpPr txBox="1"/>
          <p:nvPr>
            <p:custDataLst>
              <p:tags r:id="rId28"/>
            </p:custDataLst>
          </p:nvPr>
        </p:nvSpPr>
        <p:spPr>
          <a:xfrm>
            <a:off x="7205980" y="4457065"/>
            <a:ext cx="1905635" cy="787400"/>
          </a:xfrm>
          <a:prstGeom prst="rect">
            <a:avLst/>
          </a:prstGeom>
          <a:noFill/>
        </p:spPr>
        <p:txBody>
          <a:bodyPr wrap="square" lIns="90000" tIns="0" rIns="90000" bIns="46800">
            <a:normAutofit lnSpcReduction="1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l">
              <a:lnSpc>
                <a:spcPct val="120000"/>
              </a:lnSpc>
            </a:pPr>
            <a:r>
              <a:rPr lang="zh-CN" altLang="en-US" sz="1400" spc="150" dirty="0">
                <a:latin typeface="微软雅黑" panose="020B0503020204020204" pitchFamily="2" charset="-122"/>
                <a:ea typeface="微软雅黑" panose="020B0503020204020204" pitchFamily="2" charset="-122"/>
                <a:cs typeface="+mn-ea"/>
              </a:rPr>
              <a:t>不确定性高、影响范围广，向产业化的转化周期长</a:t>
            </a:r>
            <a:endParaRPr lang="zh-CN" altLang="en-US" sz="1400" spc="150" dirty="0">
              <a:latin typeface="微软雅黑" panose="020B0503020204020204" pitchFamily="2" charset="-122"/>
              <a:ea typeface="微软雅黑" panose="020B0503020204020204" pitchFamily="2" charset="-122"/>
              <a:cs typeface="+mn-ea"/>
            </a:endParaRPr>
          </a:p>
        </p:txBody>
      </p:sp>
      <p:sp>
        <p:nvSpPr>
          <p:cNvPr id="95" name="文本框 94"/>
          <p:cNvSpPr txBox="1"/>
          <p:nvPr>
            <p:custDataLst>
              <p:tags r:id="rId29"/>
            </p:custDataLst>
          </p:nvPr>
        </p:nvSpPr>
        <p:spPr>
          <a:xfrm>
            <a:off x="9352270" y="4026253"/>
            <a:ext cx="1905508" cy="401105"/>
          </a:xfrm>
          <a:prstGeom prst="rect">
            <a:avLst/>
          </a:prstGeom>
          <a:noFill/>
        </p:spPr>
        <p:txBody>
          <a:bodyPr wrap="square" lIns="90000" tIns="46800" rIns="90000" bIns="0" anchor="b" anchorCtr="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2000" b="1" spc="300" dirty="0">
                <a:latin typeface="微软雅黑" panose="020B0503020204020204" pitchFamily="2" charset="-122"/>
                <a:ea typeface="微软雅黑" panose="020B0503020204020204" pitchFamily="2" charset="-122"/>
                <a:cs typeface="+mn-ea"/>
              </a:rPr>
              <a:t>科学家本人</a:t>
            </a:r>
            <a:endParaRPr lang="zh-CN" altLang="en-US" sz="2000" b="1" spc="300" dirty="0">
              <a:latin typeface="微软雅黑" panose="020B0503020204020204" pitchFamily="2" charset="-122"/>
              <a:ea typeface="微软雅黑" panose="020B0503020204020204" pitchFamily="2" charset="-122"/>
              <a:cs typeface="+mn-ea"/>
            </a:endParaRPr>
          </a:p>
        </p:txBody>
      </p:sp>
      <p:sp>
        <p:nvSpPr>
          <p:cNvPr id="96" name="文本框 95"/>
          <p:cNvSpPr txBox="1"/>
          <p:nvPr>
            <p:custDataLst>
              <p:tags r:id="rId30"/>
            </p:custDataLst>
          </p:nvPr>
        </p:nvSpPr>
        <p:spPr>
          <a:xfrm>
            <a:off x="9241790" y="4457065"/>
            <a:ext cx="2336800" cy="1623695"/>
          </a:xfrm>
          <a:prstGeom prst="rect">
            <a:avLst/>
          </a:prstGeom>
          <a:noFill/>
        </p:spPr>
        <p:txBody>
          <a:bodyPr wrap="square" lIns="90000" tIns="0" rIns="90000" bIns="4680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l">
              <a:lnSpc>
                <a:spcPct val="120000"/>
              </a:lnSpc>
            </a:pPr>
            <a:r>
              <a:rPr lang="zh-CN" altLang="en-US" spc="150" dirty="0">
                <a:latin typeface="微软雅黑" panose="020B0503020204020204" pitchFamily="2" charset="-122"/>
                <a:ea typeface="微软雅黑" panose="020B0503020204020204" pitchFamily="2" charset="-122"/>
              </a:rPr>
              <a:t>理想驱动、兴趣驱动、情怀驱动。社会基金会要活跃。</a:t>
            </a:r>
            <a:endParaRPr lang="zh-CN" altLang="en-US" spc="150" dirty="0">
              <a:latin typeface="微软雅黑" panose="020B0503020204020204" pitchFamily="2" charset="-122"/>
              <a:ea typeface="微软雅黑" panose="020B0503020204020204" pitchFamily="2" charset="-122"/>
            </a:endParaRPr>
          </a:p>
        </p:txBody>
      </p:sp>
      <p:sp>
        <p:nvSpPr>
          <p:cNvPr id="2" name="文本框 1"/>
          <p:cNvSpPr txBox="1"/>
          <p:nvPr>
            <p:custDataLst>
              <p:tags r:id="rId31"/>
            </p:custDataLst>
          </p:nvPr>
        </p:nvSpPr>
        <p:spPr>
          <a:xfrm>
            <a:off x="3136265" y="5407025"/>
            <a:ext cx="5749290" cy="330200"/>
          </a:xfrm>
          <a:prstGeom prst="rect">
            <a:avLst/>
          </a:prstGeom>
          <a:solidFill>
            <a:schemeClr val="accent1"/>
          </a:solidFill>
        </p:spPr>
        <p:txBody>
          <a:bodyPr wrap="square" lIns="90000" tIns="46800" rIns="90000" bIns="0" anchor="b" anchorCtr="0">
            <a:normAutofit fontScale="67500" lnSpcReduction="1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2000" b="1" spc="300" dirty="0">
                <a:latin typeface="微软雅黑" panose="020B0503020204020204" pitchFamily="2" charset="-122"/>
                <a:ea typeface="微软雅黑" panose="020B0503020204020204" pitchFamily="2" charset="-122"/>
                <a:cs typeface="+mn-ea"/>
              </a:rPr>
              <a:t>政府花的是纳税人的钱，要遵循一个转变，两个正确，三个经得起</a:t>
            </a:r>
            <a:endParaRPr lang="zh-CN" altLang="en-US" sz="2000" b="1" spc="300" dirty="0">
              <a:latin typeface="微软雅黑" panose="020B0503020204020204" pitchFamily="2" charset="-122"/>
              <a:ea typeface="微软雅黑" panose="020B0503020204020204" pitchFamily="2" charset="-122"/>
              <a:cs typeface="+mn-ea"/>
            </a:endParaRPr>
          </a:p>
        </p:txBody>
      </p:sp>
      <p:sp>
        <p:nvSpPr>
          <p:cNvPr id="3" name="左箭头 2"/>
          <p:cNvSpPr/>
          <p:nvPr/>
        </p:nvSpPr>
        <p:spPr>
          <a:xfrm>
            <a:off x="998855" y="826770"/>
            <a:ext cx="10266680" cy="9010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t>技术创新、产业升级路径流</a:t>
            </a:r>
            <a:endParaRPr lang="zh-CN" altLang="en-US" sz="2400"/>
          </a:p>
        </p:txBody>
      </p:sp>
      <p:sp>
        <p:nvSpPr>
          <p:cNvPr id="4" name="文本框 3"/>
          <p:cNvSpPr txBox="1"/>
          <p:nvPr>
            <p:custDataLst>
              <p:tags r:id="rId32"/>
            </p:custDataLst>
          </p:nvPr>
        </p:nvSpPr>
        <p:spPr>
          <a:xfrm>
            <a:off x="851274" y="5987133"/>
            <a:ext cx="1905508" cy="401105"/>
          </a:xfrm>
          <a:prstGeom prst="rect">
            <a:avLst/>
          </a:prstGeom>
          <a:gradFill>
            <a:gsLst>
              <a:gs pos="0">
                <a:srgbClr val="FBFB11"/>
              </a:gs>
              <a:gs pos="100000">
                <a:srgbClr val="838309"/>
              </a:gs>
            </a:gsLst>
            <a:lin ang="5400000" scaled="0"/>
          </a:gradFill>
        </p:spPr>
        <p:txBody>
          <a:bodyPr wrap="square" lIns="90000" tIns="46800" rIns="90000" bIns="0" anchor="b" anchorCtr="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2000" b="1" spc="300" dirty="0">
                <a:latin typeface="微软雅黑" panose="020B0503020204020204" pitchFamily="2" charset="-122"/>
                <a:ea typeface="微软雅黑" panose="020B0503020204020204" pitchFamily="2" charset="-122"/>
                <a:cs typeface="+mn-ea"/>
              </a:rPr>
              <a:t>利益驱动</a:t>
            </a:r>
            <a:endParaRPr lang="zh-CN" altLang="en-US" sz="2000" b="1" spc="300" dirty="0">
              <a:latin typeface="微软雅黑" panose="020B0503020204020204" pitchFamily="2" charset="-122"/>
              <a:ea typeface="微软雅黑" panose="020B0503020204020204" pitchFamily="2" charset="-122"/>
              <a:cs typeface="+mn-ea"/>
            </a:endParaRPr>
          </a:p>
        </p:txBody>
      </p:sp>
      <p:sp>
        <p:nvSpPr>
          <p:cNvPr id="5" name="文本框 4"/>
          <p:cNvSpPr txBox="1"/>
          <p:nvPr>
            <p:custDataLst>
              <p:tags r:id="rId33"/>
            </p:custDataLst>
          </p:nvPr>
        </p:nvSpPr>
        <p:spPr>
          <a:xfrm>
            <a:off x="3136265" y="5987415"/>
            <a:ext cx="5748655" cy="401320"/>
          </a:xfrm>
          <a:prstGeom prst="rect">
            <a:avLst/>
          </a:prstGeom>
          <a:gradFill>
            <a:gsLst>
              <a:gs pos="0">
                <a:srgbClr val="FBFB11"/>
              </a:gs>
              <a:gs pos="100000">
                <a:srgbClr val="838309"/>
              </a:gs>
            </a:gsLst>
            <a:lin ang="5400000" scaled="0"/>
          </a:gradFill>
        </p:spPr>
        <p:txBody>
          <a:bodyPr wrap="square" lIns="90000" tIns="46800" rIns="90000" bIns="0" anchor="b" anchorCtr="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2000" b="1" spc="300" dirty="0">
                <a:latin typeface="微软雅黑" panose="020B0503020204020204" pitchFamily="2" charset="-122"/>
                <a:ea typeface="微软雅黑" panose="020B0503020204020204" pitchFamily="2" charset="-122"/>
                <a:cs typeface="+mn-ea"/>
              </a:rPr>
              <a:t>政治驱动</a:t>
            </a:r>
            <a:endParaRPr lang="zh-CN" altLang="en-US" sz="2000" b="1" spc="300" dirty="0">
              <a:latin typeface="微软雅黑" panose="020B0503020204020204" pitchFamily="2" charset="-122"/>
              <a:ea typeface="微软雅黑" panose="020B0503020204020204" pitchFamily="2" charset="-122"/>
              <a:cs typeface="+mn-ea"/>
            </a:endParaRPr>
          </a:p>
        </p:txBody>
      </p:sp>
      <p:sp>
        <p:nvSpPr>
          <p:cNvPr id="6" name="文本框 5"/>
          <p:cNvSpPr txBox="1"/>
          <p:nvPr>
            <p:custDataLst>
              <p:tags r:id="rId34"/>
            </p:custDataLst>
          </p:nvPr>
        </p:nvSpPr>
        <p:spPr>
          <a:xfrm>
            <a:off x="9241790" y="5987415"/>
            <a:ext cx="2280920" cy="401320"/>
          </a:xfrm>
          <a:prstGeom prst="rect">
            <a:avLst/>
          </a:prstGeom>
          <a:gradFill>
            <a:gsLst>
              <a:gs pos="0">
                <a:srgbClr val="FBFB11"/>
              </a:gs>
              <a:gs pos="100000">
                <a:srgbClr val="838309"/>
              </a:gs>
            </a:gsLst>
            <a:lin ang="5400000" scaled="0"/>
          </a:gradFill>
        </p:spPr>
        <p:txBody>
          <a:bodyPr wrap="square" lIns="90000" tIns="46800" rIns="90000" bIns="0" anchor="b" anchorCtr="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2000" b="1" spc="300" dirty="0">
                <a:latin typeface="微软雅黑" panose="020B0503020204020204" pitchFamily="2" charset="-122"/>
                <a:ea typeface="微软雅黑" panose="020B0503020204020204" pitchFamily="2" charset="-122"/>
                <a:cs typeface="+mn-ea"/>
              </a:rPr>
              <a:t>理想驱动</a:t>
            </a:r>
            <a:endParaRPr lang="zh-CN" altLang="en-US" sz="2000" b="1" spc="300" dirty="0">
              <a:latin typeface="微软雅黑" panose="020B0503020204020204" pitchFamily="2" charset="-122"/>
              <a:ea typeface="微软雅黑" panose="020B0503020204020204" pitchFamily="2" charset="-122"/>
              <a:cs typeface="+mn-ea"/>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建设创新型国家</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grpSp>
        <p:nvGrpSpPr>
          <p:cNvPr id="24" name="组合 23"/>
          <p:cNvGrpSpPr/>
          <p:nvPr>
            <p:custDataLst>
              <p:tags r:id="rId1"/>
            </p:custDataLst>
          </p:nvPr>
        </p:nvGrpSpPr>
        <p:grpSpPr>
          <a:xfrm>
            <a:off x="1193908" y="1410994"/>
            <a:ext cx="3114205" cy="4895191"/>
            <a:chOff x="278614" y="2089174"/>
            <a:chExt cx="2471486" cy="3884906"/>
          </a:xfrm>
        </p:grpSpPr>
        <p:sp>
          <p:nvSpPr>
            <p:cNvPr id="4" name="文本框 3"/>
            <p:cNvSpPr txBox="1"/>
            <p:nvPr>
              <p:custDataLst>
                <p:tags r:id="rId2"/>
              </p:custDataLst>
            </p:nvPr>
          </p:nvSpPr>
          <p:spPr>
            <a:xfrm>
              <a:off x="853210" y="2089174"/>
              <a:ext cx="1322798" cy="1323439"/>
            </a:xfrm>
            <a:prstGeom prst="rect">
              <a:avLst/>
            </a:prstGeom>
            <a:noFill/>
          </p:spPr>
          <p:txBody>
            <a:bodyPr wrap="none" rtlCol="0">
              <a:normAutofit/>
            </a:bodyPr>
            <a:lstStyle/>
            <a:p>
              <a:pPr algn="ctr"/>
              <a:r>
                <a:rPr lang="en-US" altLang="zh-CN" sz="8000" b="1" dirty="0">
                  <a:solidFill>
                    <a:srgbClr val="F99F7B"/>
                  </a:solidFill>
                  <a:sym typeface="Arial" panose="020B0604020202020204" pitchFamily="34" charset="0"/>
                </a:rPr>
                <a:t>01</a:t>
              </a:r>
              <a:endParaRPr lang="en-US" altLang="zh-CN" sz="8000" b="1" dirty="0">
                <a:solidFill>
                  <a:srgbClr val="F99F7B"/>
                </a:solidFill>
                <a:sym typeface="Arial" panose="020B0604020202020204" pitchFamily="34" charset="0"/>
              </a:endParaRPr>
            </a:p>
          </p:txBody>
        </p:sp>
        <p:sp>
          <p:nvSpPr>
            <p:cNvPr id="6" name="矩形 5"/>
            <p:cNvSpPr/>
            <p:nvPr>
              <p:custDataLst>
                <p:tags r:id="rId3"/>
              </p:custDataLst>
            </p:nvPr>
          </p:nvSpPr>
          <p:spPr>
            <a:xfrm>
              <a:off x="279118" y="4340365"/>
              <a:ext cx="2470982" cy="1633715"/>
            </a:xfrm>
            <a:prstGeom prst="rect">
              <a:avLst/>
            </a:prstGeom>
          </p:spPr>
          <p:txBody>
            <a:bodyPr wrap="square">
              <a:normAutofit/>
            </a:bodyPr>
            <a:lstStyle/>
            <a:p>
              <a:pPr algn="l">
                <a:lnSpc>
                  <a:spcPct val="120000"/>
                </a:lnSpc>
              </a:pPr>
              <a:r>
                <a:rPr lang="zh-CN" altLang="en-US" dirty="0">
                  <a:ea typeface="宋体" panose="02010600030101010101" pitchFamily="2" charset="-122"/>
                  <a:sym typeface="Arial" panose="020B0604020202020204" pitchFamily="34" charset="0"/>
                </a:rPr>
                <a:t>创新理论与科技、产业革命</a:t>
              </a:r>
              <a:endParaRPr lang="zh-CN" altLang="en-US" dirty="0">
                <a:ea typeface="宋体" panose="02010600030101010101" pitchFamily="2" charset="-122"/>
                <a:sym typeface="Arial" panose="020B0604020202020204" pitchFamily="34" charset="0"/>
              </a:endParaRPr>
            </a:p>
            <a:p>
              <a:pPr algn="l">
                <a:lnSpc>
                  <a:spcPct val="120000"/>
                </a:lnSpc>
              </a:pPr>
              <a:r>
                <a:rPr lang="zh-CN" altLang="en-US" dirty="0">
                  <a:ea typeface="宋体" panose="02010600030101010101" pitchFamily="2" charset="-122"/>
                  <a:sym typeface="Arial" panose="020B0604020202020204" pitchFamily="34" charset="0"/>
                </a:rPr>
                <a:t>我国创新发展的历程</a:t>
              </a:r>
              <a:endParaRPr lang="zh-CN" altLang="en-US" dirty="0">
                <a:ea typeface="宋体" panose="02010600030101010101" pitchFamily="2" charset="-122"/>
                <a:sym typeface="Arial" panose="020B0604020202020204" pitchFamily="34" charset="0"/>
              </a:endParaRPr>
            </a:p>
            <a:p>
              <a:pPr algn="l">
                <a:lnSpc>
                  <a:spcPct val="120000"/>
                </a:lnSpc>
              </a:pPr>
              <a:r>
                <a:rPr lang="zh-CN" altLang="en-US" dirty="0">
                  <a:ea typeface="宋体" panose="02010600030101010101" pitchFamily="2" charset="-122"/>
                  <a:sym typeface="Arial" panose="020B0604020202020204" pitchFamily="34" charset="0"/>
                </a:rPr>
                <a:t>创新驱动发展战略的内涵</a:t>
              </a:r>
              <a:endParaRPr lang="zh-CN" altLang="en-US" dirty="0">
                <a:ea typeface="宋体" panose="02010600030101010101" pitchFamily="2" charset="-122"/>
                <a:sym typeface="Arial" panose="020B0604020202020204" pitchFamily="34" charset="0"/>
              </a:endParaRPr>
            </a:p>
          </p:txBody>
        </p:sp>
        <p:sp>
          <p:nvSpPr>
            <p:cNvPr id="8" name="文本框 7"/>
            <p:cNvSpPr txBox="1"/>
            <p:nvPr>
              <p:custDataLst>
                <p:tags r:id="rId4"/>
              </p:custDataLst>
            </p:nvPr>
          </p:nvSpPr>
          <p:spPr>
            <a:xfrm>
              <a:off x="278614" y="3672071"/>
              <a:ext cx="2471355" cy="668233"/>
            </a:xfrm>
            <a:prstGeom prst="rect">
              <a:avLst/>
            </a:prstGeom>
            <a:noFill/>
          </p:spPr>
          <p:txBody>
            <a:bodyPr wrap="square" rtlCol="0" anchor="ctr" anchorCtr="0">
              <a:normAutofit/>
            </a:bodyPr>
            <a:lstStyle/>
            <a:p>
              <a:pPr algn="ctr"/>
              <a:r>
                <a:rPr lang="zh-CN" altLang="pt-BR" sz="2000" b="1" dirty="0">
                  <a:solidFill>
                    <a:srgbClr val="F99F7B"/>
                  </a:solidFill>
                  <a:latin typeface="Arial" panose="020B0604020202020204" pitchFamily="34" charset="0"/>
                  <a:ea typeface="黑体" panose="02010609060101010101" charset="-122"/>
                  <a:cs typeface="+mn-ea"/>
                  <a:sym typeface="Arial" panose="020B0604020202020204" pitchFamily="34" charset="0"/>
                </a:rPr>
                <a:t>实施创新驱动发展战略</a:t>
              </a:r>
              <a:endParaRPr lang="zh-CN" altLang="pt-BR" sz="2000" b="1" dirty="0">
                <a:solidFill>
                  <a:srgbClr val="F99F7B"/>
                </a:solidFill>
                <a:latin typeface="Arial" panose="020B0604020202020204" pitchFamily="34" charset="0"/>
                <a:ea typeface="黑体" panose="02010609060101010101" charset="-122"/>
                <a:cs typeface="+mn-ea"/>
                <a:sym typeface="Arial" panose="020B0604020202020204" pitchFamily="34" charset="0"/>
              </a:endParaRPr>
            </a:p>
          </p:txBody>
        </p:sp>
        <p:sp>
          <p:nvSpPr>
            <p:cNvPr id="10" name="等腰三角形 9"/>
            <p:cNvSpPr/>
            <p:nvPr>
              <p:custDataLst>
                <p:tags r:id="rId5"/>
              </p:custDataLst>
            </p:nvPr>
          </p:nvSpPr>
          <p:spPr>
            <a:xfrm rot="10800000">
              <a:off x="1402769" y="3444533"/>
              <a:ext cx="223681" cy="192828"/>
            </a:xfrm>
            <a:prstGeom prst="triangle">
              <a:avLst/>
            </a:prstGeom>
            <a:solidFill>
              <a:srgbClr val="F99F7B"/>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grpSp>
      <p:grpSp>
        <p:nvGrpSpPr>
          <p:cNvPr id="26" name="组合 25"/>
          <p:cNvGrpSpPr/>
          <p:nvPr>
            <p:custDataLst>
              <p:tags r:id="rId6"/>
            </p:custDataLst>
          </p:nvPr>
        </p:nvGrpSpPr>
        <p:grpSpPr>
          <a:xfrm>
            <a:off x="8508360" y="1410993"/>
            <a:ext cx="3234691" cy="4895215"/>
            <a:chOff x="6303906" y="2089173"/>
            <a:chExt cx="2567105" cy="3884925"/>
          </a:xfrm>
        </p:grpSpPr>
        <p:sp>
          <p:nvSpPr>
            <p:cNvPr id="5" name="文本框 4"/>
            <p:cNvSpPr txBox="1"/>
            <p:nvPr>
              <p:custDataLst>
                <p:tags r:id="rId7"/>
              </p:custDataLst>
            </p:nvPr>
          </p:nvSpPr>
          <p:spPr>
            <a:xfrm>
              <a:off x="6974252" y="2089173"/>
              <a:ext cx="1322798" cy="1323439"/>
            </a:xfrm>
            <a:prstGeom prst="rect">
              <a:avLst/>
            </a:prstGeom>
            <a:noFill/>
          </p:spPr>
          <p:txBody>
            <a:bodyPr wrap="none" rtlCol="0">
              <a:normAutofit/>
            </a:bodyPr>
            <a:lstStyle/>
            <a:p>
              <a:pPr algn="ctr"/>
              <a:r>
                <a:rPr lang="en-US" altLang="zh-CN" sz="8000" b="1" dirty="0">
                  <a:solidFill>
                    <a:srgbClr val="B9DD55"/>
                  </a:solidFill>
                  <a:sym typeface="Arial" panose="020B0604020202020204" pitchFamily="34" charset="0"/>
                </a:rPr>
                <a:t>03</a:t>
              </a:r>
              <a:endParaRPr lang="en-US" altLang="zh-CN" sz="8000" b="1" dirty="0">
                <a:solidFill>
                  <a:srgbClr val="B9DD55"/>
                </a:solidFill>
                <a:sym typeface="Arial" panose="020B0604020202020204" pitchFamily="34" charset="0"/>
              </a:endParaRPr>
            </a:p>
          </p:txBody>
        </p:sp>
        <p:sp>
          <p:nvSpPr>
            <p:cNvPr id="7" name="矩形 6"/>
            <p:cNvSpPr/>
            <p:nvPr>
              <p:custDataLst>
                <p:tags r:id="rId8"/>
              </p:custDataLst>
            </p:nvPr>
          </p:nvSpPr>
          <p:spPr>
            <a:xfrm>
              <a:off x="6303906" y="4340303"/>
              <a:ext cx="2567105" cy="1633795"/>
            </a:xfrm>
            <a:prstGeom prst="rect">
              <a:avLst/>
            </a:prstGeom>
          </p:spPr>
          <p:txBody>
            <a:bodyPr wrap="square">
              <a:normAutofit/>
            </a:bodyPr>
            <a:lstStyle/>
            <a:p>
              <a:pPr algn="l">
                <a:lnSpc>
                  <a:spcPct val="120000"/>
                </a:lnSpc>
              </a:pPr>
              <a:r>
                <a:rPr lang="zh-CN" altLang="en-US" dirty="0">
                  <a:ea typeface="宋体" panose="02010600030101010101" pitchFamily="2" charset="-122"/>
                  <a:sym typeface="Arial" panose="020B0604020202020204" pitchFamily="34" charset="0"/>
                </a:rPr>
                <a:t>营造公平竞争的创新环境</a:t>
              </a:r>
              <a:endParaRPr lang="zh-CN" altLang="en-US" dirty="0">
                <a:ea typeface="宋体" panose="02010600030101010101" pitchFamily="2" charset="-122"/>
                <a:sym typeface="Arial" panose="020B0604020202020204" pitchFamily="34" charset="0"/>
              </a:endParaRPr>
            </a:p>
            <a:p>
              <a:pPr algn="l">
                <a:lnSpc>
                  <a:spcPct val="120000"/>
                </a:lnSpc>
              </a:pPr>
              <a:r>
                <a:rPr lang="zh-CN" altLang="en-US" dirty="0">
                  <a:ea typeface="宋体" panose="02010600030101010101" pitchFamily="2" charset="-122"/>
                  <a:sym typeface="Arial" panose="020B0604020202020204" pitchFamily="34" charset="0"/>
                </a:rPr>
                <a:t>深化科技管理体系改革</a:t>
              </a:r>
              <a:endParaRPr lang="zh-CN" altLang="en-US" dirty="0">
                <a:ea typeface="宋体" panose="02010600030101010101" pitchFamily="2" charset="-122"/>
                <a:sym typeface="Arial" panose="020B0604020202020204" pitchFamily="34" charset="0"/>
              </a:endParaRPr>
            </a:p>
            <a:p>
              <a:pPr algn="l">
                <a:lnSpc>
                  <a:spcPct val="120000"/>
                </a:lnSpc>
              </a:pPr>
              <a:r>
                <a:rPr lang="zh-CN" altLang="en-US" dirty="0">
                  <a:ea typeface="宋体" panose="02010600030101010101" pitchFamily="2" charset="-122"/>
                  <a:sym typeface="Arial" panose="020B0604020202020204" pitchFamily="34" charset="0"/>
                </a:rPr>
                <a:t>完善科技成果转化和收益分配</a:t>
              </a:r>
              <a:endParaRPr lang="zh-CN" altLang="en-US" dirty="0">
                <a:ea typeface="宋体" panose="02010600030101010101" pitchFamily="2" charset="-122"/>
                <a:sym typeface="Arial" panose="020B0604020202020204" pitchFamily="34" charset="0"/>
              </a:endParaRPr>
            </a:p>
            <a:p>
              <a:pPr algn="l">
                <a:lnSpc>
                  <a:spcPct val="120000"/>
                </a:lnSpc>
              </a:pPr>
              <a:r>
                <a:rPr lang="zh-CN" altLang="en-US" dirty="0">
                  <a:ea typeface="宋体" panose="02010600030101010101" pitchFamily="2" charset="-122"/>
                  <a:sym typeface="Arial" panose="020B0604020202020204" pitchFamily="34" charset="0"/>
                </a:rPr>
                <a:t>实施人才优先发展战略</a:t>
              </a:r>
              <a:endParaRPr lang="zh-CN" altLang="en-US" dirty="0">
                <a:ea typeface="宋体" panose="02010600030101010101" pitchFamily="2" charset="-122"/>
                <a:sym typeface="Arial" panose="020B0604020202020204" pitchFamily="34" charset="0"/>
              </a:endParaRPr>
            </a:p>
            <a:p>
              <a:pPr algn="l">
                <a:lnSpc>
                  <a:spcPct val="120000"/>
                </a:lnSpc>
              </a:pPr>
              <a:r>
                <a:rPr lang="zh-CN" altLang="en-US" dirty="0">
                  <a:ea typeface="宋体" panose="02010600030101010101" pitchFamily="2" charset="-122"/>
                  <a:sym typeface="Arial" panose="020B0604020202020204" pitchFamily="34" charset="0"/>
                </a:rPr>
                <a:t>推进大众创业万众创新</a:t>
              </a:r>
              <a:endParaRPr lang="zh-CN" altLang="en-US" dirty="0">
                <a:ea typeface="宋体" panose="02010600030101010101" pitchFamily="2" charset="-122"/>
                <a:sym typeface="Arial" panose="020B0604020202020204" pitchFamily="34" charset="0"/>
              </a:endParaRPr>
            </a:p>
          </p:txBody>
        </p:sp>
        <p:sp>
          <p:nvSpPr>
            <p:cNvPr id="9" name="文本框 8"/>
            <p:cNvSpPr txBox="1"/>
            <p:nvPr>
              <p:custDataLst>
                <p:tags r:id="rId9"/>
              </p:custDataLst>
            </p:nvPr>
          </p:nvSpPr>
          <p:spPr>
            <a:xfrm>
              <a:off x="6303906" y="3672070"/>
              <a:ext cx="2566601" cy="668233"/>
            </a:xfrm>
            <a:prstGeom prst="rect">
              <a:avLst/>
            </a:prstGeom>
            <a:noFill/>
          </p:spPr>
          <p:txBody>
            <a:bodyPr wrap="square" rtlCol="0" anchor="ctr" anchorCtr="0">
              <a:normAutofit/>
            </a:bodyPr>
            <a:lstStyle/>
            <a:p>
              <a:pPr lvl="0" algn="ctr"/>
              <a:r>
                <a:rPr lang="zh-CN" altLang="en-US" sz="2000" b="1" dirty="0">
                  <a:solidFill>
                    <a:srgbClr val="B9DD55"/>
                  </a:solidFill>
                  <a:latin typeface="Arial" panose="020B0604020202020204" pitchFamily="34" charset="0"/>
                  <a:ea typeface="黑体" panose="02010609060101010101" charset="-122"/>
                  <a:cs typeface="+mn-ea"/>
                  <a:sym typeface="Arial" panose="020B0604020202020204" pitchFamily="34" charset="0"/>
                </a:rPr>
                <a:t>形成机理创新的体制机制</a:t>
              </a:r>
              <a:endParaRPr lang="zh-CN" altLang="en-US" sz="2000" b="1" dirty="0">
                <a:solidFill>
                  <a:srgbClr val="B9DD55"/>
                </a:solidFill>
                <a:latin typeface="Arial" panose="020B0604020202020204" pitchFamily="34" charset="0"/>
                <a:ea typeface="黑体" panose="02010609060101010101" charset="-122"/>
                <a:cs typeface="+mn-ea"/>
                <a:sym typeface="Arial" panose="020B0604020202020204" pitchFamily="34" charset="0"/>
              </a:endParaRPr>
            </a:p>
          </p:txBody>
        </p:sp>
        <p:sp>
          <p:nvSpPr>
            <p:cNvPr id="11" name="等腰三角形 10"/>
            <p:cNvSpPr/>
            <p:nvPr>
              <p:custDataLst>
                <p:tags r:id="rId10"/>
              </p:custDataLst>
            </p:nvPr>
          </p:nvSpPr>
          <p:spPr>
            <a:xfrm rot="10800000">
              <a:off x="7523811" y="3437424"/>
              <a:ext cx="223681" cy="192828"/>
            </a:xfrm>
            <a:prstGeom prst="triangle">
              <a:avLst/>
            </a:prstGeom>
            <a:solidFill>
              <a:srgbClr val="B9DD55"/>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lstStyle/>
            <a:p>
              <a:pPr algn="ctr"/>
              <a:endParaRPr lang="zh-CN" altLang="en-US">
                <a:solidFill>
                  <a:srgbClr val="DF629A"/>
                </a:solidFill>
                <a:sym typeface="Arial" panose="020B0604020202020204" pitchFamily="34" charset="0"/>
              </a:endParaRPr>
            </a:p>
          </p:txBody>
        </p:sp>
      </p:grpSp>
      <p:grpSp>
        <p:nvGrpSpPr>
          <p:cNvPr id="25" name="组合 24"/>
          <p:cNvGrpSpPr/>
          <p:nvPr>
            <p:custDataLst>
              <p:tags r:id="rId11"/>
            </p:custDataLst>
          </p:nvPr>
        </p:nvGrpSpPr>
        <p:grpSpPr>
          <a:xfrm>
            <a:off x="4912094" y="1410993"/>
            <a:ext cx="3113570" cy="4895191"/>
            <a:chOff x="3307745" y="2089173"/>
            <a:chExt cx="2470982" cy="3884906"/>
          </a:xfrm>
        </p:grpSpPr>
        <p:sp>
          <p:nvSpPr>
            <p:cNvPr id="12" name="文本框 11"/>
            <p:cNvSpPr txBox="1"/>
            <p:nvPr>
              <p:custDataLst>
                <p:tags r:id="rId12"/>
              </p:custDataLst>
            </p:nvPr>
          </p:nvSpPr>
          <p:spPr>
            <a:xfrm>
              <a:off x="3881837" y="2089173"/>
              <a:ext cx="1322798" cy="1323439"/>
            </a:xfrm>
            <a:prstGeom prst="rect">
              <a:avLst/>
            </a:prstGeom>
            <a:noFill/>
          </p:spPr>
          <p:txBody>
            <a:bodyPr wrap="none" rtlCol="0">
              <a:normAutofit/>
            </a:bodyPr>
            <a:lstStyle/>
            <a:p>
              <a:pPr algn="ctr"/>
              <a:r>
                <a:rPr lang="en-US" altLang="zh-CN" sz="8000" b="1" dirty="0">
                  <a:solidFill>
                    <a:srgbClr val="F5CA73"/>
                  </a:solidFill>
                  <a:sym typeface="Arial" panose="020B0604020202020204" pitchFamily="34" charset="0"/>
                </a:rPr>
                <a:t>02</a:t>
              </a:r>
              <a:endParaRPr lang="en-US" altLang="zh-CN" sz="8000" b="1" dirty="0">
                <a:solidFill>
                  <a:srgbClr val="F5CA73"/>
                </a:solidFill>
                <a:sym typeface="Arial" panose="020B0604020202020204" pitchFamily="34" charset="0"/>
              </a:endParaRPr>
            </a:p>
          </p:txBody>
        </p:sp>
        <p:sp>
          <p:nvSpPr>
            <p:cNvPr id="13" name="矩形 12"/>
            <p:cNvSpPr/>
            <p:nvPr>
              <p:custDataLst>
                <p:tags r:id="rId13"/>
              </p:custDataLst>
            </p:nvPr>
          </p:nvSpPr>
          <p:spPr>
            <a:xfrm>
              <a:off x="3307745" y="4340364"/>
              <a:ext cx="2470982" cy="1633715"/>
            </a:xfrm>
            <a:prstGeom prst="rect">
              <a:avLst/>
            </a:prstGeom>
          </p:spPr>
          <p:txBody>
            <a:bodyPr wrap="square">
              <a:normAutofit/>
            </a:bodyPr>
            <a:lstStyle/>
            <a:p>
              <a:pPr algn="l">
                <a:lnSpc>
                  <a:spcPct val="120000"/>
                </a:lnSpc>
              </a:pPr>
              <a:r>
                <a:rPr lang="zh-CN" altLang="en-US" dirty="0">
                  <a:ea typeface="宋体" panose="02010600030101010101" pitchFamily="2" charset="-122"/>
                  <a:sym typeface="Arial" panose="020B0604020202020204" pitchFamily="34" charset="0"/>
                </a:rPr>
                <a:t>推动战略前沿领域创新突破</a:t>
              </a:r>
              <a:endParaRPr lang="zh-CN" altLang="en-US" dirty="0">
                <a:ea typeface="宋体" panose="02010600030101010101" pitchFamily="2" charset="-122"/>
                <a:sym typeface="Arial" panose="020B0604020202020204" pitchFamily="34" charset="0"/>
              </a:endParaRPr>
            </a:p>
            <a:p>
              <a:pPr algn="l">
                <a:lnSpc>
                  <a:spcPct val="120000"/>
                </a:lnSpc>
              </a:pPr>
              <a:r>
                <a:rPr lang="zh-CN" altLang="en-US" dirty="0">
                  <a:ea typeface="宋体" panose="02010600030101010101" pitchFamily="2" charset="-122"/>
                  <a:sym typeface="Arial" panose="020B0604020202020204" pitchFamily="34" charset="0"/>
                </a:rPr>
                <a:t>优化创新组织体系</a:t>
              </a:r>
              <a:endParaRPr lang="zh-CN" altLang="en-US" dirty="0">
                <a:ea typeface="宋体" panose="02010600030101010101" pitchFamily="2" charset="-122"/>
                <a:sym typeface="Arial" panose="020B0604020202020204" pitchFamily="34" charset="0"/>
              </a:endParaRPr>
            </a:p>
            <a:p>
              <a:pPr algn="l">
                <a:lnSpc>
                  <a:spcPct val="120000"/>
                </a:lnSpc>
              </a:pPr>
              <a:r>
                <a:rPr lang="zh-CN" altLang="en-US" dirty="0">
                  <a:ea typeface="宋体" panose="02010600030101010101" pitchFamily="2" charset="-122"/>
                  <a:sym typeface="Arial" panose="020B0604020202020204" pitchFamily="34" charset="0"/>
                </a:rPr>
                <a:t>提升创新基础能力</a:t>
              </a:r>
              <a:endParaRPr lang="zh-CN" altLang="en-US" dirty="0">
                <a:ea typeface="宋体" panose="02010600030101010101" pitchFamily="2" charset="-122"/>
                <a:sym typeface="Arial" panose="020B0604020202020204" pitchFamily="34" charset="0"/>
              </a:endParaRPr>
            </a:p>
            <a:p>
              <a:pPr algn="l">
                <a:lnSpc>
                  <a:spcPct val="120000"/>
                </a:lnSpc>
              </a:pPr>
              <a:r>
                <a:rPr lang="zh-CN" altLang="en-US" dirty="0">
                  <a:ea typeface="宋体" panose="02010600030101010101" pitchFamily="2" charset="-122"/>
                  <a:sym typeface="Arial" panose="020B0604020202020204" pitchFamily="34" charset="0"/>
                </a:rPr>
                <a:t>打造区域创新高地</a:t>
              </a:r>
              <a:endParaRPr lang="zh-CN" altLang="en-US" dirty="0">
                <a:ea typeface="宋体" panose="02010600030101010101" pitchFamily="2" charset="-122"/>
                <a:sym typeface="Arial" panose="020B0604020202020204" pitchFamily="34" charset="0"/>
              </a:endParaRPr>
            </a:p>
          </p:txBody>
        </p:sp>
        <p:sp>
          <p:nvSpPr>
            <p:cNvPr id="14" name="文本框 13"/>
            <p:cNvSpPr txBox="1"/>
            <p:nvPr>
              <p:custDataLst>
                <p:tags r:id="rId14"/>
              </p:custDataLst>
            </p:nvPr>
          </p:nvSpPr>
          <p:spPr>
            <a:xfrm>
              <a:off x="3307745" y="3672070"/>
              <a:ext cx="2470347" cy="668233"/>
            </a:xfrm>
            <a:prstGeom prst="rect">
              <a:avLst/>
            </a:prstGeom>
            <a:noFill/>
          </p:spPr>
          <p:txBody>
            <a:bodyPr wrap="square" rtlCol="0" anchor="ctr" anchorCtr="0">
              <a:normAutofit/>
            </a:bodyPr>
            <a:lstStyle/>
            <a:p>
              <a:pPr lvl="0" algn="ctr"/>
              <a:r>
                <a:rPr lang="zh-CN" altLang="en-US" sz="2000" b="1" dirty="0">
                  <a:solidFill>
                    <a:srgbClr val="F5CA73"/>
                  </a:solidFill>
                  <a:latin typeface="Arial" panose="020B0604020202020204" pitchFamily="34" charset="0"/>
                  <a:ea typeface="黑体" panose="02010609060101010101" charset="-122"/>
                  <a:cs typeface="+mn-ea"/>
                  <a:sym typeface="Arial" panose="020B0604020202020204" pitchFamily="34" charset="0"/>
                </a:rPr>
                <a:t>强化科技创新引领作用</a:t>
              </a:r>
              <a:endParaRPr lang="zh-CN" altLang="en-US" sz="2000" b="1" dirty="0">
                <a:solidFill>
                  <a:srgbClr val="F5CA73"/>
                </a:solidFill>
                <a:latin typeface="Arial" panose="020B0604020202020204" pitchFamily="34" charset="0"/>
                <a:ea typeface="黑体" panose="02010609060101010101" charset="-122"/>
                <a:cs typeface="+mn-ea"/>
                <a:sym typeface="Arial" panose="020B0604020202020204" pitchFamily="34" charset="0"/>
              </a:endParaRPr>
            </a:p>
          </p:txBody>
        </p:sp>
        <p:sp>
          <p:nvSpPr>
            <p:cNvPr id="15" name="等腰三角形 14"/>
            <p:cNvSpPr/>
            <p:nvPr>
              <p:custDataLst>
                <p:tags r:id="rId15"/>
              </p:custDataLst>
            </p:nvPr>
          </p:nvSpPr>
          <p:spPr>
            <a:xfrm rot="10800000">
              <a:off x="4431396" y="3444532"/>
              <a:ext cx="223681" cy="192828"/>
            </a:xfrm>
            <a:prstGeom prst="triangle">
              <a:avLst/>
            </a:prstGeom>
            <a:solidFill>
              <a:srgbClr val="F5CA73"/>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gr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783590" y="187643"/>
            <a:ext cx="8229600" cy="633412"/>
          </a:xfrm>
        </p:spPr>
        <p:txBody>
          <a:bodyPr vert="horz" wrap="square" lIns="91440" tIns="45720" rIns="91440" bIns="45720" anchor="ctr">
            <a:normAutofit fontScale="90000"/>
          </a:bodyPr>
          <a:lstStyle/>
          <a:p>
            <a:pPr algn="l" eaLnBrk="1" hangingPunct="1"/>
            <a:r>
              <a:rPr lang="zh-CN" altLang="en-US" sz="4000" b="1" dirty="0">
                <a:solidFill>
                  <a:srgbClr val="38425D"/>
                </a:solidFill>
                <a:latin typeface="微软雅黑" panose="020B0503020204020204" pitchFamily="2" charset="-122"/>
                <a:ea typeface="微软雅黑" panose="020B0503020204020204" pitchFamily="2" charset="-122"/>
              </a:rPr>
              <a:t>人才的输出——劳动的解构</a:t>
            </a:r>
            <a:endParaRPr lang="zh-CN" altLang="en-US" sz="4000" b="1" dirty="0">
              <a:solidFill>
                <a:srgbClr val="38425D"/>
              </a:solidFill>
              <a:latin typeface="微软雅黑" panose="020B0503020204020204" pitchFamily="2" charset="-122"/>
              <a:ea typeface="微软雅黑" panose="020B0503020204020204" pitchFamily="2" charset="-122"/>
            </a:endParaRPr>
          </a:p>
        </p:txBody>
      </p:sp>
      <p:sp>
        <p:nvSpPr>
          <p:cNvPr id="20484" name="Rectangle 2"/>
          <p:cNvSpPr/>
          <p:nvPr/>
        </p:nvSpPr>
        <p:spPr>
          <a:xfrm>
            <a:off x="1919288" y="1412875"/>
            <a:ext cx="8374062" cy="4032250"/>
          </a:xfrm>
          <a:prstGeom prst="rect">
            <a:avLst/>
          </a:prstGeom>
          <a:noFill/>
          <a:ln w="9525">
            <a:noFill/>
          </a:ln>
        </p:spPr>
        <p:txBody>
          <a:bodyPr anchor="ctr"/>
          <a:lstStyle/>
          <a:p>
            <a:endParaRPr lang="en-US" altLang="zh-CN" sz="3600" dirty="0">
              <a:solidFill>
                <a:srgbClr val="0066CC"/>
              </a:solidFill>
              <a:latin typeface="Arial" panose="020B0604020202020204" pitchFamily="34" charset="0"/>
              <a:ea typeface="黑体" panose="02010609060101010101" charset="-122"/>
            </a:endParaRPr>
          </a:p>
        </p:txBody>
      </p:sp>
      <p:grpSp>
        <p:nvGrpSpPr>
          <p:cNvPr id="4" name="组 3"/>
          <p:cNvGrpSpPr/>
          <p:nvPr/>
        </p:nvGrpSpPr>
        <p:grpSpPr>
          <a:xfrm>
            <a:off x="374006" y="2110619"/>
            <a:ext cx="8639360" cy="4391675"/>
            <a:chOff x="2614950" y="1808820"/>
            <a:chExt cx="6793418" cy="3165261"/>
          </a:xfrm>
        </p:grpSpPr>
        <p:sp>
          <p:nvSpPr>
            <p:cNvPr id="5" name="五边形 4"/>
            <p:cNvSpPr/>
            <p:nvPr/>
          </p:nvSpPr>
          <p:spPr>
            <a:xfrm>
              <a:off x="2614950" y="1808820"/>
              <a:ext cx="2088232" cy="612068"/>
            </a:xfrm>
            <a:prstGeom prst="homePlat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确定性的</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p:txBody>
        </p:sp>
        <p:sp>
          <p:nvSpPr>
            <p:cNvPr id="6" name="五边形 5"/>
            <p:cNvSpPr/>
            <p:nvPr/>
          </p:nvSpPr>
          <p:spPr>
            <a:xfrm>
              <a:off x="2624822" y="4362013"/>
              <a:ext cx="2088232" cy="612068"/>
            </a:xfrm>
            <a:prstGeom prst="homePlate">
              <a:avLst/>
            </a:prstGeom>
            <a:solidFill>
              <a:srgbClr val="7030A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计时、计件计量</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a:p>
              <a:pPr algn="ctr"/>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（公平与效率）</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p:txBody>
        </p:sp>
        <p:sp>
          <p:nvSpPr>
            <p:cNvPr id="7" name="矩形 6"/>
            <p:cNvSpPr/>
            <p:nvPr/>
          </p:nvSpPr>
          <p:spPr>
            <a:xfrm>
              <a:off x="2624822" y="3086962"/>
              <a:ext cx="1807597" cy="612068"/>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可量化的</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p:txBody>
        </p:sp>
        <p:sp>
          <p:nvSpPr>
            <p:cNvPr id="8" name="矩形 7"/>
            <p:cNvSpPr/>
            <p:nvPr/>
          </p:nvSpPr>
          <p:spPr>
            <a:xfrm>
              <a:off x="7600771" y="3086962"/>
              <a:ext cx="1807597" cy="612068"/>
            </a:xfrm>
            <a:prstGeom prst="rect">
              <a:avLst/>
            </a:prstGeom>
            <a:solidFill>
              <a:srgbClr val="69BB5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充满期待的</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p:txBody>
        </p:sp>
        <p:sp>
          <p:nvSpPr>
            <p:cNvPr id="9" name="左箭头 8"/>
            <p:cNvSpPr/>
            <p:nvPr/>
          </p:nvSpPr>
          <p:spPr>
            <a:xfrm>
              <a:off x="7320136" y="1808820"/>
              <a:ext cx="2088232" cy="612068"/>
            </a:xfrm>
            <a:prstGeom prst="leftArrow">
              <a:avLst>
                <a:gd name="adj1" fmla="val 100000"/>
                <a:gd name="adj2" fmla="val 50000"/>
              </a:avLst>
            </a:prstGeom>
            <a:solidFill>
              <a:srgbClr val="FFC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不确定性的</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p:txBody>
        </p:sp>
        <p:sp>
          <p:nvSpPr>
            <p:cNvPr id="10" name="左箭头 9"/>
            <p:cNvSpPr/>
            <p:nvPr/>
          </p:nvSpPr>
          <p:spPr>
            <a:xfrm>
              <a:off x="7320136" y="4362013"/>
              <a:ext cx="2088232" cy="612068"/>
            </a:xfrm>
            <a:prstGeom prst="leftArrow">
              <a:avLst>
                <a:gd name="adj1" fmla="val 100000"/>
                <a:gd name="adj2" fmla="val 50000"/>
              </a:avLst>
            </a:prstGeom>
            <a:solidFill>
              <a:srgbClr val="69BB5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参与公司剩余分配</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p:txBody>
        </p:sp>
        <p:cxnSp>
          <p:nvCxnSpPr>
            <p:cNvPr id="11" name="肘形连接符 10"/>
            <p:cNvCxnSpPr>
              <a:stCxn id="8" idx="3"/>
            </p:cNvCxnSpPr>
            <p:nvPr/>
          </p:nvCxnSpPr>
          <p:spPr>
            <a:xfrm>
              <a:off x="4703182" y="2114854"/>
              <a:ext cx="781644" cy="342038"/>
            </a:xfrm>
            <a:prstGeom prst="bentConnector2">
              <a:avLst/>
            </a:prstGeom>
            <a:ln>
              <a:solidFill>
                <a:srgbClr val="C0504D"/>
              </a:solidFill>
            </a:ln>
          </p:spPr>
          <p:style>
            <a:lnRef idx="1">
              <a:schemeClr val="accent2"/>
            </a:lnRef>
            <a:fillRef idx="0">
              <a:schemeClr val="accent2"/>
            </a:fillRef>
            <a:effectRef idx="0">
              <a:schemeClr val="accent2"/>
            </a:effectRef>
            <a:fontRef idx="minor">
              <a:schemeClr val="tx1"/>
            </a:fontRef>
          </p:style>
        </p:cxnSp>
        <p:cxnSp>
          <p:nvCxnSpPr>
            <p:cNvPr id="12" name="肘形连接符 11"/>
            <p:cNvCxnSpPr/>
            <p:nvPr/>
          </p:nvCxnSpPr>
          <p:spPr>
            <a:xfrm rot="5400000" flipH="1" flipV="1">
              <a:off x="6734624" y="1871380"/>
              <a:ext cx="342038" cy="828986"/>
            </a:xfrm>
            <a:prstGeom prst="bentConnector2">
              <a:avLst/>
            </a:prstGeom>
            <a:ln>
              <a:solidFill>
                <a:srgbClr val="C0504D"/>
              </a:solidFill>
            </a:ln>
          </p:spPr>
          <p:style>
            <a:lnRef idx="1">
              <a:schemeClr val="accent2"/>
            </a:lnRef>
            <a:fillRef idx="0">
              <a:schemeClr val="accent2"/>
            </a:fillRef>
            <a:effectRef idx="0">
              <a:schemeClr val="accent2"/>
            </a:effectRef>
            <a:fontRef idx="minor">
              <a:schemeClr val="tx1"/>
            </a:fontRef>
          </p:style>
        </p:cxnSp>
        <p:cxnSp>
          <p:nvCxnSpPr>
            <p:cNvPr id="13" name="肘形连接符 12"/>
            <p:cNvCxnSpPr/>
            <p:nvPr/>
          </p:nvCxnSpPr>
          <p:spPr>
            <a:xfrm>
              <a:off x="4432419" y="3392996"/>
              <a:ext cx="3168352" cy="12700"/>
            </a:xfrm>
            <a:prstGeom prst="bentConnector3">
              <a:avLst>
                <a:gd name="adj1" fmla="val 50000"/>
              </a:avLst>
            </a:prstGeom>
            <a:ln>
              <a:solidFill>
                <a:srgbClr val="C0504D"/>
              </a:solidFill>
            </a:ln>
          </p:spPr>
          <p:style>
            <a:lnRef idx="1">
              <a:schemeClr val="accent2"/>
            </a:lnRef>
            <a:fillRef idx="0">
              <a:schemeClr val="accent2"/>
            </a:fillRef>
            <a:effectRef idx="0">
              <a:schemeClr val="accent2"/>
            </a:effectRef>
            <a:fontRef idx="minor">
              <a:schemeClr val="tx1"/>
            </a:fontRef>
          </p:style>
        </p:cxnSp>
        <p:cxnSp>
          <p:nvCxnSpPr>
            <p:cNvPr id="14" name="肘形连接符 13"/>
            <p:cNvCxnSpPr>
              <a:stCxn id="10" idx="3"/>
            </p:cNvCxnSpPr>
            <p:nvPr/>
          </p:nvCxnSpPr>
          <p:spPr>
            <a:xfrm flipV="1">
              <a:off x="4713054" y="4329100"/>
              <a:ext cx="771772" cy="338947"/>
            </a:xfrm>
            <a:prstGeom prst="bentConnector2">
              <a:avLst/>
            </a:prstGeom>
            <a:ln>
              <a:solidFill>
                <a:srgbClr val="C0504D"/>
              </a:solidFill>
            </a:ln>
          </p:spPr>
          <p:style>
            <a:lnRef idx="1">
              <a:schemeClr val="accent2"/>
            </a:lnRef>
            <a:fillRef idx="0">
              <a:schemeClr val="accent2"/>
            </a:fillRef>
            <a:effectRef idx="0">
              <a:schemeClr val="accent2"/>
            </a:effectRef>
            <a:fontRef idx="minor">
              <a:schemeClr val="tx1"/>
            </a:fontRef>
          </p:style>
        </p:cxnSp>
        <p:cxnSp>
          <p:nvCxnSpPr>
            <p:cNvPr id="15" name="肘形连接符 14"/>
            <p:cNvCxnSpPr/>
            <p:nvPr/>
          </p:nvCxnSpPr>
          <p:spPr>
            <a:xfrm rot="16200000" flipH="1">
              <a:off x="6736170" y="4084080"/>
              <a:ext cx="338947" cy="828986"/>
            </a:xfrm>
            <a:prstGeom prst="bentConnector2">
              <a:avLst/>
            </a:prstGeom>
            <a:ln>
              <a:solidFill>
                <a:srgbClr val="C0504D"/>
              </a:solidFill>
            </a:ln>
          </p:spPr>
          <p:style>
            <a:lnRef idx="1">
              <a:schemeClr val="accent2"/>
            </a:lnRef>
            <a:fillRef idx="0">
              <a:schemeClr val="accent2"/>
            </a:fillRef>
            <a:effectRef idx="0">
              <a:schemeClr val="accent2"/>
            </a:effectRef>
            <a:fontRef idx="minor">
              <a:schemeClr val="tx1"/>
            </a:fontRef>
          </p:style>
        </p:cxnSp>
        <p:sp>
          <p:nvSpPr>
            <p:cNvPr id="16" name="八边形 15"/>
            <p:cNvSpPr/>
            <p:nvPr/>
          </p:nvSpPr>
          <p:spPr>
            <a:xfrm>
              <a:off x="4936475" y="2456892"/>
              <a:ext cx="2103026" cy="1872208"/>
            </a:xfrm>
            <a:prstGeom prst="octagon">
              <a:avLst/>
            </a:prstGeom>
            <a:gradFill>
              <a:gsLst>
                <a:gs pos="0">
                  <a:srgbClr val="C0504D"/>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1986" tIns="45711" rIns="71986" bIns="45711" numCol="1" spcCol="0" rtlCol="0" fromWordArt="0" anchor="ctr" anchorCtr="0" forceAA="0" compatLnSpc="1">
              <a:noAutofit/>
            </a:bodyPr>
            <a:lstStyle/>
            <a:p>
              <a:pPr algn="ctr"/>
              <a:r>
                <a:rPr kumimoji="1" lang="zh-CN" altLang="en-US" sz="4000" b="1" dirty="0">
                  <a:latin typeface="微软雅黑" panose="020B0503020204020204" pitchFamily="2" charset="-122"/>
                  <a:ea typeface="微软雅黑" panose="020B0503020204020204" pitchFamily="2" charset="-122"/>
                  <a:cs typeface="微软雅黑" panose="020B0503020204020204" pitchFamily="2" charset="-122"/>
                </a:rPr>
                <a:t>劳动</a:t>
              </a:r>
              <a:endParaRPr kumimoji="1" lang="zh-CN" altLang="en-US" sz="4000" b="1" dirty="0">
                <a:latin typeface="微软雅黑" panose="020B0503020204020204" pitchFamily="2" charset="-122"/>
                <a:ea typeface="微软雅黑" panose="020B0503020204020204" pitchFamily="2" charset="-122"/>
                <a:cs typeface="微软雅黑" panose="020B0503020204020204" pitchFamily="2" charset="-122"/>
              </a:endParaRPr>
            </a:p>
          </p:txBody>
        </p:sp>
      </p:grpSp>
      <p:sp>
        <p:nvSpPr>
          <p:cNvPr id="3" name="Text Box 15"/>
          <p:cNvSpPr txBox="1"/>
          <p:nvPr/>
        </p:nvSpPr>
        <p:spPr>
          <a:xfrm>
            <a:off x="3500120" y="3656330"/>
            <a:ext cx="523875" cy="1322070"/>
          </a:xfrm>
          <a:prstGeom prst="rect">
            <a:avLst/>
          </a:prstGeom>
          <a:noFill/>
          <a:ln w="9525">
            <a:noFill/>
          </a:ln>
        </p:spPr>
        <p:txBody>
          <a:bodyPr wrap="square">
            <a:spAutoFit/>
          </a:bodyPr>
          <a:lstStyle/>
          <a:p>
            <a:pPr algn="r" eaLnBrk="0" hangingPunct="0"/>
            <a:r>
              <a:rPr lang="zh-CN" altLang="en-US" sz="2000" dirty="0">
                <a:solidFill>
                  <a:srgbClr val="000000"/>
                </a:solidFill>
                <a:latin typeface="Arial" panose="020B0604020202020204" pitchFamily="34" charset="0"/>
              </a:rPr>
              <a:t>简单劳动</a:t>
            </a:r>
            <a:endParaRPr lang="zh-CN" altLang="en-US" sz="2000" dirty="0">
              <a:solidFill>
                <a:srgbClr val="000000"/>
              </a:solidFill>
              <a:latin typeface="Arial" panose="020B0604020202020204" pitchFamily="34" charset="0"/>
            </a:endParaRPr>
          </a:p>
        </p:txBody>
      </p:sp>
      <p:sp>
        <p:nvSpPr>
          <p:cNvPr id="17" name="Text Box 15"/>
          <p:cNvSpPr txBox="1"/>
          <p:nvPr/>
        </p:nvSpPr>
        <p:spPr>
          <a:xfrm>
            <a:off x="5303520" y="3656330"/>
            <a:ext cx="523875" cy="1322070"/>
          </a:xfrm>
          <a:prstGeom prst="rect">
            <a:avLst/>
          </a:prstGeom>
          <a:noFill/>
          <a:ln w="9525">
            <a:noFill/>
          </a:ln>
        </p:spPr>
        <p:txBody>
          <a:bodyPr wrap="square">
            <a:spAutoFit/>
          </a:bodyPr>
          <a:lstStyle/>
          <a:p>
            <a:pPr algn="r" eaLnBrk="0" hangingPunct="0"/>
            <a:r>
              <a:rPr lang="zh-CN" altLang="en-US" sz="2000" dirty="0">
                <a:solidFill>
                  <a:srgbClr val="000000"/>
                </a:solidFill>
                <a:latin typeface="Arial" panose="020B0604020202020204" pitchFamily="34" charset="0"/>
              </a:rPr>
              <a:t>复杂劳动</a:t>
            </a:r>
            <a:endParaRPr lang="zh-CN" altLang="en-US" sz="2000" dirty="0">
              <a:solidFill>
                <a:srgbClr val="000000"/>
              </a:solidFill>
              <a:latin typeface="Arial" panose="020B0604020202020204" pitchFamily="34" charset="0"/>
            </a:endParaRPr>
          </a:p>
        </p:txBody>
      </p:sp>
    </p:spTree>
  </p:cSld>
  <p:clrMapOvr>
    <a:masterClrMapping/>
  </p:clrMapOvr>
  <p:transition>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3"/>
          <p:cNvGrpSpPr/>
          <p:nvPr/>
        </p:nvGrpSpPr>
        <p:grpSpPr>
          <a:xfrm>
            <a:off x="2038976" y="1727079"/>
            <a:ext cx="8639360" cy="4391675"/>
            <a:chOff x="2614950" y="1808820"/>
            <a:chExt cx="6793418" cy="3165261"/>
          </a:xfrm>
        </p:grpSpPr>
        <p:sp>
          <p:nvSpPr>
            <p:cNvPr id="5" name="五边形 4"/>
            <p:cNvSpPr/>
            <p:nvPr/>
          </p:nvSpPr>
          <p:spPr>
            <a:xfrm>
              <a:off x="2614950" y="1808820"/>
              <a:ext cx="2088232" cy="612068"/>
            </a:xfrm>
            <a:prstGeom prst="homePlat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技术创新</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p:txBody>
        </p:sp>
        <p:sp>
          <p:nvSpPr>
            <p:cNvPr id="6" name="五边形 5"/>
            <p:cNvSpPr/>
            <p:nvPr/>
          </p:nvSpPr>
          <p:spPr>
            <a:xfrm>
              <a:off x="2624822" y="4362013"/>
              <a:ext cx="2088232" cy="612068"/>
            </a:xfrm>
            <a:prstGeom prst="homePlate">
              <a:avLst/>
            </a:prstGeom>
            <a:solidFill>
              <a:srgbClr val="7030A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管理创新</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p:txBody>
        </p:sp>
        <p:sp>
          <p:nvSpPr>
            <p:cNvPr id="7" name="矩形 6"/>
            <p:cNvSpPr/>
            <p:nvPr/>
          </p:nvSpPr>
          <p:spPr>
            <a:xfrm>
              <a:off x="2624822" y="3086962"/>
              <a:ext cx="1807597" cy="612068"/>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产品创新</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p:txBody>
        </p:sp>
        <p:sp>
          <p:nvSpPr>
            <p:cNvPr id="8" name="矩形 7"/>
            <p:cNvSpPr/>
            <p:nvPr/>
          </p:nvSpPr>
          <p:spPr>
            <a:xfrm>
              <a:off x="7600771" y="3086962"/>
              <a:ext cx="1807597" cy="612068"/>
            </a:xfrm>
            <a:prstGeom prst="rect">
              <a:avLst/>
            </a:prstGeom>
            <a:solidFill>
              <a:srgbClr val="69BB5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制度创新</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p:txBody>
        </p:sp>
        <p:sp>
          <p:nvSpPr>
            <p:cNvPr id="9" name="左箭头 8"/>
            <p:cNvSpPr/>
            <p:nvPr/>
          </p:nvSpPr>
          <p:spPr>
            <a:xfrm>
              <a:off x="7320136" y="1808820"/>
              <a:ext cx="2088232" cy="612068"/>
            </a:xfrm>
            <a:prstGeom prst="leftArrow">
              <a:avLst>
                <a:gd name="adj1" fmla="val 100000"/>
                <a:gd name="adj2" fmla="val 50000"/>
              </a:avLst>
            </a:prstGeom>
            <a:solidFill>
              <a:srgbClr val="FFC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商业模式创新</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p:txBody>
        </p:sp>
        <p:sp>
          <p:nvSpPr>
            <p:cNvPr id="10" name="左箭头 9"/>
            <p:cNvSpPr/>
            <p:nvPr/>
          </p:nvSpPr>
          <p:spPr>
            <a:xfrm>
              <a:off x="7320136" y="4362013"/>
              <a:ext cx="2088232" cy="612068"/>
            </a:xfrm>
            <a:prstGeom prst="leftArrow">
              <a:avLst>
                <a:gd name="adj1" fmla="val 100000"/>
                <a:gd name="adj2" fmla="val 50000"/>
              </a:avLst>
            </a:prstGeom>
            <a:solidFill>
              <a:srgbClr val="69BB5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文化创新</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p:txBody>
        </p:sp>
        <p:cxnSp>
          <p:nvCxnSpPr>
            <p:cNvPr id="11" name="肘形连接符 10"/>
            <p:cNvCxnSpPr>
              <a:stCxn id="8" idx="3"/>
            </p:cNvCxnSpPr>
            <p:nvPr/>
          </p:nvCxnSpPr>
          <p:spPr>
            <a:xfrm>
              <a:off x="4703182" y="2114854"/>
              <a:ext cx="781644" cy="342038"/>
            </a:xfrm>
            <a:prstGeom prst="bentConnector2">
              <a:avLst/>
            </a:prstGeom>
            <a:ln>
              <a:solidFill>
                <a:srgbClr val="C0504D"/>
              </a:solidFill>
            </a:ln>
          </p:spPr>
          <p:style>
            <a:lnRef idx="1">
              <a:schemeClr val="accent2"/>
            </a:lnRef>
            <a:fillRef idx="0">
              <a:schemeClr val="accent2"/>
            </a:fillRef>
            <a:effectRef idx="0">
              <a:schemeClr val="accent2"/>
            </a:effectRef>
            <a:fontRef idx="minor">
              <a:schemeClr val="tx1"/>
            </a:fontRef>
          </p:style>
        </p:cxnSp>
        <p:cxnSp>
          <p:nvCxnSpPr>
            <p:cNvPr id="12" name="肘形连接符 11"/>
            <p:cNvCxnSpPr/>
            <p:nvPr/>
          </p:nvCxnSpPr>
          <p:spPr>
            <a:xfrm rot="5400000" flipH="1" flipV="1">
              <a:off x="6734624" y="1871380"/>
              <a:ext cx="342038" cy="828986"/>
            </a:xfrm>
            <a:prstGeom prst="bentConnector2">
              <a:avLst/>
            </a:prstGeom>
            <a:ln>
              <a:solidFill>
                <a:srgbClr val="C0504D"/>
              </a:solidFill>
            </a:ln>
          </p:spPr>
          <p:style>
            <a:lnRef idx="1">
              <a:schemeClr val="accent2"/>
            </a:lnRef>
            <a:fillRef idx="0">
              <a:schemeClr val="accent2"/>
            </a:fillRef>
            <a:effectRef idx="0">
              <a:schemeClr val="accent2"/>
            </a:effectRef>
            <a:fontRef idx="minor">
              <a:schemeClr val="tx1"/>
            </a:fontRef>
          </p:style>
        </p:cxnSp>
        <p:cxnSp>
          <p:nvCxnSpPr>
            <p:cNvPr id="13" name="肘形连接符 12"/>
            <p:cNvCxnSpPr/>
            <p:nvPr/>
          </p:nvCxnSpPr>
          <p:spPr>
            <a:xfrm>
              <a:off x="4432419" y="3392996"/>
              <a:ext cx="3168352" cy="12700"/>
            </a:xfrm>
            <a:prstGeom prst="bentConnector3">
              <a:avLst>
                <a:gd name="adj1" fmla="val 50000"/>
              </a:avLst>
            </a:prstGeom>
            <a:ln>
              <a:solidFill>
                <a:srgbClr val="C0504D"/>
              </a:solidFill>
            </a:ln>
          </p:spPr>
          <p:style>
            <a:lnRef idx="1">
              <a:schemeClr val="accent2"/>
            </a:lnRef>
            <a:fillRef idx="0">
              <a:schemeClr val="accent2"/>
            </a:fillRef>
            <a:effectRef idx="0">
              <a:schemeClr val="accent2"/>
            </a:effectRef>
            <a:fontRef idx="minor">
              <a:schemeClr val="tx1"/>
            </a:fontRef>
          </p:style>
        </p:cxnSp>
        <p:cxnSp>
          <p:nvCxnSpPr>
            <p:cNvPr id="14" name="肘形连接符 13"/>
            <p:cNvCxnSpPr>
              <a:stCxn id="10" idx="3"/>
            </p:cNvCxnSpPr>
            <p:nvPr/>
          </p:nvCxnSpPr>
          <p:spPr>
            <a:xfrm flipV="1">
              <a:off x="4713054" y="4329100"/>
              <a:ext cx="771772" cy="338947"/>
            </a:xfrm>
            <a:prstGeom prst="bentConnector2">
              <a:avLst/>
            </a:prstGeom>
            <a:ln>
              <a:solidFill>
                <a:srgbClr val="C0504D"/>
              </a:solidFill>
            </a:ln>
          </p:spPr>
          <p:style>
            <a:lnRef idx="1">
              <a:schemeClr val="accent2"/>
            </a:lnRef>
            <a:fillRef idx="0">
              <a:schemeClr val="accent2"/>
            </a:fillRef>
            <a:effectRef idx="0">
              <a:schemeClr val="accent2"/>
            </a:effectRef>
            <a:fontRef idx="minor">
              <a:schemeClr val="tx1"/>
            </a:fontRef>
          </p:style>
        </p:cxnSp>
        <p:cxnSp>
          <p:nvCxnSpPr>
            <p:cNvPr id="16" name="肘形连接符 15"/>
            <p:cNvCxnSpPr/>
            <p:nvPr/>
          </p:nvCxnSpPr>
          <p:spPr>
            <a:xfrm rot="16200000" flipH="1">
              <a:off x="6736170" y="4084080"/>
              <a:ext cx="338947" cy="828986"/>
            </a:xfrm>
            <a:prstGeom prst="bentConnector2">
              <a:avLst/>
            </a:prstGeom>
            <a:ln>
              <a:solidFill>
                <a:srgbClr val="C0504D"/>
              </a:solidFill>
            </a:ln>
          </p:spPr>
          <p:style>
            <a:lnRef idx="1">
              <a:schemeClr val="accent2"/>
            </a:lnRef>
            <a:fillRef idx="0">
              <a:schemeClr val="accent2"/>
            </a:fillRef>
            <a:effectRef idx="0">
              <a:schemeClr val="accent2"/>
            </a:effectRef>
            <a:fontRef idx="minor">
              <a:schemeClr val="tx1"/>
            </a:fontRef>
          </p:style>
        </p:cxnSp>
        <p:sp>
          <p:nvSpPr>
            <p:cNvPr id="17" name="八边形 16"/>
            <p:cNvSpPr/>
            <p:nvPr/>
          </p:nvSpPr>
          <p:spPr>
            <a:xfrm>
              <a:off x="4936475" y="2456892"/>
              <a:ext cx="2103026" cy="1872208"/>
            </a:xfrm>
            <a:prstGeom prst="octagon">
              <a:avLst/>
            </a:prstGeom>
            <a:gradFill>
              <a:gsLst>
                <a:gs pos="0">
                  <a:srgbClr val="C0504D"/>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1986" tIns="45711" rIns="71986" bIns="45711" numCol="1" spcCol="0" rtlCol="0" fromWordArt="0" anchor="ctr" anchorCtr="0" forceAA="0" compatLnSpc="1">
              <a:noAutofit/>
            </a:bodyPr>
            <a:lstStyle/>
            <a:p>
              <a:pPr algn="ctr"/>
              <a:r>
                <a:rPr kumimoji="1" lang="zh-CN" altLang="en-US" sz="4000" b="1" dirty="0">
                  <a:latin typeface="微软雅黑" panose="020B0503020204020204" pitchFamily="2" charset="-122"/>
                  <a:ea typeface="微软雅黑" panose="020B0503020204020204" pitchFamily="2" charset="-122"/>
                  <a:cs typeface="微软雅黑" panose="020B0503020204020204" pitchFamily="2" charset="-122"/>
                </a:rPr>
                <a:t>复杂</a:t>
              </a:r>
              <a:endParaRPr kumimoji="1" lang="zh-CN" altLang="en-US" sz="4000" b="1" dirty="0">
                <a:latin typeface="微软雅黑" panose="020B0503020204020204" pitchFamily="2" charset="-122"/>
                <a:ea typeface="微软雅黑" panose="020B0503020204020204" pitchFamily="2" charset="-122"/>
                <a:cs typeface="微软雅黑" panose="020B0503020204020204" pitchFamily="2" charset="-122"/>
              </a:endParaRPr>
            </a:p>
            <a:p>
              <a:pPr algn="ctr"/>
              <a:r>
                <a:rPr kumimoji="1" lang="zh-CN" altLang="en-US" sz="4000" b="1" dirty="0">
                  <a:latin typeface="微软雅黑" panose="020B0503020204020204" pitchFamily="2" charset="-122"/>
                  <a:ea typeface="微软雅黑" panose="020B0503020204020204" pitchFamily="2" charset="-122"/>
                  <a:cs typeface="微软雅黑" panose="020B0503020204020204" pitchFamily="2" charset="-122"/>
                </a:rPr>
                <a:t>劳动</a:t>
              </a:r>
              <a:endParaRPr kumimoji="1" lang="zh-CN" altLang="en-US" sz="4000" b="1" dirty="0">
                <a:latin typeface="微软雅黑" panose="020B0503020204020204" pitchFamily="2" charset="-122"/>
                <a:ea typeface="微软雅黑" panose="020B0503020204020204" pitchFamily="2" charset="-122"/>
                <a:cs typeface="微软雅黑" panose="020B0503020204020204" pitchFamily="2" charset="-122"/>
              </a:endParaRPr>
            </a:p>
          </p:txBody>
        </p:sp>
      </p:grpSp>
      <p:sp>
        <p:nvSpPr>
          <p:cNvPr id="20482" name="Rectangle 2"/>
          <p:cNvSpPr>
            <a:spLocks noGrp="1"/>
          </p:cNvSpPr>
          <p:nvPr>
            <p:ph type="title"/>
          </p:nvPr>
        </p:nvSpPr>
        <p:spPr>
          <a:xfrm>
            <a:off x="783590" y="187960"/>
            <a:ext cx="9152890" cy="633095"/>
          </a:xfrm>
        </p:spPr>
        <p:txBody>
          <a:bodyPr vert="horz" wrap="square" lIns="91440" tIns="45720" rIns="91440" bIns="45720" anchor="ctr">
            <a:normAutofit fontScale="90000"/>
          </a:bodyPr>
          <a:lstStyle/>
          <a:p>
            <a:pPr algn="l" eaLnBrk="1" hangingPunct="1"/>
            <a:r>
              <a:rPr lang="zh-CN" altLang="en-US" sz="4000" b="1" dirty="0">
                <a:solidFill>
                  <a:srgbClr val="38425D"/>
                </a:solidFill>
                <a:latin typeface="微软雅黑" panose="020B0503020204020204" pitchFamily="2" charset="-122"/>
                <a:ea typeface="微软雅黑" panose="020B0503020204020204" pitchFamily="2" charset="-122"/>
              </a:rPr>
              <a:t>复杂劳动主权时代——人力资本的创新</a:t>
            </a:r>
            <a:endParaRPr lang="zh-CN" altLang="en-US" sz="3600" dirty="0">
              <a:solidFill>
                <a:srgbClr val="990000"/>
              </a:solidFill>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425D"/>
        </a:solidFill>
        <a:effectLst/>
      </p:bgPr>
    </p:bg>
    <p:spTree>
      <p:nvGrpSpPr>
        <p:cNvPr id="1" name=""/>
        <p:cNvGrpSpPr/>
        <p:nvPr/>
      </p:nvGrpSpPr>
      <p:grpSpPr>
        <a:xfrm>
          <a:off x="0" y="0"/>
          <a:ext cx="0" cy="0"/>
          <a:chOff x="0" y="0"/>
          <a:chExt cx="0" cy="0"/>
        </a:xfrm>
      </p:grpSpPr>
      <p:sp>
        <p:nvSpPr>
          <p:cNvPr id="2" name="文本框 1"/>
          <p:cNvSpPr txBox="1"/>
          <p:nvPr/>
        </p:nvSpPr>
        <p:spPr>
          <a:xfrm>
            <a:off x="5496560" y="2644775"/>
            <a:ext cx="2642235" cy="1568450"/>
          </a:xfrm>
          <a:prstGeom prst="rect">
            <a:avLst/>
          </a:prstGeom>
          <a:noFill/>
        </p:spPr>
        <p:txBody>
          <a:bodyPr wrap="square" rtlCol="0">
            <a:spAutoFit/>
          </a:bodyPr>
          <a:lstStyle/>
          <a:p>
            <a:r>
              <a:rPr lang="zh-CN" altLang="en-US" sz="9600" b="1">
                <a:solidFill>
                  <a:schemeClr val="bg1"/>
                </a:solidFill>
              </a:rPr>
              <a:t>？</a:t>
            </a:r>
            <a:endParaRPr lang="zh-CN" altLang="en-US" sz="9600" b="1">
              <a:solidFill>
                <a:schemeClr val="bg1"/>
              </a:solidFil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2673" name="Group 2"/>
          <p:cNvGrpSpPr/>
          <p:nvPr/>
        </p:nvGrpSpPr>
        <p:grpSpPr>
          <a:xfrm>
            <a:off x="1443990" y="1572895"/>
            <a:ext cx="9607550" cy="3803650"/>
            <a:chOff x="295" y="618"/>
            <a:chExt cx="5125" cy="2724"/>
          </a:xfrm>
        </p:grpSpPr>
        <p:sp>
          <p:nvSpPr>
            <p:cNvPr id="412674" name="Rectangle 3"/>
            <p:cNvSpPr/>
            <p:nvPr/>
          </p:nvSpPr>
          <p:spPr>
            <a:xfrm>
              <a:off x="1633" y="2299"/>
              <a:ext cx="2546" cy="1043"/>
            </a:xfrm>
            <a:prstGeom prst="rect">
              <a:avLst/>
            </a:prstGeom>
            <a:solidFill>
              <a:srgbClr val="6399AB"/>
            </a:solidFill>
            <a:ln w="25400">
              <a:noFill/>
            </a:ln>
          </p:spPr>
          <p:txBody>
            <a:bodyPr lIns="45720" tIns="44450" rIns="45720" bIns="44450" anchor="ctr" anchorCtr="1"/>
            <a:lstStyle/>
            <a:p>
              <a:pPr algn="l"/>
              <a:r>
                <a:rPr lang="zh-CN" altLang="en-US" b="1" dirty="0">
                  <a:solidFill>
                    <a:srgbClr val="FF0000"/>
                  </a:solidFill>
                  <a:latin typeface="Arial" panose="020B0604020202020204" pitchFamily="34" charset="0"/>
                  <a:ea typeface="PMingLiU" panose="02020500000000000000" pitchFamily="18" charset="-120"/>
                </a:rPr>
                <a:t>要素禀赋理论：</a:t>
              </a:r>
              <a:r>
                <a:rPr lang="zh-CN" altLang="en-US" dirty="0">
                  <a:latin typeface="Arial" panose="020B0604020202020204" pitchFamily="34" charset="0"/>
                  <a:ea typeface="PMingLiU" panose="02020500000000000000" pitchFamily="18" charset="-120"/>
                </a:rPr>
                <a:t>即比较优势，即劳动生产率的相对差异。要素丰裕度和要素密度。美国出口的产品是人力资本密集型，进口的产品是货币资本密集型，说明美国人力资本的质量非常高。</a:t>
              </a:r>
              <a:endParaRPr lang="zh-CN" altLang="en-US" dirty="0">
                <a:latin typeface="Arial" panose="020B0604020202020204" pitchFamily="34" charset="0"/>
                <a:ea typeface="PMingLiU" panose="02020500000000000000" pitchFamily="18" charset="-120"/>
              </a:endParaRPr>
            </a:p>
          </p:txBody>
        </p:sp>
        <p:sp>
          <p:nvSpPr>
            <p:cNvPr id="412675" name="AutoShape 4"/>
            <p:cNvSpPr/>
            <p:nvPr/>
          </p:nvSpPr>
          <p:spPr>
            <a:xfrm rot="-1603667">
              <a:off x="295" y="1525"/>
              <a:ext cx="1179" cy="1814"/>
            </a:xfrm>
            <a:prstGeom prst="curvedRightArrow">
              <a:avLst>
                <a:gd name="adj1" fmla="val 30771"/>
                <a:gd name="adj2" fmla="val 61543"/>
                <a:gd name="adj3" fmla="val 33319"/>
              </a:avLst>
            </a:prstGeom>
            <a:solidFill>
              <a:srgbClr val="969696"/>
            </a:solidFill>
            <a:ln w="9525">
              <a:noFill/>
            </a:ln>
          </p:spPr>
          <p:txBody>
            <a:bodyPr wrap="none" anchor="ctr"/>
            <a:lstStyle/>
            <a:p>
              <a:pPr algn="l"/>
              <a:endParaRPr lang="zh-CN" altLang="en-US" dirty="0">
                <a:latin typeface="Arial" panose="020B0604020202020204" pitchFamily="34" charset="0"/>
                <a:ea typeface="PMingLiU" panose="02020500000000000000" pitchFamily="18" charset="-120"/>
              </a:endParaRPr>
            </a:p>
          </p:txBody>
        </p:sp>
        <p:sp>
          <p:nvSpPr>
            <p:cNvPr id="412676" name="AutoShape 5"/>
            <p:cNvSpPr/>
            <p:nvPr/>
          </p:nvSpPr>
          <p:spPr>
            <a:xfrm rot="991226" flipH="1">
              <a:off x="4241" y="1389"/>
              <a:ext cx="1179" cy="1814"/>
            </a:xfrm>
            <a:prstGeom prst="curvedRightArrow">
              <a:avLst>
                <a:gd name="adj1" fmla="val 30771"/>
                <a:gd name="adj2" fmla="val 61543"/>
                <a:gd name="adj3" fmla="val 33319"/>
              </a:avLst>
            </a:prstGeom>
            <a:solidFill>
              <a:srgbClr val="969696"/>
            </a:solidFill>
            <a:ln w="9525">
              <a:noFill/>
            </a:ln>
          </p:spPr>
          <p:txBody>
            <a:bodyPr wrap="none" anchor="ctr"/>
            <a:lstStyle/>
            <a:p>
              <a:pPr algn="l"/>
              <a:endParaRPr lang="zh-CN" altLang="en-US" dirty="0">
                <a:latin typeface="Arial" panose="020B0604020202020204" pitchFamily="34" charset="0"/>
                <a:ea typeface="PMingLiU" panose="02020500000000000000" pitchFamily="18" charset="-120"/>
              </a:endParaRPr>
            </a:p>
          </p:txBody>
        </p:sp>
        <p:sp>
          <p:nvSpPr>
            <p:cNvPr id="412677" name="Rectangle 6"/>
            <p:cNvSpPr/>
            <p:nvPr/>
          </p:nvSpPr>
          <p:spPr>
            <a:xfrm>
              <a:off x="425" y="618"/>
              <a:ext cx="2294" cy="1266"/>
            </a:xfrm>
            <a:prstGeom prst="rect">
              <a:avLst/>
            </a:prstGeom>
            <a:solidFill>
              <a:srgbClr val="E0AD12"/>
            </a:solidFill>
            <a:ln w="25400">
              <a:noFill/>
            </a:ln>
          </p:spPr>
          <p:txBody>
            <a:bodyPr lIns="45720" tIns="44450" rIns="45720" bIns="44450" anchor="ctr" anchorCtr="1"/>
            <a:lstStyle/>
            <a:p>
              <a:pPr algn="l"/>
              <a:endParaRPr lang="zh-CN" altLang="en-US" dirty="0">
                <a:solidFill>
                  <a:srgbClr val="FF0000"/>
                </a:solidFill>
                <a:latin typeface="Arial" panose="020B0604020202020204" pitchFamily="34" charset="0"/>
                <a:ea typeface="PMingLiU" panose="02020500000000000000" pitchFamily="18" charset="-120"/>
              </a:endParaRPr>
            </a:p>
            <a:p>
              <a:pPr algn="l"/>
              <a:r>
                <a:rPr lang="zh-CN" altLang="en-US" b="1" dirty="0">
                  <a:solidFill>
                    <a:srgbClr val="FF0000"/>
                  </a:solidFill>
                  <a:latin typeface="Arial" panose="020B0604020202020204" pitchFamily="34" charset="0"/>
                  <a:ea typeface="PMingLiU" panose="02020500000000000000" pitchFamily="18" charset="-120"/>
                </a:rPr>
                <a:t>物力资本：</a:t>
              </a:r>
              <a:r>
                <a:rPr lang="zh-CN" altLang="en-US" dirty="0">
                  <a:latin typeface="Arial" panose="020B0604020202020204" pitchFamily="34" charset="0"/>
                  <a:ea typeface="PMingLiU" panose="02020500000000000000" pitchFamily="18" charset="-120"/>
                </a:rPr>
                <a:t>里昂惕夫根据美国进出口数据所做实证研究发现，美国进口产品资本的密集度高于其出口产品的资本密集度，这不符合美国经济逻辑，因为美国被认为是资本充裕的国家。</a:t>
              </a:r>
              <a:endParaRPr lang="zh-CN" altLang="en-US" dirty="0">
                <a:latin typeface="Arial" panose="020B0604020202020204" pitchFamily="34" charset="0"/>
                <a:ea typeface="PMingLiU" panose="02020500000000000000" pitchFamily="18" charset="-120"/>
              </a:endParaRPr>
            </a:p>
          </p:txBody>
        </p:sp>
        <p:sp>
          <p:nvSpPr>
            <p:cNvPr id="412678" name="Rectangle 7"/>
            <p:cNvSpPr/>
            <p:nvPr/>
          </p:nvSpPr>
          <p:spPr>
            <a:xfrm>
              <a:off x="3424" y="618"/>
              <a:ext cx="1724" cy="1088"/>
            </a:xfrm>
            <a:prstGeom prst="rect">
              <a:avLst/>
            </a:prstGeom>
            <a:solidFill>
              <a:srgbClr val="B1A35D"/>
            </a:solidFill>
            <a:ln w="25400">
              <a:noFill/>
            </a:ln>
          </p:spPr>
          <p:txBody>
            <a:bodyPr lIns="45720" tIns="44450" rIns="45720" bIns="44450" anchor="ctr" anchorCtr="1"/>
            <a:lstStyle/>
            <a:p>
              <a:pPr algn="l"/>
              <a:endParaRPr lang="zh-CN" altLang="en-US" dirty="0">
                <a:latin typeface="Arial" panose="020B0604020202020204" pitchFamily="34" charset="0"/>
                <a:ea typeface="PMingLiU" panose="02020500000000000000" pitchFamily="18" charset="-120"/>
              </a:endParaRPr>
            </a:p>
          </p:txBody>
        </p:sp>
        <p:sp>
          <p:nvSpPr>
            <p:cNvPr id="412680" name="Line 9"/>
            <p:cNvSpPr/>
            <p:nvPr/>
          </p:nvSpPr>
          <p:spPr>
            <a:xfrm>
              <a:off x="3428" y="845"/>
              <a:ext cx="1723" cy="0"/>
            </a:xfrm>
            <a:prstGeom prst="line">
              <a:avLst/>
            </a:prstGeom>
            <a:ln w="38100" cap="flat" cmpd="sng">
              <a:solidFill>
                <a:srgbClr val="FFFFFF"/>
              </a:solidFill>
              <a:prstDash val="solid"/>
              <a:round/>
              <a:headEnd type="none" w="med" len="med"/>
              <a:tailEnd type="none" w="med" len="med"/>
            </a:ln>
          </p:spPr>
        </p:sp>
        <p:sp>
          <p:nvSpPr>
            <p:cNvPr id="412681" name="Rectangle 10"/>
            <p:cNvSpPr/>
            <p:nvPr/>
          </p:nvSpPr>
          <p:spPr>
            <a:xfrm>
              <a:off x="2939" y="618"/>
              <a:ext cx="2372" cy="1266"/>
            </a:xfrm>
            <a:prstGeom prst="rect">
              <a:avLst/>
            </a:prstGeom>
            <a:solidFill>
              <a:srgbClr val="B1A35D"/>
            </a:solidFill>
            <a:ln w="25400">
              <a:noFill/>
            </a:ln>
          </p:spPr>
          <p:txBody>
            <a:bodyPr lIns="45720" tIns="44450" rIns="45720" bIns="44450" anchor="ctr" anchorCtr="1"/>
            <a:lstStyle/>
            <a:p>
              <a:pPr algn="l"/>
              <a:r>
                <a:rPr lang="zh-CN" altLang="en-US" b="1" dirty="0">
                  <a:solidFill>
                    <a:srgbClr val="FF0000"/>
                  </a:solidFill>
                  <a:latin typeface="Arial" panose="020B0604020202020204" pitchFamily="34" charset="0"/>
                  <a:ea typeface="PMingLiU" panose="02020500000000000000" pitchFamily="18" charset="-120"/>
                </a:rPr>
                <a:t>人力资本：</a:t>
              </a:r>
              <a:r>
                <a:rPr lang="zh-CN" altLang="en-US" dirty="0">
                  <a:latin typeface="Arial" panose="020B0604020202020204" pitchFamily="34" charset="0"/>
                  <a:ea typeface="PMingLiU" panose="02020500000000000000" pitchFamily="18" charset="-120"/>
                </a:rPr>
                <a:t>复杂劳动是简单劳动的叠加。</a:t>
              </a:r>
              <a:endParaRPr lang="zh-CN" altLang="en-US" dirty="0">
                <a:latin typeface="Arial" panose="020B0604020202020204" pitchFamily="34" charset="0"/>
                <a:ea typeface="PMingLiU" panose="02020500000000000000" pitchFamily="18" charset="-120"/>
              </a:endParaRPr>
            </a:p>
            <a:p>
              <a:pPr algn="l"/>
              <a:r>
                <a:rPr lang="zh-CN" altLang="en-US" dirty="0">
                  <a:latin typeface="Arial" panose="020B0604020202020204" pitchFamily="34" charset="0"/>
                  <a:ea typeface="PMingLiU" panose="02020500000000000000" pitchFamily="18" charset="-120"/>
                </a:rPr>
                <a:t>人力资本有量和质的两个维度，量的方面就是劳动力数量和劳动时间；质的方面指的是劳动者的技能、知识、熟练程度与其他类似可以影响人从事生产性工作能力的东西。</a:t>
              </a:r>
              <a:endParaRPr lang="zh-CN" altLang="en-US" dirty="0">
                <a:latin typeface="Arial" panose="020B0604020202020204" pitchFamily="34" charset="0"/>
                <a:ea typeface="PMingLiU" panose="02020500000000000000" pitchFamily="18" charset="-120"/>
              </a:endParaRPr>
            </a:p>
          </p:txBody>
        </p:sp>
      </p:grpSp>
      <p:sp>
        <p:nvSpPr>
          <p:cNvPr id="10242" name="标题 8"/>
          <p:cNvSpPr>
            <a:spLocks noGrp="1"/>
          </p:cNvSpPr>
          <p:nvPr/>
        </p:nvSpPr>
        <p:spPr>
          <a:xfrm>
            <a:off x="343535" y="28575"/>
            <a:ext cx="10490200" cy="80327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a:t>
            </a:r>
            <a:r>
              <a:rPr lang="zh-CN"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里昂惕夫之谜</a:t>
            </a:r>
            <a:r>
              <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14" name="矩形 13"/>
          <p:cNvSpPr/>
          <p:nvPr/>
        </p:nvSpPr>
        <p:spPr>
          <a:xfrm>
            <a:off x="819785" y="5594350"/>
            <a:ext cx="10787380" cy="848995"/>
          </a:xfrm>
          <a:prstGeom prst="rect">
            <a:avLst/>
          </a:prstGeom>
          <a:solidFill>
            <a:srgbClr val="69BB5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l"/>
            <a:r>
              <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rPr>
              <a:t>发展中国家赶上发达国家，表面上是收入赶上，深层次上是产业结构赶上发达国家，更深层次的是要素禀赋及其结构必须赶上发达国家。</a:t>
            </a:r>
            <a:endParaRPr kumimoji="1" lang="zh-CN" altLang="en-US" sz="2000" b="1" dirty="0">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nvSpPr>
        <p:spPr>
          <a:xfrm>
            <a:off x="343535" y="28575"/>
            <a:ext cx="10490200" cy="80327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舒尔茨的人力资本投资类别</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grpSp>
        <p:nvGrpSpPr>
          <p:cNvPr id="224257" name="Group 2"/>
          <p:cNvGrpSpPr/>
          <p:nvPr/>
        </p:nvGrpSpPr>
        <p:grpSpPr>
          <a:xfrm>
            <a:off x="1277620" y="1154430"/>
            <a:ext cx="9405620" cy="5470525"/>
            <a:chOff x="550" y="727"/>
            <a:chExt cx="4961" cy="3083"/>
          </a:xfrm>
        </p:grpSpPr>
        <p:sp>
          <p:nvSpPr>
            <p:cNvPr id="224258" name="Rectangle 3"/>
            <p:cNvSpPr/>
            <p:nvPr/>
          </p:nvSpPr>
          <p:spPr>
            <a:xfrm>
              <a:off x="550" y="1852"/>
              <a:ext cx="1542" cy="816"/>
            </a:xfrm>
            <a:prstGeom prst="rect">
              <a:avLst/>
            </a:prstGeom>
            <a:solidFill>
              <a:srgbClr val="D97300"/>
            </a:solidFill>
            <a:ln w="25400">
              <a:noFill/>
            </a:ln>
            <a:effectLst>
              <a:outerShdw dist="107763" dir="2699999" algn="ctr" rotWithShape="0">
                <a:schemeClr val="bg2">
                  <a:alpha val="50000"/>
                </a:schemeClr>
              </a:outerShdw>
            </a:effectLst>
          </p:spPr>
          <p:txBody>
            <a:bodyPr lIns="45720" tIns="44450" rIns="45720" bIns="44450" anchor="ctr" anchorCtr="1"/>
            <a:lstStyle/>
            <a:p>
              <a:pPr algn="ctr"/>
              <a:r>
                <a:rPr lang="zh-CN" altLang="en-US" dirty="0">
                  <a:latin typeface="Arial" panose="020B0604020202020204" pitchFamily="34" charset="0"/>
                  <a:ea typeface="PMingLiU" panose="02020500000000000000" pitchFamily="18" charset="-120"/>
                </a:rPr>
                <a:t>社会化成年人的学习项目</a:t>
              </a:r>
              <a:endParaRPr lang="zh-CN" altLang="en-US" dirty="0">
                <a:latin typeface="Arial" panose="020B0604020202020204" pitchFamily="34" charset="0"/>
                <a:ea typeface="PMingLiU" panose="02020500000000000000" pitchFamily="18" charset="-120"/>
              </a:endParaRPr>
            </a:p>
          </p:txBody>
        </p:sp>
        <p:sp>
          <p:nvSpPr>
            <p:cNvPr id="224259" name="Rectangle 4"/>
            <p:cNvSpPr/>
            <p:nvPr/>
          </p:nvSpPr>
          <p:spPr>
            <a:xfrm>
              <a:off x="2259" y="1860"/>
              <a:ext cx="1542" cy="816"/>
            </a:xfrm>
            <a:prstGeom prst="rect">
              <a:avLst/>
            </a:prstGeom>
            <a:solidFill>
              <a:srgbClr val="6399AB"/>
            </a:solidFill>
            <a:ln w="25400">
              <a:noFill/>
            </a:ln>
            <a:effectLst>
              <a:outerShdw dist="107763" dir="2699999" algn="ctr" rotWithShape="0">
                <a:schemeClr val="bg2">
                  <a:alpha val="50000"/>
                </a:schemeClr>
              </a:outerShdw>
            </a:effectLst>
          </p:spPr>
          <p:txBody>
            <a:bodyPr lIns="45720" tIns="44450" rIns="45720" bIns="44450" anchor="ctr" anchorCtr="1"/>
            <a:lstStyle/>
            <a:p>
              <a:pPr algn="ctr"/>
              <a:r>
                <a:rPr lang="zh-CN" altLang="en-US" dirty="0">
                  <a:latin typeface="Arial" panose="020B0604020202020204" pitchFamily="34" charset="0"/>
                  <a:ea typeface="PMingLiU" panose="02020500000000000000" pitchFamily="18" charset="-120"/>
                </a:rPr>
                <a:t>个人和家庭适应于就业机会的迁移</a:t>
              </a:r>
              <a:endParaRPr lang="zh-CN" altLang="en-US" dirty="0">
                <a:latin typeface="Arial" panose="020B0604020202020204" pitchFamily="34" charset="0"/>
                <a:ea typeface="PMingLiU" panose="02020500000000000000" pitchFamily="18" charset="-120"/>
              </a:endParaRPr>
            </a:p>
          </p:txBody>
        </p:sp>
        <p:sp>
          <p:nvSpPr>
            <p:cNvPr id="224260" name="Rectangle 5"/>
            <p:cNvSpPr/>
            <p:nvPr/>
          </p:nvSpPr>
          <p:spPr>
            <a:xfrm>
              <a:off x="3969" y="1852"/>
              <a:ext cx="1542" cy="816"/>
            </a:xfrm>
            <a:prstGeom prst="rect">
              <a:avLst/>
            </a:prstGeom>
            <a:solidFill>
              <a:srgbClr val="E0AD12"/>
            </a:solidFill>
            <a:ln w="25400">
              <a:noFill/>
            </a:ln>
            <a:effectLst>
              <a:outerShdw dist="107763" dir="2699999" algn="ctr" rotWithShape="0">
                <a:schemeClr val="bg2">
                  <a:alpha val="50000"/>
                </a:schemeClr>
              </a:outerShdw>
            </a:effectLst>
          </p:spPr>
          <p:txBody>
            <a:bodyPr lIns="45720" tIns="44450" rIns="45720" bIns="44450" anchor="ctr" anchorCtr="1"/>
            <a:lstStyle/>
            <a:p>
              <a:pPr algn="ctr"/>
              <a:r>
                <a:rPr lang="zh-CN" altLang="en-US" dirty="0">
                  <a:latin typeface="Arial" panose="020B0604020202020204" pitchFamily="34" charset="0"/>
                  <a:ea typeface="PMingLiU" panose="02020500000000000000" pitchFamily="18" charset="-120"/>
                </a:rPr>
                <a:t>在职人员培训</a:t>
              </a:r>
              <a:endParaRPr lang="zh-CN" altLang="en-US" dirty="0">
                <a:latin typeface="Arial" panose="020B0604020202020204" pitchFamily="34" charset="0"/>
                <a:ea typeface="PMingLiU" panose="02020500000000000000" pitchFamily="18" charset="-120"/>
              </a:endParaRPr>
            </a:p>
          </p:txBody>
        </p:sp>
        <p:sp>
          <p:nvSpPr>
            <p:cNvPr id="224261" name="Rectangle 6"/>
            <p:cNvSpPr/>
            <p:nvPr/>
          </p:nvSpPr>
          <p:spPr>
            <a:xfrm>
              <a:off x="2259" y="727"/>
              <a:ext cx="1542" cy="816"/>
            </a:xfrm>
            <a:prstGeom prst="rect">
              <a:avLst/>
            </a:prstGeom>
            <a:solidFill>
              <a:srgbClr val="B1A35D"/>
            </a:solidFill>
            <a:ln w="25400">
              <a:noFill/>
            </a:ln>
            <a:effectLst>
              <a:outerShdw dist="107763" dir="2699999" algn="ctr" rotWithShape="0">
                <a:schemeClr val="bg2">
                  <a:alpha val="50000"/>
                </a:schemeClr>
              </a:outerShdw>
            </a:effectLst>
          </p:spPr>
          <p:txBody>
            <a:bodyPr lIns="45720" tIns="44450" rIns="45720" bIns="44450" anchor="ctr" anchorCtr="1"/>
            <a:lstStyle/>
            <a:p>
              <a:pPr algn="ctr"/>
              <a:r>
                <a:rPr lang="zh-CN" altLang="en-US" dirty="0">
                  <a:latin typeface="Arial" panose="020B0604020202020204" pitchFamily="34" charset="0"/>
                  <a:ea typeface="PMingLiU" panose="02020500000000000000" pitchFamily="18" charset="-120"/>
                </a:rPr>
                <a:t>医疗和保健</a:t>
              </a:r>
              <a:endParaRPr lang="zh-CN" altLang="en-US" dirty="0">
                <a:latin typeface="Arial" panose="020B0604020202020204" pitchFamily="34" charset="0"/>
                <a:ea typeface="PMingLiU" panose="02020500000000000000" pitchFamily="18" charset="-120"/>
              </a:endParaRPr>
            </a:p>
          </p:txBody>
        </p:sp>
        <p:sp>
          <p:nvSpPr>
            <p:cNvPr id="224262" name="Rectangle 7"/>
            <p:cNvSpPr/>
            <p:nvPr/>
          </p:nvSpPr>
          <p:spPr>
            <a:xfrm>
              <a:off x="2259" y="2994"/>
              <a:ext cx="1542" cy="816"/>
            </a:xfrm>
            <a:prstGeom prst="rect">
              <a:avLst/>
            </a:prstGeom>
            <a:solidFill>
              <a:srgbClr val="A1A646"/>
            </a:solidFill>
            <a:ln w="25400">
              <a:noFill/>
            </a:ln>
            <a:effectLst>
              <a:outerShdw dist="107763" dir="2699999" algn="ctr" rotWithShape="0">
                <a:schemeClr val="bg2">
                  <a:alpha val="50000"/>
                </a:schemeClr>
              </a:outerShdw>
            </a:effectLst>
          </p:spPr>
          <p:txBody>
            <a:bodyPr lIns="45720" tIns="44450" rIns="45720" bIns="44450" anchor="ctr" anchorCtr="1"/>
            <a:lstStyle/>
            <a:p>
              <a:pPr algn="ctr"/>
              <a:r>
                <a:rPr lang="zh-CN" altLang="en-US" dirty="0">
                  <a:latin typeface="Arial" panose="020B0604020202020204" pitchFamily="34" charset="0"/>
                  <a:ea typeface="PMingLiU" panose="02020500000000000000" pitchFamily="18" charset="-120"/>
                </a:rPr>
                <a:t>正式的初等、中等、高等教育体系</a:t>
              </a:r>
              <a:endParaRPr lang="zh-CN" altLang="en-US" dirty="0">
                <a:latin typeface="Arial" panose="020B0604020202020204" pitchFamily="34" charset="0"/>
                <a:ea typeface="PMingLiU" panose="02020500000000000000" pitchFamily="18" charset="-120"/>
              </a:endParaRPr>
            </a:p>
          </p:txBody>
        </p:sp>
        <p:cxnSp>
          <p:nvCxnSpPr>
            <p:cNvPr id="224263" name="AutoShape 8"/>
            <p:cNvCxnSpPr>
              <a:stCxn id="224258" idx="2"/>
              <a:endCxn id="224262" idx="1"/>
            </p:cNvCxnSpPr>
            <p:nvPr/>
          </p:nvCxnSpPr>
          <p:spPr>
            <a:xfrm rot="-5400000" flipH="1">
              <a:off x="1423" y="2566"/>
              <a:ext cx="734" cy="938"/>
            </a:xfrm>
            <a:prstGeom prst="bentConnector2">
              <a:avLst/>
            </a:prstGeom>
            <a:ln w="31750" cap="flat" cmpd="sng">
              <a:solidFill>
                <a:srgbClr val="969696"/>
              </a:solidFill>
              <a:prstDash val="solid"/>
              <a:miter/>
              <a:headEnd type="none" w="med" len="med"/>
              <a:tailEnd type="triangle" w="med" len="med"/>
            </a:ln>
          </p:spPr>
        </p:cxnSp>
        <p:cxnSp>
          <p:nvCxnSpPr>
            <p:cNvPr id="224264" name="AutoShape 9"/>
            <p:cNvCxnSpPr>
              <a:stCxn id="224258" idx="0"/>
              <a:endCxn id="224261" idx="1"/>
            </p:cNvCxnSpPr>
            <p:nvPr/>
          </p:nvCxnSpPr>
          <p:spPr>
            <a:xfrm rot="-5400000">
              <a:off x="1428" y="1021"/>
              <a:ext cx="717" cy="938"/>
            </a:xfrm>
            <a:prstGeom prst="bentConnector2">
              <a:avLst/>
            </a:prstGeom>
            <a:ln w="31750" cap="flat" cmpd="sng">
              <a:solidFill>
                <a:srgbClr val="969696"/>
              </a:solidFill>
              <a:prstDash val="solid"/>
              <a:miter/>
              <a:headEnd type="none" w="med" len="med"/>
              <a:tailEnd type="triangle" w="med" len="med"/>
            </a:ln>
          </p:spPr>
        </p:cxnSp>
        <p:cxnSp>
          <p:nvCxnSpPr>
            <p:cNvPr id="224265" name="AutoShape 10"/>
            <p:cNvCxnSpPr>
              <a:stCxn id="224259" idx="0"/>
              <a:endCxn id="224261" idx="2"/>
            </p:cNvCxnSpPr>
            <p:nvPr/>
          </p:nvCxnSpPr>
          <p:spPr>
            <a:xfrm flipV="1">
              <a:off x="3030" y="1543"/>
              <a:ext cx="0" cy="317"/>
            </a:xfrm>
            <a:prstGeom prst="straightConnector1">
              <a:avLst/>
            </a:prstGeom>
            <a:ln w="31750" cap="flat" cmpd="sng">
              <a:solidFill>
                <a:srgbClr val="969696"/>
              </a:solidFill>
              <a:prstDash val="solid"/>
              <a:round/>
              <a:headEnd type="none" w="med" len="med"/>
              <a:tailEnd type="triangle" w="med" len="med"/>
            </a:ln>
          </p:spPr>
        </p:cxnSp>
        <p:cxnSp>
          <p:nvCxnSpPr>
            <p:cNvPr id="224266" name="AutoShape 11"/>
            <p:cNvCxnSpPr>
              <a:stCxn id="224259" idx="2"/>
              <a:endCxn id="224262" idx="0"/>
            </p:cNvCxnSpPr>
            <p:nvPr/>
          </p:nvCxnSpPr>
          <p:spPr>
            <a:xfrm>
              <a:off x="3030" y="2676"/>
              <a:ext cx="0" cy="318"/>
            </a:xfrm>
            <a:prstGeom prst="straightConnector1">
              <a:avLst/>
            </a:prstGeom>
            <a:ln w="31750" cap="flat" cmpd="sng">
              <a:solidFill>
                <a:srgbClr val="969696"/>
              </a:solidFill>
              <a:prstDash val="solid"/>
              <a:round/>
              <a:headEnd type="none" w="med" len="med"/>
              <a:tailEnd type="triangle" w="med" len="med"/>
            </a:ln>
          </p:spPr>
        </p:cxnSp>
        <p:cxnSp>
          <p:nvCxnSpPr>
            <p:cNvPr id="224267" name="AutoShape 12"/>
            <p:cNvCxnSpPr>
              <a:stCxn id="224260" idx="0"/>
              <a:endCxn id="224261" idx="3"/>
            </p:cNvCxnSpPr>
            <p:nvPr/>
          </p:nvCxnSpPr>
          <p:spPr>
            <a:xfrm rot="5400000" flipH="1">
              <a:off x="3909" y="1021"/>
              <a:ext cx="717" cy="939"/>
            </a:xfrm>
            <a:prstGeom prst="bentConnector2">
              <a:avLst/>
            </a:prstGeom>
            <a:ln w="31750" cap="flat" cmpd="sng">
              <a:solidFill>
                <a:srgbClr val="969696"/>
              </a:solidFill>
              <a:prstDash val="solid"/>
              <a:miter/>
              <a:headEnd type="none" w="med" len="med"/>
              <a:tailEnd type="triangle" w="med" len="med"/>
            </a:ln>
          </p:spPr>
        </p:cxnSp>
        <p:cxnSp>
          <p:nvCxnSpPr>
            <p:cNvPr id="224268" name="AutoShape 13"/>
            <p:cNvCxnSpPr>
              <a:stCxn id="224260" idx="2"/>
              <a:endCxn id="224262" idx="3"/>
            </p:cNvCxnSpPr>
            <p:nvPr/>
          </p:nvCxnSpPr>
          <p:spPr>
            <a:xfrm rot="5400000">
              <a:off x="3900" y="2562"/>
              <a:ext cx="734" cy="939"/>
            </a:xfrm>
            <a:prstGeom prst="bentConnector2">
              <a:avLst/>
            </a:prstGeom>
            <a:ln w="31750" cap="flat" cmpd="sng">
              <a:solidFill>
                <a:srgbClr val="969696"/>
              </a:solidFill>
              <a:prstDash val="solid"/>
              <a:miter/>
              <a:headEnd type="none" w="med" len="med"/>
              <a:tailEnd type="triangle" w="med" len="med"/>
            </a:ln>
          </p:spPr>
        </p:cxnSp>
      </p:gr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6"/>
          <p:cNvSpPr txBox="1"/>
          <p:nvPr/>
        </p:nvSpPr>
        <p:spPr>
          <a:xfrm>
            <a:off x="443585" y="173615"/>
            <a:ext cx="4265930" cy="583565"/>
          </a:xfrm>
          <a:prstGeom prst="rect">
            <a:avLst/>
          </a:prstGeom>
          <a:noFill/>
        </p:spPr>
        <p:txBody>
          <a:bodyPr wrap="none" rtlCol="0">
            <a:spAutoFit/>
          </a:bodyPr>
          <a:lstStyle/>
          <a:p>
            <a:pPr algn="l"/>
            <a:r>
              <a:rPr lang="zh-CN" altLang="en-US" sz="4000" b="1" dirty="0">
                <a:solidFill>
                  <a:srgbClr val="38425D"/>
                </a:solidFill>
                <a:latin typeface="微软雅黑" panose="020B0503020204020204" pitchFamily="2" charset="-122"/>
                <a:ea typeface="微软雅黑" panose="020B0503020204020204" pitchFamily="2" charset="-122"/>
                <a:cs typeface="+mj-cs"/>
              </a:rPr>
              <a:t>人力资本三个新维度？</a:t>
            </a:r>
            <a:endParaRPr lang="zh-CN" altLang="en-US" sz="3200" b="1">
              <a:latin typeface="黑体" panose="02010609060101010101" charset="-122"/>
              <a:ea typeface="黑体" panose="02010609060101010101" charset="-122"/>
              <a:cs typeface="黑体" panose="02010609060101010101" charset="-122"/>
            </a:endParaRPr>
          </a:p>
        </p:txBody>
      </p:sp>
      <p:sp>
        <p:nvSpPr>
          <p:cNvPr id="44" name="Freeform 6"/>
          <p:cNvSpPr/>
          <p:nvPr>
            <p:custDataLst>
              <p:tags r:id="rId1"/>
            </p:custDataLst>
          </p:nvPr>
        </p:nvSpPr>
        <p:spPr bwMode="auto">
          <a:xfrm rot="2044247">
            <a:off x="5541772" y="3547664"/>
            <a:ext cx="1572095" cy="1396035"/>
          </a:xfrm>
          <a:custGeom>
            <a:avLst/>
            <a:gdLst>
              <a:gd name="T0" fmla="*/ 345 w 469"/>
              <a:gd name="T1" fmla="*/ 1 h 417"/>
              <a:gd name="T2" fmla="*/ 469 w 469"/>
              <a:gd name="T3" fmla="*/ 413 h 417"/>
              <a:gd name="T4" fmla="*/ 461 w 469"/>
              <a:gd name="T5" fmla="*/ 417 h 417"/>
              <a:gd name="T6" fmla="*/ 268 w 469"/>
              <a:gd name="T7" fmla="*/ 374 h 417"/>
              <a:gd name="T8" fmla="*/ 85 w 469"/>
              <a:gd name="T9" fmla="*/ 361 h 417"/>
              <a:gd name="T10" fmla="*/ 15 w 469"/>
              <a:gd name="T11" fmla="*/ 327 h 417"/>
              <a:gd name="T12" fmla="*/ 0 w 469"/>
              <a:gd name="T13" fmla="*/ 292 h 417"/>
              <a:gd name="T14" fmla="*/ 173 w 469"/>
              <a:gd name="T15" fmla="*/ 246 h 417"/>
              <a:gd name="T16" fmla="*/ 322 w 469"/>
              <a:gd name="T17" fmla="*/ 35 h 417"/>
              <a:gd name="T18" fmla="*/ 338 w 469"/>
              <a:gd name="T19" fmla="*/ 0 h 417"/>
              <a:gd name="T20" fmla="*/ 345 w 469"/>
              <a:gd name="T21" fmla="*/ 1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 h="417">
                <a:moveTo>
                  <a:pt x="345" y="1"/>
                </a:moveTo>
                <a:cubicBezTo>
                  <a:pt x="311" y="161"/>
                  <a:pt x="338" y="303"/>
                  <a:pt x="469" y="413"/>
                </a:cubicBezTo>
                <a:cubicBezTo>
                  <a:pt x="463" y="416"/>
                  <a:pt x="462" y="417"/>
                  <a:pt x="461" y="417"/>
                </a:cubicBezTo>
                <a:cubicBezTo>
                  <a:pt x="402" y="380"/>
                  <a:pt x="335" y="379"/>
                  <a:pt x="268" y="374"/>
                </a:cubicBezTo>
                <a:cubicBezTo>
                  <a:pt x="207" y="370"/>
                  <a:pt x="146" y="367"/>
                  <a:pt x="85" y="361"/>
                </a:cubicBezTo>
                <a:cubicBezTo>
                  <a:pt x="59" y="359"/>
                  <a:pt x="33" y="349"/>
                  <a:pt x="15" y="327"/>
                </a:cubicBezTo>
                <a:cubicBezTo>
                  <a:pt x="7" y="318"/>
                  <a:pt x="4" y="305"/>
                  <a:pt x="0" y="292"/>
                </a:cubicBezTo>
                <a:cubicBezTo>
                  <a:pt x="72" y="326"/>
                  <a:pt x="125" y="288"/>
                  <a:pt x="173" y="246"/>
                </a:cubicBezTo>
                <a:cubicBezTo>
                  <a:pt x="240" y="189"/>
                  <a:pt x="284" y="114"/>
                  <a:pt x="322" y="35"/>
                </a:cubicBezTo>
                <a:cubicBezTo>
                  <a:pt x="327" y="23"/>
                  <a:pt x="333" y="12"/>
                  <a:pt x="338" y="0"/>
                </a:cubicBezTo>
                <a:cubicBezTo>
                  <a:pt x="341" y="0"/>
                  <a:pt x="343" y="1"/>
                  <a:pt x="345" y="1"/>
                </a:cubicBezTo>
                <a:close/>
              </a:path>
            </a:pathLst>
          </a:custGeom>
          <a:solidFill>
            <a:srgbClr val="7FC41C"/>
          </a:solidFill>
          <a:ln>
            <a:noFill/>
          </a:ln>
        </p:spPr>
        <p:style>
          <a:lnRef idx="2">
            <a:srgbClr val="5AACEC">
              <a:shade val="50000"/>
            </a:srgbClr>
          </a:lnRef>
          <a:fillRef idx="1">
            <a:srgbClr val="5AACEC"/>
          </a:fillRef>
          <a:effectRef idx="0">
            <a:srgbClr val="5AACEC"/>
          </a:effectRef>
          <a:fontRef idx="minor">
            <a:sysClr val="window" lastClr="FFFFFF"/>
          </a:fontRef>
        </p:style>
        <p:txBody>
          <a:bodyPr vert="horz" wrap="square" lIns="90000" tIns="46800" rIns="90000" bIns="46800" rtlCol="0" anchor="ctr" anchorCtr="0">
            <a:normAutofit/>
          </a:bodyPr>
          <a:lstStyle/>
          <a:p>
            <a:pPr algn="ctr"/>
            <a:endParaRPr lang="zh-CN" altLang="en-US">
              <a:solidFill>
                <a:sysClr val="window" lastClr="FFFFFF"/>
              </a:solidFill>
            </a:endParaRPr>
          </a:p>
        </p:txBody>
      </p:sp>
      <p:sp>
        <p:nvSpPr>
          <p:cNvPr id="45" name="Freeform 11"/>
          <p:cNvSpPr/>
          <p:nvPr>
            <p:custDataLst>
              <p:tags r:id="rId2"/>
            </p:custDataLst>
          </p:nvPr>
        </p:nvSpPr>
        <p:spPr bwMode="auto">
          <a:xfrm rot="2044247">
            <a:off x="6634264" y="4351583"/>
            <a:ext cx="515732" cy="519289"/>
          </a:xfrm>
          <a:custGeom>
            <a:avLst/>
            <a:gdLst>
              <a:gd name="T0" fmla="*/ 153 w 154"/>
              <a:gd name="T1" fmla="*/ 77 h 155"/>
              <a:gd name="T2" fmla="*/ 75 w 154"/>
              <a:gd name="T3" fmla="*/ 154 h 155"/>
              <a:gd name="T4" fmla="*/ 0 w 154"/>
              <a:gd name="T5" fmla="*/ 76 h 155"/>
              <a:gd name="T6" fmla="*/ 76 w 154"/>
              <a:gd name="T7" fmla="*/ 0 h 155"/>
              <a:gd name="T8" fmla="*/ 153 w 154"/>
              <a:gd name="T9" fmla="*/ 77 h 155"/>
            </a:gdLst>
            <a:ahLst/>
            <a:cxnLst>
              <a:cxn ang="0">
                <a:pos x="T0" y="T1"/>
              </a:cxn>
              <a:cxn ang="0">
                <a:pos x="T2" y="T3"/>
              </a:cxn>
              <a:cxn ang="0">
                <a:pos x="T4" y="T5"/>
              </a:cxn>
              <a:cxn ang="0">
                <a:pos x="T6" y="T7"/>
              </a:cxn>
              <a:cxn ang="0">
                <a:pos x="T8" y="T9"/>
              </a:cxn>
            </a:cxnLst>
            <a:rect l="0" t="0" r="r" b="b"/>
            <a:pathLst>
              <a:path w="154" h="155">
                <a:moveTo>
                  <a:pt x="153" y="77"/>
                </a:moveTo>
                <a:cubicBezTo>
                  <a:pt x="153" y="120"/>
                  <a:pt x="118" y="155"/>
                  <a:pt x="75" y="154"/>
                </a:cubicBezTo>
                <a:cubicBezTo>
                  <a:pt x="34" y="153"/>
                  <a:pt x="0" y="118"/>
                  <a:pt x="0" y="76"/>
                </a:cubicBezTo>
                <a:cubicBezTo>
                  <a:pt x="0" y="35"/>
                  <a:pt x="35" y="0"/>
                  <a:pt x="76" y="0"/>
                </a:cubicBezTo>
                <a:cubicBezTo>
                  <a:pt x="120" y="0"/>
                  <a:pt x="154" y="34"/>
                  <a:pt x="153" y="77"/>
                </a:cubicBezTo>
                <a:close/>
              </a:path>
            </a:pathLst>
          </a:custGeom>
          <a:solidFill>
            <a:srgbClr val="7FC41C"/>
          </a:solidFill>
          <a:ln>
            <a:noFill/>
          </a:ln>
        </p:spPr>
        <p:style>
          <a:lnRef idx="2">
            <a:srgbClr val="5AACEC">
              <a:shade val="50000"/>
            </a:srgbClr>
          </a:lnRef>
          <a:fillRef idx="1">
            <a:srgbClr val="5AACEC"/>
          </a:fillRef>
          <a:effectRef idx="0">
            <a:srgbClr val="5AACEC"/>
          </a:effectRef>
          <a:fontRef idx="minor">
            <a:sysClr val="window" lastClr="FFFFFF"/>
          </a:fontRef>
        </p:style>
        <p:txBody>
          <a:bodyPr vert="horz" wrap="square" lIns="90000" tIns="46800" rIns="90000" bIns="46800" rtlCol="0" anchor="ctr" anchorCtr="0">
            <a:normAutofit/>
          </a:bodyPr>
          <a:lstStyle/>
          <a:p>
            <a:pPr algn="ctr"/>
            <a:endParaRPr lang="zh-CN" altLang="en-US">
              <a:solidFill>
                <a:sysClr val="window" lastClr="FFFFFF"/>
              </a:solidFill>
            </a:endParaRPr>
          </a:p>
        </p:txBody>
      </p:sp>
      <p:sp>
        <p:nvSpPr>
          <p:cNvPr id="36" name="Freeform 610"/>
          <p:cNvSpPr/>
          <p:nvPr>
            <p:custDataLst>
              <p:tags r:id="rId3"/>
            </p:custDataLst>
          </p:nvPr>
        </p:nvSpPr>
        <p:spPr bwMode="auto">
          <a:xfrm rot="2044247">
            <a:off x="6170147" y="4420341"/>
            <a:ext cx="224436" cy="141304"/>
          </a:xfrm>
          <a:custGeom>
            <a:avLst/>
            <a:gdLst>
              <a:gd name="T0" fmla="*/ 880 w 921"/>
              <a:gd name="T1" fmla="*/ 447 h 580"/>
              <a:gd name="T2" fmla="*/ 879 w 921"/>
              <a:gd name="T3" fmla="*/ 427 h 580"/>
              <a:gd name="T4" fmla="*/ 431 w 921"/>
              <a:gd name="T5" fmla="*/ 0 h 580"/>
              <a:gd name="T6" fmla="*/ 3 w 921"/>
              <a:gd name="T7" fmla="*/ 317 h 580"/>
              <a:gd name="T8" fmla="*/ 0 w 921"/>
              <a:gd name="T9" fmla="*/ 326 h 580"/>
              <a:gd name="T10" fmla="*/ 108 w 921"/>
              <a:gd name="T11" fmla="*/ 326 h 580"/>
              <a:gd name="T12" fmla="*/ 109 w 921"/>
              <a:gd name="T13" fmla="*/ 322 h 580"/>
              <a:gd name="T14" fmla="*/ 431 w 921"/>
              <a:gd name="T15" fmla="*/ 102 h 580"/>
              <a:gd name="T16" fmla="*/ 776 w 921"/>
              <a:gd name="T17" fmla="*/ 424 h 580"/>
              <a:gd name="T18" fmla="*/ 778 w 921"/>
              <a:gd name="T19" fmla="*/ 447 h 580"/>
              <a:gd name="T20" fmla="*/ 729 w 921"/>
              <a:gd name="T21" fmla="*/ 447 h 580"/>
              <a:gd name="T22" fmla="*/ 826 w 921"/>
              <a:gd name="T23" fmla="*/ 580 h 580"/>
              <a:gd name="T24" fmla="*/ 921 w 921"/>
              <a:gd name="T25" fmla="*/ 447 h 580"/>
              <a:gd name="T26" fmla="*/ 880 w 921"/>
              <a:gd name="T27" fmla="*/ 44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0">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0"/>
                  <a:pt x="826" y="580"/>
                  <a:pt x="826" y="580"/>
                </a:cubicBezTo>
                <a:cubicBezTo>
                  <a:pt x="921" y="447"/>
                  <a:pt x="921" y="447"/>
                  <a:pt x="921" y="447"/>
                </a:cubicBezTo>
                <a:lnTo>
                  <a:pt x="880" y="447"/>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40" name="Freeform 611"/>
          <p:cNvSpPr/>
          <p:nvPr>
            <p:custDataLst>
              <p:tags r:id="rId4"/>
            </p:custDataLst>
          </p:nvPr>
        </p:nvSpPr>
        <p:spPr bwMode="auto">
          <a:xfrm rot="2044247">
            <a:off x="6112370" y="4506767"/>
            <a:ext cx="204220" cy="106236"/>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41" name="Freeform 612"/>
          <p:cNvSpPr>
            <a:spLocks noEditPoints="1"/>
          </p:cNvSpPr>
          <p:nvPr>
            <p:custDataLst>
              <p:tags r:id="rId5"/>
            </p:custDataLst>
          </p:nvPr>
        </p:nvSpPr>
        <p:spPr bwMode="auto">
          <a:xfrm rot="2044247">
            <a:off x="6184677" y="4452280"/>
            <a:ext cx="137384" cy="1340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42" name="Freeform 613"/>
          <p:cNvSpPr>
            <a:spLocks noEditPoints="1"/>
          </p:cNvSpPr>
          <p:nvPr>
            <p:custDataLst>
              <p:tags r:id="rId6"/>
            </p:custDataLst>
          </p:nvPr>
        </p:nvSpPr>
        <p:spPr bwMode="auto">
          <a:xfrm rot="2044247">
            <a:off x="6221365" y="4487759"/>
            <a:ext cx="63638" cy="6312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70" name="Freeform 7"/>
          <p:cNvSpPr/>
          <p:nvPr>
            <p:custDataLst>
              <p:tags r:id="rId7"/>
            </p:custDataLst>
          </p:nvPr>
        </p:nvSpPr>
        <p:spPr bwMode="auto">
          <a:xfrm rot="5400000">
            <a:off x="3935967" y="3844058"/>
            <a:ext cx="1397813" cy="1612998"/>
          </a:xfrm>
          <a:custGeom>
            <a:avLst/>
            <a:gdLst>
              <a:gd name="T0" fmla="*/ 417 w 417"/>
              <a:gd name="T1" fmla="*/ 234 h 482"/>
              <a:gd name="T2" fmla="*/ 206 w 417"/>
              <a:gd name="T3" fmla="*/ 311 h 482"/>
              <a:gd name="T4" fmla="*/ 67 w 417"/>
              <a:gd name="T5" fmla="*/ 482 h 482"/>
              <a:gd name="T6" fmla="*/ 26 w 417"/>
              <a:gd name="T7" fmla="*/ 211 h 482"/>
              <a:gd name="T8" fmla="*/ 2 w 417"/>
              <a:gd name="T9" fmla="*/ 72 h 482"/>
              <a:gd name="T10" fmla="*/ 21 w 417"/>
              <a:gd name="T11" fmla="*/ 17 h 482"/>
              <a:gd name="T12" fmla="*/ 42 w 417"/>
              <a:gd name="T13" fmla="*/ 0 h 482"/>
              <a:gd name="T14" fmla="*/ 153 w 417"/>
              <a:gd name="T15" fmla="*/ 161 h 482"/>
              <a:gd name="T16" fmla="*/ 390 w 417"/>
              <a:gd name="T17" fmla="*/ 230 h 482"/>
              <a:gd name="T18" fmla="*/ 407 w 417"/>
              <a:gd name="T19" fmla="*/ 232 h 482"/>
              <a:gd name="T20" fmla="*/ 417 w 417"/>
              <a:gd name="T21" fmla="*/ 23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482">
                <a:moveTo>
                  <a:pt x="417" y="234"/>
                </a:moveTo>
                <a:cubicBezTo>
                  <a:pt x="343" y="250"/>
                  <a:pt x="271" y="269"/>
                  <a:pt x="206" y="311"/>
                </a:cubicBezTo>
                <a:cubicBezTo>
                  <a:pt x="141" y="353"/>
                  <a:pt x="104" y="417"/>
                  <a:pt x="67" y="482"/>
                </a:cubicBezTo>
                <a:cubicBezTo>
                  <a:pt x="88" y="386"/>
                  <a:pt x="47" y="300"/>
                  <a:pt x="26" y="211"/>
                </a:cubicBezTo>
                <a:cubicBezTo>
                  <a:pt x="15" y="165"/>
                  <a:pt x="6" y="119"/>
                  <a:pt x="2" y="72"/>
                </a:cubicBezTo>
                <a:cubicBezTo>
                  <a:pt x="0" y="54"/>
                  <a:pt x="12" y="35"/>
                  <a:pt x="21" y="17"/>
                </a:cubicBezTo>
                <a:cubicBezTo>
                  <a:pt x="24" y="10"/>
                  <a:pt x="33" y="7"/>
                  <a:pt x="42" y="0"/>
                </a:cubicBezTo>
                <a:cubicBezTo>
                  <a:pt x="34" y="89"/>
                  <a:pt x="93" y="127"/>
                  <a:pt x="153" y="161"/>
                </a:cubicBezTo>
                <a:cubicBezTo>
                  <a:pt x="226" y="202"/>
                  <a:pt x="307" y="219"/>
                  <a:pt x="390" y="230"/>
                </a:cubicBezTo>
                <a:cubicBezTo>
                  <a:pt x="396" y="231"/>
                  <a:pt x="402" y="231"/>
                  <a:pt x="407" y="232"/>
                </a:cubicBezTo>
                <a:cubicBezTo>
                  <a:pt x="411" y="232"/>
                  <a:pt x="414" y="233"/>
                  <a:pt x="417" y="234"/>
                </a:cubicBezTo>
                <a:close/>
              </a:path>
            </a:pathLst>
          </a:custGeom>
          <a:solidFill>
            <a:srgbClr val="48C253"/>
          </a:solidFill>
          <a:ln>
            <a:noFill/>
          </a:ln>
        </p:spPr>
        <p:style>
          <a:lnRef idx="2">
            <a:srgbClr val="5AACEC">
              <a:shade val="50000"/>
            </a:srgbClr>
          </a:lnRef>
          <a:fillRef idx="1">
            <a:srgbClr val="5AACEC"/>
          </a:fillRef>
          <a:effectRef idx="0">
            <a:srgbClr val="5AACEC"/>
          </a:effectRef>
          <a:fontRef idx="minor">
            <a:sysClr val="window" lastClr="FFFFFF"/>
          </a:fontRef>
        </p:style>
        <p:txBody>
          <a:bodyPr vert="horz" wrap="square" lIns="90000" tIns="46800" rIns="90000" bIns="46800" rtlCol="0" anchor="ctr" anchorCtr="0">
            <a:normAutofit/>
          </a:bodyPr>
          <a:lstStyle/>
          <a:p>
            <a:pPr algn="ctr"/>
            <a:endParaRPr lang="zh-CN" altLang="en-US">
              <a:solidFill>
                <a:sysClr val="window" lastClr="FFFFFF"/>
              </a:solidFill>
            </a:endParaRPr>
          </a:p>
        </p:txBody>
      </p:sp>
      <p:sp>
        <p:nvSpPr>
          <p:cNvPr id="71" name="Freeform 14"/>
          <p:cNvSpPr/>
          <p:nvPr>
            <p:custDataLst>
              <p:tags r:id="rId8"/>
            </p:custDataLst>
          </p:nvPr>
        </p:nvSpPr>
        <p:spPr bwMode="auto">
          <a:xfrm rot="5400000">
            <a:off x="3887951" y="4571420"/>
            <a:ext cx="510398" cy="501505"/>
          </a:xfrm>
          <a:custGeom>
            <a:avLst/>
            <a:gdLst>
              <a:gd name="T0" fmla="*/ 74 w 152"/>
              <a:gd name="T1" fmla="*/ 0 h 150"/>
              <a:gd name="T2" fmla="*/ 152 w 152"/>
              <a:gd name="T3" fmla="*/ 74 h 150"/>
              <a:gd name="T4" fmla="*/ 75 w 152"/>
              <a:gd name="T5" fmla="*/ 150 h 150"/>
              <a:gd name="T6" fmla="*/ 0 w 152"/>
              <a:gd name="T7" fmla="*/ 75 h 150"/>
              <a:gd name="T8" fmla="*/ 74 w 152"/>
              <a:gd name="T9" fmla="*/ 0 h 150"/>
            </a:gdLst>
            <a:ahLst/>
            <a:cxnLst>
              <a:cxn ang="0">
                <a:pos x="T0" y="T1"/>
              </a:cxn>
              <a:cxn ang="0">
                <a:pos x="T2" y="T3"/>
              </a:cxn>
              <a:cxn ang="0">
                <a:pos x="T4" y="T5"/>
              </a:cxn>
              <a:cxn ang="0">
                <a:pos x="T6" y="T7"/>
              </a:cxn>
              <a:cxn ang="0">
                <a:pos x="T8" y="T9"/>
              </a:cxn>
            </a:cxnLst>
            <a:rect l="0" t="0" r="r" b="b"/>
            <a:pathLst>
              <a:path w="152" h="150">
                <a:moveTo>
                  <a:pt x="74" y="0"/>
                </a:moveTo>
                <a:cubicBezTo>
                  <a:pt x="118" y="0"/>
                  <a:pt x="152" y="33"/>
                  <a:pt x="152" y="74"/>
                </a:cubicBezTo>
                <a:cubicBezTo>
                  <a:pt x="151" y="118"/>
                  <a:pt x="118" y="150"/>
                  <a:pt x="75" y="150"/>
                </a:cubicBezTo>
                <a:cubicBezTo>
                  <a:pt x="31" y="150"/>
                  <a:pt x="0" y="118"/>
                  <a:pt x="0" y="75"/>
                </a:cubicBezTo>
                <a:cubicBezTo>
                  <a:pt x="0" y="31"/>
                  <a:pt x="31" y="0"/>
                  <a:pt x="74" y="0"/>
                </a:cubicBezTo>
                <a:close/>
              </a:path>
            </a:pathLst>
          </a:custGeom>
          <a:solidFill>
            <a:srgbClr val="48C253"/>
          </a:solidFill>
          <a:ln>
            <a:noFill/>
          </a:ln>
        </p:spPr>
        <p:style>
          <a:lnRef idx="2">
            <a:srgbClr val="5AACEC">
              <a:shade val="50000"/>
            </a:srgbClr>
          </a:lnRef>
          <a:fillRef idx="1">
            <a:srgbClr val="5AACEC"/>
          </a:fillRef>
          <a:effectRef idx="0">
            <a:srgbClr val="5AACEC"/>
          </a:effectRef>
          <a:fontRef idx="minor">
            <a:sysClr val="window" lastClr="FFFFFF"/>
          </a:fontRef>
        </p:style>
        <p:txBody>
          <a:bodyPr vert="horz" wrap="square" lIns="90000" tIns="46800" rIns="90000" bIns="46800" rtlCol="0" anchor="ctr" anchorCtr="0">
            <a:normAutofit/>
          </a:bodyPr>
          <a:lstStyle/>
          <a:p>
            <a:pPr algn="ctr"/>
            <a:endParaRPr lang="zh-CN" altLang="en-US">
              <a:solidFill>
                <a:sysClr val="window" lastClr="FFFFFF"/>
              </a:solidFill>
            </a:endParaRPr>
          </a:p>
        </p:txBody>
      </p:sp>
      <p:sp>
        <p:nvSpPr>
          <p:cNvPr id="80" name="任意多边形 79"/>
          <p:cNvSpPr/>
          <p:nvPr>
            <p:custDataLst>
              <p:tags r:id="rId9"/>
            </p:custDataLst>
          </p:nvPr>
        </p:nvSpPr>
        <p:spPr bwMode="auto">
          <a:xfrm>
            <a:off x="4535934" y="4241466"/>
            <a:ext cx="254449" cy="218866"/>
          </a:xfrm>
          <a:custGeom>
            <a:avLst/>
            <a:gdLst>
              <a:gd name="connsiteX0" fmla="*/ 160407 w 287014"/>
              <a:gd name="connsiteY0" fmla="*/ 108831 h 246877"/>
              <a:gd name="connsiteX1" fmla="*/ 195247 w 287014"/>
              <a:gd name="connsiteY1" fmla="*/ 167594 h 246877"/>
              <a:gd name="connsiteX2" fmla="*/ 199602 w 287014"/>
              <a:gd name="connsiteY2" fmla="*/ 141477 h 246877"/>
              <a:gd name="connsiteX3" fmla="*/ 194936 w 287014"/>
              <a:gd name="connsiteY3" fmla="*/ 132772 h 246877"/>
              <a:gd name="connsiteX4" fmla="*/ 204890 w 287014"/>
              <a:gd name="connsiteY4" fmla="*/ 122822 h 246877"/>
              <a:gd name="connsiteX5" fmla="*/ 215156 w 287014"/>
              <a:gd name="connsiteY5" fmla="*/ 132772 h 246877"/>
              <a:gd name="connsiteX6" fmla="*/ 210179 w 287014"/>
              <a:gd name="connsiteY6" fmla="*/ 141477 h 246877"/>
              <a:gd name="connsiteX7" fmla="*/ 214534 w 287014"/>
              <a:gd name="connsiteY7" fmla="*/ 168216 h 246877"/>
              <a:gd name="connsiteX8" fmla="*/ 249685 w 287014"/>
              <a:gd name="connsiteY8" fmla="*/ 108831 h 246877"/>
              <a:gd name="connsiteX9" fmla="*/ 286392 w 287014"/>
              <a:gd name="connsiteY9" fmla="*/ 147696 h 246877"/>
              <a:gd name="connsiteX10" fmla="*/ 287014 w 287014"/>
              <a:gd name="connsiteY10" fmla="*/ 147696 h 246877"/>
              <a:gd name="connsiteX11" fmla="*/ 287014 w 287014"/>
              <a:gd name="connsiteY11" fmla="*/ 233819 h 246877"/>
              <a:gd name="connsiteX12" fmla="*/ 286703 w 287014"/>
              <a:gd name="connsiteY12" fmla="*/ 233819 h 246877"/>
              <a:gd name="connsiteX13" fmla="*/ 205201 w 287014"/>
              <a:gd name="connsiteY13" fmla="*/ 246877 h 246877"/>
              <a:gd name="connsiteX14" fmla="*/ 172538 w 287014"/>
              <a:gd name="connsiteY14" fmla="*/ 242524 h 246877"/>
              <a:gd name="connsiteX15" fmla="*/ 171916 w 287014"/>
              <a:gd name="connsiteY15" fmla="*/ 147074 h 246877"/>
              <a:gd name="connsiteX16" fmla="*/ 171916 w 287014"/>
              <a:gd name="connsiteY16" fmla="*/ 146141 h 246877"/>
              <a:gd name="connsiteX17" fmla="*/ 151074 w 287014"/>
              <a:gd name="connsiteY17" fmla="*/ 113495 h 246877"/>
              <a:gd name="connsiteX18" fmla="*/ 160407 w 287014"/>
              <a:gd name="connsiteY18" fmla="*/ 108831 h 246877"/>
              <a:gd name="connsiteX19" fmla="*/ 37307 w 287014"/>
              <a:gd name="connsiteY19" fmla="*/ 108831 h 246877"/>
              <a:gd name="connsiteX20" fmla="*/ 72438 w 287014"/>
              <a:gd name="connsiteY20" fmla="*/ 167594 h 246877"/>
              <a:gd name="connsiteX21" fmla="*/ 76479 w 287014"/>
              <a:gd name="connsiteY21" fmla="*/ 141477 h 246877"/>
              <a:gd name="connsiteX22" fmla="*/ 71816 w 287014"/>
              <a:gd name="connsiteY22" fmla="*/ 132772 h 246877"/>
              <a:gd name="connsiteX23" fmla="*/ 81764 w 287014"/>
              <a:gd name="connsiteY23" fmla="*/ 122822 h 246877"/>
              <a:gd name="connsiteX24" fmla="*/ 92024 w 287014"/>
              <a:gd name="connsiteY24" fmla="*/ 132772 h 246877"/>
              <a:gd name="connsiteX25" fmla="*/ 87049 w 287014"/>
              <a:gd name="connsiteY25" fmla="*/ 141477 h 246877"/>
              <a:gd name="connsiteX26" fmla="*/ 91402 w 287014"/>
              <a:gd name="connsiteY26" fmla="*/ 168216 h 246877"/>
              <a:gd name="connsiteX27" fmla="*/ 126532 w 287014"/>
              <a:gd name="connsiteY27" fmla="*/ 108831 h 246877"/>
              <a:gd name="connsiteX28" fmla="*/ 163217 w 287014"/>
              <a:gd name="connsiteY28" fmla="*/ 147696 h 246877"/>
              <a:gd name="connsiteX29" fmla="*/ 163839 w 287014"/>
              <a:gd name="connsiteY29" fmla="*/ 233819 h 246877"/>
              <a:gd name="connsiteX30" fmla="*/ 163528 w 287014"/>
              <a:gd name="connsiteY30" fmla="*/ 233819 h 246877"/>
              <a:gd name="connsiteX31" fmla="*/ 82075 w 287014"/>
              <a:gd name="connsiteY31" fmla="*/ 246877 h 246877"/>
              <a:gd name="connsiteX32" fmla="*/ 622 w 287014"/>
              <a:gd name="connsiteY32" fmla="*/ 233819 h 246877"/>
              <a:gd name="connsiteX33" fmla="*/ 0 w 287014"/>
              <a:gd name="connsiteY33" fmla="*/ 233819 h 246877"/>
              <a:gd name="connsiteX34" fmla="*/ 0 w 287014"/>
              <a:gd name="connsiteY34" fmla="*/ 147696 h 246877"/>
              <a:gd name="connsiteX35" fmla="*/ 622 w 287014"/>
              <a:gd name="connsiteY35" fmla="*/ 147696 h 246877"/>
              <a:gd name="connsiteX36" fmla="*/ 37307 w 287014"/>
              <a:gd name="connsiteY36" fmla="*/ 108831 h 246877"/>
              <a:gd name="connsiteX37" fmla="*/ 205250 w 287014"/>
              <a:gd name="connsiteY37" fmla="*/ 0 h 246877"/>
              <a:gd name="connsiteX38" fmla="*/ 248792 w 287014"/>
              <a:gd name="connsiteY38" fmla="*/ 44146 h 246877"/>
              <a:gd name="connsiteX39" fmla="*/ 254701 w 287014"/>
              <a:gd name="connsiteY39" fmla="*/ 62799 h 246877"/>
              <a:gd name="connsiteX40" fmla="*/ 243194 w 287014"/>
              <a:gd name="connsiteY40" fmla="*/ 75545 h 246877"/>
              <a:gd name="connsiteX41" fmla="*/ 206183 w 287014"/>
              <a:gd name="connsiteY41" fmla="*/ 114095 h 246877"/>
              <a:gd name="connsiteX42" fmla="*/ 167618 w 287014"/>
              <a:gd name="connsiteY42" fmla="*/ 75545 h 246877"/>
              <a:gd name="connsiteX43" fmla="*/ 155488 w 287014"/>
              <a:gd name="connsiteY43" fmla="*/ 62799 h 246877"/>
              <a:gd name="connsiteX44" fmla="*/ 161709 w 287014"/>
              <a:gd name="connsiteY44" fmla="*/ 44146 h 246877"/>
              <a:gd name="connsiteX45" fmla="*/ 205250 w 287014"/>
              <a:gd name="connsiteY45" fmla="*/ 0 h 246877"/>
              <a:gd name="connsiteX46" fmla="*/ 82075 w 287014"/>
              <a:gd name="connsiteY46" fmla="*/ 0 h 246877"/>
              <a:gd name="connsiteX47" fmla="*/ 125617 w 287014"/>
              <a:gd name="connsiteY47" fmla="*/ 44146 h 246877"/>
              <a:gd name="connsiteX48" fmla="*/ 131526 w 287014"/>
              <a:gd name="connsiteY48" fmla="*/ 62799 h 246877"/>
              <a:gd name="connsiteX49" fmla="*/ 120330 w 287014"/>
              <a:gd name="connsiteY49" fmla="*/ 75545 h 246877"/>
              <a:gd name="connsiteX50" fmla="*/ 83008 w 287014"/>
              <a:gd name="connsiteY50" fmla="*/ 114095 h 246877"/>
              <a:gd name="connsiteX51" fmla="*/ 44443 w 287014"/>
              <a:gd name="connsiteY51" fmla="*/ 75545 h 246877"/>
              <a:gd name="connsiteX52" fmla="*/ 32313 w 287014"/>
              <a:gd name="connsiteY52" fmla="*/ 62799 h 246877"/>
              <a:gd name="connsiteX53" fmla="*/ 38534 w 287014"/>
              <a:gd name="connsiteY53" fmla="*/ 44146 h 246877"/>
              <a:gd name="connsiteX54" fmla="*/ 82075 w 287014"/>
              <a:gd name="connsiteY54" fmla="*/ 0 h 24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7014" h="246877">
                <a:moveTo>
                  <a:pt x="160407" y="108831"/>
                </a:moveTo>
                <a:cubicBezTo>
                  <a:pt x="160407" y="108831"/>
                  <a:pt x="160407" y="108831"/>
                  <a:pt x="195247" y="167594"/>
                </a:cubicBezTo>
                <a:cubicBezTo>
                  <a:pt x="195247" y="167594"/>
                  <a:pt x="195247" y="167594"/>
                  <a:pt x="199602" y="141477"/>
                </a:cubicBezTo>
                <a:cubicBezTo>
                  <a:pt x="196802" y="139612"/>
                  <a:pt x="194936" y="136503"/>
                  <a:pt x="194936" y="132772"/>
                </a:cubicBezTo>
                <a:cubicBezTo>
                  <a:pt x="194936" y="127486"/>
                  <a:pt x="199291" y="122822"/>
                  <a:pt x="204890" y="122822"/>
                </a:cubicBezTo>
                <a:cubicBezTo>
                  <a:pt x="210490" y="122822"/>
                  <a:pt x="215156" y="127486"/>
                  <a:pt x="215156" y="132772"/>
                </a:cubicBezTo>
                <a:cubicBezTo>
                  <a:pt x="215156" y="136503"/>
                  <a:pt x="212978" y="139612"/>
                  <a:pt x="210179" y="141477"/>
                </a:cubicBezTo>
                <a:cubicBezTo>
                  <a:pt x="210179" y="141477"/>
                  <a:pt x="210179" y="141477"/>
                  <a:pt x="214534" y="168216"/>
                </a:cubicBezTo>
                <a:cubicBezTo>
                  <a:pt x="214534" y="168216"/>
                  <a:pt x="214534" y="168216"/>
                  <a:pt x="249685" y="108831"/>
                </a:cubicBezTo>
                <a:cubicBezTo>
                  <a:pt x="269594" y="117537"/>
                  <a:pt x="283281" y="131528"/>
                  <a:pt x="286392" y="147696"/>
                </a:cubicBezTo>
                <a:lnTo>
                  <a:pt x="287014" y="147696"/>
                </a:lnTo>
                <a:cubicBezTo>
                  <a:pt x="287014" y="147696"/>
                  <a:pt x="287014" y="147696"/>
                  <a:pt x="287014" y="233819"/>
                </a:cubicBezTo>
                <a:cubicBezTo>
                  <a:pt x="287014" y="233819"/>
                  <a:pt x="287014" y="233819"/>
                  <a:pt x="286703" y="233819"/>
                </a:cubicBezTo>
                <a:cubicBezTo>
                  <a:pt x="282970" y="241281"/>
                  <a:pt x="247819" y="246877"/>
                  <a:pt x="205201" y="246877"/>
                </a:cubicBezTo>
                <a:cubicBezTo>
                  <a:pt x="189959" y="246877"/>
                  <a:pt x="172538" y="242524"/>
                  <a:pt x="172538" y="242524"/>
                </a:cubicBezTo>
                <a:cubicBezTo>
                  <a:pt x="172538" y="242524"/>
                  <a:pt x="172538" y="242524"/>
                  <a:pt x="171916" y="147074"/>
                </a:cubicBezTo>
                <a:cubicBezTo>
                  <a:pt x="171916" y="147074"/>
                  <a:pt x="171916" y="147074"/>
                  <a:pt x="171916" y="146141"/>
                </a:cubicBezTo>
                <a:cubicBezTo>
                  <a:pt x="169428" y="134015"/>
                  <a:pt x="162273" y="122822"/>
                  <a:pt x="151074" y="113495"/>
                </a:cubicBezTo>
                <a:cubicBezTo>
                  <a:pt x="154185" y="111940"/>
                  <a:pt x="157296" y="110386"/>
                  <a:pt x="160407" y="108831"/>
                </a:cubicBezTo>
                <a:close/>
                <a:moveTo>
                  <a:pt x="37307" y="108831"/>
                </a:moveTo>
                <a:cubicBezTo>
                  <a:pt x="37307" y="108831"/>
                  <a:pt x="37307" y="108831"/>
                  <a:pt x="72438" y="167594"/>
                </a:cubicBezTo>
                <a:cubicBezTo>
                  <a:pt x="72438" y="167594"/>
                  <a:pt x="72438" y="167594"/>
                  <a:pt x="76479" y="141477"/>
                </a:cubicBezTo>
                <a:cubicBezTo>
                  <a:pt x="73681" y="139612"/>
                  <a:pt x="71816" y="136503"/>
                  <a:pt x="71816" y="132772"/>
                </a:cubicBezTo>
                <a:cubicBezTo>
                  <a:pt x="71816" y="127486"/>
                  <a:pt x="76168" y="122822"/>
                  <a:pt x="81764" y="122822"/>
                </a:cubicBezTo>
                <a:cubicBezTo>
                  <a:pt x="87360" y="122822"/>
                  <a:pt x="92024" y="127486"/>
                  <a:pt x="92024" y="132772"/>
                </a:cubicBezTo>
                <a:cubicBezTo>
                  <a:pt x="92024" y="136503"/>
                  <a:pt x="90158" y="139612"/>
                  <a:pt x="87049" y="141477"/>
                </a:cubicBezTo>
                <a:cubicBezTo>
                  <a:pt x="87049" y="141477"/>
                  <a:pt x="87049" y="141477"/>
                  <a:pt x="91402" y="168216"/>
                </a:cubicBezTo>
                <a:cubicBezTo>
                  <a:pt x="91402" y="168216"/>
                  <a:pt x="91402" y="168216"/>
                  <a:pt x="126532" y="108831"/>
                </a:cubicBezTo>
                <a:cubicBezTo>
                  <a:pt x="146429" y="117537"/>
                  <a:pt x="160419" y="131528"/>
                  <a:pt x="163217" y="147696"/>
                </a:cubicBezTo>
                <a:cubicBezTo>
                  <a:pt x="163217" y="147696"/>
                  <a:pt x="163217" y="147696"/>
                  <a:pt x="163839" y="233819"/>
                </a:cubicBezTo>
                <a:cubicBezTo>
                  <a:pt x="163839" y="233819"/>
                  <a:pt x="163839" y="233819"/>
                  <a:pt x="163528" y="233819"/>
                </a:cubicBezTo>
                <a:cubicBezTo>
                  <a:pt x="159798" y="241281"/>
                  <a:pt x="124667" y="246877"/>
                  <a:pt x="82075" y="246877"/>
                </a:cubicBezTo>
                <a:cubicBezTo>
                  <a:pt x="39483" y="246877"/>
                  <a:pt x="4353" y="241281"/>
                  <a:pt x="622" y="233819"/>
                </a:cubicBezTo>
                <a:cubicBezTo>
                  <a:pt x="622" y="233819"/>
                  <a:pt x="622" y="233819"/>
                  <a:pt x="0" y="233819"/>
                </a:cubicBezTo>
                <a:cubicBezTo>
                  <a:pt x="0" y="233819"/>
                  <a:pt x="0" y="233819"/>
                  <a:pt x="0" y="147696"/>
                </a:cubicBezTo>
                <a:cubicBezTo>
                  <a:pt x="0" y="147696"/>
                  <a:pt x="0" y="147696"/>
                  <a:pt x="622" y="147696"/>
                </a:cubicBezTo>
                <a:cubicBezTo>
                  <a:pt x="3731" y="131528"/>
                  <a:pt x="17721" y="117537"/>
                  <a:pt x="37307" y="108831"/>
                </a:cubicBezTo>
                <a:close/>
                <a:moveTo>
                  <a:pt x="205250" y="0"/>
                </a:moveTo>
                <a:cubicBezTo>
                  <a:pt x="228265" y="0"/>
                  <a:pt x="247237" y="19586"/>
                  <a:pt x="248792" y="44146"/>
                </a:cubicBezTo>
                <a:cubicBezTo>
                  <a:pt x="254390" y="46011"/>
                  <a:pt x="256878" y="54405"/>
                  <a:pt x="254701" y="62799"/>
                </a:cubicBezTo>
                <a:cubicBezTo>
                  <a:pt x="252835" y="69949"/>
                  <a:pt x="248170" y="74923"/>
                  <a:pt x="243194" y="75545"/>
                </a:cubicBezTo>
                <a:cubicBezTo>
                  <a:pt x="236040" y="95442"/>
                  <a:pt x="222356" y="114095"/>
                  <a:pt x="206183" y="114095"/>
                </a:cubicBezTo>
                <a:cubicBezTo>
                  <a:pt x="190011" y="114095"/>
                  <a:pt x="175393" y="95442"/>
                  <a:pt x="167618" y="75545"/>
                </a:cubicBezTo>
                <a:cubicBezTo>
                  <a:pt x="162642" y="75234"/>
                  <a:pt x="157354" y="70260"/>
                  <a:pt x="155488" y="62799"/>
                </a:cubicBezTo>
                <a:cubicBezTo>
                  <a:pt x="153311" y="54405"/>
                  <a:pt x="156110" y="46011"/>
                  <a:pt x="161709" y="44146"/>
                </a:cubicBezTo>
                <a:cubicBezTo>
                  <a:pt x="162953" y="19586"/>
                  <a:pt x="181924" y="0"/>
                  <a:pt x="205250" y="0"/>
                </a:cubicBezTo>
                <a:close/>
                <a:moveTo>
                  <a:pt x="82075" y="0"/>
                </a:moveTo>
                <a:cubicBezTo>
                  <a:pt x="105090" y="0"/>
                  <a:pt x="124062" y="19586"/>
                  <a:pt x="125617" y="44146"/>
                </a:cubicBezTo>
                <a:cubicBezTo>
                  <a:pt x="131215" y="46011"/>
                  <a:pt x="133703" y="54405"/>
                  <a:pt x="131526" y="62799"/>
                </a:cubicBezTo>
                <a:cubicBezTo>
                  <a:pt x="129660" y="69949"/>
                  <a:pt x="124995" y="74923"/>
                  <a:pt x="120330" y="75545"/>
                </a:cubicBezTo>
                <a:cubicBezTo>
                  <a:pt x="113176" y="95442"/>
                  <a:pt x="99492" y="114095"/>
                  <a:pt x="83008" y="114095"/>
                </a:cubicBezTo>
                <a:cubicBezTo>
                  <a:pt x="66836" y="114095"/>
                  <a:pt x="52218" y="95442"/>
                  <a:pt x="44443" y="75545"/>
                </a:cubicBezTo>
                <a:cubicBezTo>
                  <a:pt x="39467" y="75234"/>
                  <a:pt x="34179" y="70260"/>
                  <a:pt x="32313" y="62799"/>
                </a:cubicBezTo>
                <a:cubicBezTo>
                  <a:pt x="30136" y="54405"/>
                  <a:pt x="32935" y="46011"/>
                  <a:pt x="38534" y="44146"/>
                </a:cubicBezTo>
                <a:cubicBezTo>
                  <a:pt x="39778" y="19586"/>
                  <a:pt x="58749" y="0"/>
                  <a:pt x="82075" y="0"/>
                </a:cubicBezTo>
                <a:close/>
              </a:path>
            </a:pathLst>
          </a:custGeom>
          <a:solidFill>
            <a:sysClr val="window" lastClr="FFFFFF"/>
          </a:solidFill>
          <a:ln>
            <a:noFill/>
          </a:ln>
        </p:spPr>
        <p:txBody>
          <a:bodyPr vert="horz" wrap="square" lIns="90000" tIns="46800" rIns="90000" bIns="46800" numCol="1" anchor="ctr" anchorCtr="0" compatLnSpc="1">
            <a:normAutofit fontScale="57500" lnSpcReduction="20000"/>
          </a:bodyPr>
          <a:lstStyle/>
          <a:p>
            <a:endParaRPr lang="zh-CN" altLang="en-US"/>
          </a:p>
        </p:txBody>
      </p:sp>
      <p:sp>
        <p:nvSpPr>
          <p:cNvPr id="43" name="Oval 614"/>
          <p:cNvSpPr>
            <a:spLocks noChangeArrowheads="1"/>
          </p:cNvSpPr>
          <p:nvPr>
            <p:custDataLst>
              <p:tags r:id="rId10"/>
            </p:custDataLst>
          </p:nvPr>
        </p:nvSpPr>
        <p:spPr bwMode="auto">
          <a:xfrm>
            <a:off x="5983606" y="4082132"/>
            <a:ext cx="22691" cy="21969"/>
          </a:xfrm>
          <a:prstGeom prst="ellipse">
            <a:avLst/>
          </a:pr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100" name="Freeform 5"/>
          <p:cNvSpPr/>
          <p:nvPr>
            <p:custDataLst>
              <p:tags r:id="rId11"/>
            </p:custDataLst>
          </p:nvPr>
        </p:nvSpPr>
        <p:spPr bwMode="auto">
          <a:xfrm>
            <a:off x="4871961" y="2578927"/>
            <a:ext cx="1442274" cy="1390700"/>
          </a:xfrm>
          <a:custGeom>
            <a:avLst/>
            <a:gdLst>
              <a:gd name="T0" fmla="*/ 165 w 430"/>
              <a:gd name="T1" fmla="*/ 414 h 416"/>
              <a:gd name="T2" fmla="*/ 183 w 430"/>
              <a:gd name="T3" fmla="*/ 243 h 416"/>
              <a:gd name="T4" fmla="*/ 53 w 430"/>
              <a:gd name="T5" fmla="*/ 57 h 416"/>
              <a:gd name="T6" fmla="*/ 0 w 430"/>
              <a:gd name="T7" fmla="*/ 0 h 416"/>
              <a:gd name="T8" fmla="*/ 213 w 430"/>
              <a:gd name="T9" fmla="*/ 67 h 416"/>
              <a:gd name="T10" fmla="*/ 430 w 430"/>
              <a:gd name="T11" fmla="*/ 11 h 416"/>
              <a:gd name="T12" fmla="*/ 302 w 430"/>
              <a:gd name="T13" fmla="*/ 263 h 416"/>
              <a:gd name="T14" fmla="*/ 252 w 430"/>
              <a:gd name="T15" fmla="*/ 370 h 416"/>
              <a:gd name="T16" fmla="*/ 190 w 430"/>
              <a:gd name="T17" fmla="*/ 415 h 416"/>
              <a:gd name="T18" fmla="*/ 165 w 430"/>
              <a:gd name="T19" fmla="*/ 41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416">
                <a:moveTo>
                  <a:pt x="165" y="414"/>
                </a:moveTo>
                <a:cubicBezTo>
                  <a:pt x="222" y="358"/>
                  <a:pt x="205" y="300"/>
                  <a:pt x="183" y="243"/>
                </a:cubicBezTo>
                <a:cubicBezTo>
                  <a:pt x="155" y="171"/>
                  <a:pt x="107" y="112"/>
                  <a:pt x="53" y="57"/>
                </a:cubicBezTo>
                <a:cubicBezTo>
                  <a:pt x="35" y="39"/>
                  <a:pt x="17" y="20"/>
                  <a:pt x="0" y="0"/>
                </a:cubicBezTo>
                <a:cubicBezTo>
                  <a:pt x="68" y="33"/>
                  <a:pt x="137" y="61"/>
                  <a:pt x="213" y="67"/>
                </a:cubicBezTo>
                <a:cubicBezTo>
                  <a:pt x="292" y="72"/>
                  <a:pt x="361" y="41"/>
                  <a:pt x="430" y="11"/>
                </a:cubicBezTo>
                <a:cubicBezTo>
                  <a:pt x="356" y="80"/>
                  <a:pt x="338" y="176"/>
                  <a:pt x="302" y="263"/>
                </a:cubicBezTo>
                <a:cubicBezTo>
                  <a:pt x="287" y="299"/>
                  <a:pt x="271" y="335"/>
                  <a:pt x="252" y="370"/>
                </a:cubicBezTo>
                <a:cubicBezTo>
                  <a:pt x="240" y="394"/>
                  <a:pt x="219" y="412"/>
                  <a:pt x="190" y="415"/>
                </a:cubicBezTo>
                <a:cubicBezTo>
                  <a:pt x="184" y="416"/>
                  <a:pt x="177" y="415"/>
                  <a:pt x="165" y="414"/>
                </a:cubicBezTo>
                <a:close/>
              </a:path>
            </a:pathLst>
          </a:custGeom>
          <a:solidFill>
            <a:srgbClr val="5AACEC"/>
          </a:solidFill>
          <a:ln>
            <a:noFill/>
          </a:ln>
        </p:spPr>
        <p:style>
          <a:lnRef idx="2">
            <a:srgbClr val="5AACEC">
              <a:shade val="50000"/>
            </a:srgbClr>
          </a:lnRef>
          <a:fillRef idx="1">
            <a:srgbClr val="5AACEC"/>
          </a:fillRef>
          <a:effectRef idx="0">
            <a:srgbClr val="5AACEC"/>
          </a:effectRef>
          <a:fontRef idx="minor">
            <a:sysClr val="window" lastClr="FFFFFF"/>
          </a:fontRef>
        </p:style>
        <p:txBody>
          <a:bodyPr vert="horz" wrap="square" lIns="90000" tIns="46800" rIns="90000" bIns="46800" rtlCol="0" anchor="ctr" anchorCtr="0">
            <a:normAutofit/>
          </a:bodyPr>
          <a:lstStyle/>
          <a:p>
            <a:pPr algn="ctr"/>
            <a:endParaRPr lang="zh-CN" altLang="en-US">
              <a:solidFill>
                <a:sysClr val="window" lastClr="FFFFFF"/>
              </a:solidFill>
            </a:endParaRPr>
          </a:p>
        </p:txBody>
      </p:sp>
      <p:sp>
        <p:nvSpPr>
          <p:cNvPr id="101" name="Freeform 10"/>
          <p:cNvSpPr/>
          <p:nvPr>
            <p:custDataLst>
              <p:tags r:id="rId12"/>
            </p:custDataLst>
          </p:nvPr>
        </p:nvSpPr>
        <p:spPr bwMode="auto">
          <a:xfrm>
            <a:off x="5352126" y="2230363"/>
            <a:ext cx="512175" cy="515732"/>
          </a:xfrm>
          <a:custGeom>
            <a:avLst/>
            <a:gdLst>
              <a:gd name="T0" fmla="*/ 153 w 153"/>
              <a:gd name="T1" fmla="*/ 78 h 154"/>
              <a:gd name="T2" fmla="*/ 77 w 153"/>
              <a:gd name="T3" fmla="*/ 154 h 154"/>
              <a:gd name="T4" fmla="*/ 0 w 153"/>
              <a:gd name="T5" fmla="*/ 77 h 154"/>
              <a:gd name="T6" fmla="*/ 78 w 153"/>
              <a:gd name="T7" fmla="*/ 1 h 154"/>
              <a:gd name="T8" fmla="*/ 153 w 153"/>
              <a:gd name="T9" fmla="*/ 78 h 154"/>
            </a:gdLst>
            <a:ahLst/>
            <a:cxnLst>
              <a:cxn ang="0">
                <a:pos x="T0" y="T1"/>
              </a:cxn>
              <a:cxn ang="0">
                <a:pos x="T2" y="T3"/>
              </a:cxn>
              <a:cxn ang="0">
                <a:pos x="T4" y="T5"/>
              </a:cxn>
              <a:cxn ang="0">
                <a:pos x="T6" y="T7"/>
              </a:cxn>
              <a:cxn ang="0">
                <a:pos x="T8" y="T9"/>
              </a:cxn>
            </a:cxnLst>
            <a:rect l="0" t="0" r="r" b="b"/>
            <a:pathLst>
              <a:path w="153" h="154">
                <a:moveTo>
                  <a:pt x="153" y="78"/>
                </a:moveTo>
                <a:cubicBezTo>
                  <a:pt x="153" y="121"/>
                  <a:pt x="120" y="154"/>
                  <a:pt x="77" y="154"/>
                </a:cubicBezTo>
                <a:cubicBezTo>
                  <a:pt x="35" y="154"/>
                  <a:pt x="0" y="119"/>
                  <a:pt x="0" y="77"/>
                </a:cubicBezTo>
                <a:cubicBezTo>
                  <a:pt x="0" y="34"/>
                  <a:pt x="35" y="0"/>
                  <a:pt x="78" y="1"/>
                </a:cubicBezTo>
                <a:cubicBezTo>
                  <a:pt x="121" y="1"/>
                  <a:pt x="153" y="34"/>
                  <a:pt x="153" y="78"/>
                </a:cubicBezTo>
                <a:close/>
              </a:path>
            </a:pathLst>
          </a:custGeom>
          <a:solidFill>
            <a:srgbClr val="5AACEC"/>
          </a:solidFill>
          <a:ln>
            <a:noFill/>
          </a:ln>
        </p:spPr>
        <p:style>
          <a:lnRef idx="2">
            <a:srgbClr val="5AACEC">
              <a:shade val="50000"/>
            </a:srgbClr>
          </a:lnRef>
          <a:fillRef idx="1">
            <a:srgbClr val="5AACEC"/>
          </a:fillRef>
          <a:effectRef idx="0">
            <a:srgbClr val="5AACEC"/>
          </a:effectRef>
          <a:fontRef idx="minor">
            <a:sysClr val="window" lastClr="FFFFFF"/>
          </a:fontRef>
        </p:style>
        <p:txBody>
          <a:bodyPr vert="horz" wrap="square" lIns="90000" tIns="46800" rIns="90000" bIns="46800" rtlCol="0" anchor="ctr" anchorCtr="0">
            <a:normAutofit/>
          </a:bodyPr>
          <a:lstStyle/>
          <a:p>
            <a:pPr algn="ctr"/>
            <a:endParaRPr lang="zh-CN" altLang="en-US">
              <a:solidFill>
                <a:sysClr val="window" lastClr="FFFFFF"/>
              </a:solidFill>
            </a:endParaRPr>
          </a:p>
        </p:txBody>
      </p:sp>
      <p:sp>
        <p:nvSpPr>
          <p:cNvPr id="86" name="Freeform 594"/>
          <p:cNvSpPr/>
          <p:nvPr>
            <p:custDataLst>
              <p:tags r:id="rId13"/>
            </p:custDataLst>
          </p:nvPr>
        </p:nvSpPr>
        <p:spPr bwMode="auto">
          <a:xfrm>
            <a:off x="5620274" y="3132659"/>
            <a:ext cx="88021" cy="8587"/>
          </a:xfrm>
          <a:custGeom>
            <a:avLst/>
            <a:gdLst>
              <a:gd name="T0" fmla="*/ 0 w 779"/>
              <a:gd name="T1" fmla="*/ 0 h 76"/>
              <a:gd name="T2" fmla="*/ 30 w 779"/>
              <a:gd name="T3" fmla="*/ 76 h 76"/>
              <a:gd name="T4" fmla="*/ 779 w 779"/>
              <a:gd name="T5" fmla="*/ 76 h 76"/>
              <a:gd name="T6" fmla="*/ 779 w 779"/>
              <a:gd name="T7" fmla="*/ 0 h 76"/>
              <a:gd name="T8" fmla="*/ 0 w 779"/>
              <a:gd name="T9" fmla="*/ 0 h 76"/>
            </a:gdLst>
            <a:ahLst/>
            <a:cxnLst>
              <a:cxn ang="0">
                <a:pos x="T0" y="T1"/>
              </a:cxn>
              <a:cxn ang="0">
                <a:pos x="T2" y="T3"/>
              </a:cxn>
              <a:cxn ang="0">
                <a:pos x="T4" y="T5"/>
              </a:cxn>
              <a:cxn ang="0">
                <a:pos x="T6" y="T7"/>
              </a:cxn>
              <a:cxn ang="0">
                <a:pos x="T8" y="T9"/>
              </a:cxn>
            </a:cxnLst>
            <a:rect l="0" t="0" r="r" b="b"/>
            <a:pathLst>
              <a:path w="779" h="76">
                <a:moveTo>
                  <a:pt x="0" y="0"/>
                </a:moveTo>
                <a:lnTo>
                  <a:pt x="30" y="76"/>
                </a:lnTo>
                <a:lnTo>
                  <a:pt x="779" y="76"/>
                </a:lnTo>
                <a:lnTo>
                  <a:pt x="779" y="0"/>
                </a:lnTo>
                <a:lnTo>
                  <a:pt x="0" y="0"/>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87" name="Freeform 595"/>
          <p:cNvSpPr/>
          <p:nvPr>
            <p:custDataLst>
              <p:tags r:id="rId14"/>
            </p:custDataLst>
          </p:nvPr>
        </p:nvSpPr>
        <p:spPr bwMode="auto">
          <a:xfrm>
            <a:off x="5629087" y="3154580"/>
            <a:ext cx="79999" cy="8474"/>
          </a:xfrm>
          <a:custGeom>
            <a:avLst/>
            <a:gdLst>
              <a:gd name="T0" fmla="*/ 42 w 708"/>
              <a:gd name="T1" fmla="*/ 75 h 75"/>
              <a:gd name="T2" fmla="*/ 708 w 708"/>
              <a:gd name="T3" fmla="*/ 75 h 75"/>
              <a:gd name="T4" fmla="*/ 708 w 708"/>
              <a:gd name="T5" fmla="*/ 0 h 75"/>
              <a:gd name="T6" fmla="*/ 0 w 708"/>
              <a:gd name="T7" fmla="*/ 0 h 75"/>
              <a:gd name="T8" fmla="*/ 42 w 708"/>
              <a:gd name="T9" fmla="*/ 75 h 75"/>
            </a:gdLst>
            <a:ahLst/>
            <a:cxnLst>
              <a:cxn ang="0">
                <a:pos x="T0" y="T1"/>
              </a:cxn>
              <a:cxn ang="0">
                <a:pos x="T2" y="T3"/>
              </a:cxn>
              <a:cxn ang="0">
                <a:pos x="T4" y="T5"/>
              </a:cxn>
              <a:cxn ang="0">
                <a:pos x="T6" y="T7"/>
              </a:cxn>
              <a:cxn ang="0">
                <a:pos x="T8" y="T9"/>
              </a:cxn>
            </a:cxnLst>
            <a:rect l="0" t="0" r="r" b="b"/>
            <a:pathLst>
              <a:path w="708" h="75">
                <a:moveTo>
                  <a:pt x="42" y="75"/>
                </a:moveTo>
                <a:lnTo>
                  <a:pt x="708" y="75"/>
                </a:lnTo>
                <a:lnTo>
                  <a:pt x="708" y="0"/>
                </a:lnTo>
                <a:lnTo>
                  <a:pt x="0" y="0"/>
                </a:lnTo>
                <a:lnTo>
                  <a:pt x="42" y="75"/>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88" name="Freeform 596"/>
          <p:cNvSpPr/>
          <p:nvPr>
            <p:custDataLst>
              <p:tags r:id="rId15"/>
            </p:custDataLst>
          </p:nvPr>
        </p:nvSpPr>
        <p:spPr bwMode="auto">
          <a:xfrm>
            <a:off x="5633268" y="3171641"/>
            <a:ext cx="75592" cy="8587"/>
          </a:xfrm>
          <a:custGeom>
            <a:avLst/>
            <a:gdLst>
              <a:gd name="T0" fmla="*/ 3 w 669"/>
              <a:gd name="T1" fmla="*/ 0 h 76"/>
              <a:gd name="T2" fmla="*/ 0 w 669"/>
              <a:gd name="T3" fmla="*/ 76 h 76"/>
              <a:gd name="T4" fmla="*/ 669 w 669"/>
              <a:gd name="T5" fmla="*/ 76 h 76"/>
              <a:gd name="T6" fmla="*/ 669 w 669"/>
              <a:gd name="T7" fmla="*/ 0 h 76"/>
              <a:gd name="T8" fmla="*/ 3 w 669"/>
              <a:gd name="T9" fmla="*/ 0 h 76"/>
            </a:gdLst>
            <a:ahLst/>
            <a:cxnLst>
              <a:cxn ang="0">
                <a:pos x="T0" y="T1"/>
              </a:cxn>
              <a:cxn ang="0">
                <a:pos x="T2" y="T3"/>
              </a:cxn>
              <a:cxn ang="0">
                <a:pos x="T4" y="T5"/>
              </a:cxn>
              <a:cxn ang="0">
                <a:pos x="T6" y="T7"/>
              </a:cxn>
              <a:cxn ang="0">
                <a:pos x="T8" y="T9"/>
              </a:cxn>
            </a:cxnLst>
            <a:rect l="0" t="0" r="r" b="b"/>
            <a:pathLst>
              <a:path w="669" h="76">
                <a:moveTo>
                  <a:pt x="3" y="0"/>
                </a:moveTo>
                <a:lnTo>
                  <a:pt x="0" y="76"/>
                </a:lnTo>
                <a:lnTo>
                  <a:pt x="669" y="76"/>
                </a:lnTo>
                <a:lnTo>
                  <a:pt x="669" y="0"/>
                </a:lnTo>
                <a:lnTo>
                  <a:pt x="3" y="0"/>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89" name="Freeform 597"/>
          <p:cNvSpPr/>
          <p:nvPr>
            <p:custDataLst>
              <p:tags r:id="rId16"/>
            </p:custDataLst>
          </p:nvPr>
        </p:nvSpPr>
        <p:spPr bwMode="auto">
          <a:xfrm>
            <a:off x="5600500" y="3166895"/>
            <a:ext cx="29378" cy="38982"/>
          </a:xfrm>
          <a:custGeom>
            <a:avLst/>
            <a:gdLst>
              <a:gd name="T0" fmla="*/ 250 w 260"/>
              <a:gd name="T1" fmla="*/ 345 h 345"/>
              <a:gd name="T2" fmla="*/ 260 w 260"/>
              <a:gd name="T3" fmla="*/ 0 h 345"/>
              <a:gd name="T4" fmla="*/ 0 w 260"/>
              <a:gd name="T5" fmla="*/ 106 h 345"/>
              <a:gd name="T6" fmla="*/ 250 w 260"/>
              <a:gd name="T7" fmla="*/ 345 h 345"/>
            </a:gdLst>
            <a:ahLst/>
            <a:cxnLst>
              <a:cxn ang="0">
                <a:pos x="T0" y="T1"/>
              </a:cxn>
              <a:cxn ang="0">
                <a:pos x="T2" y="T3"/>
              </a:cxn>
              <a:cxn ang="0">
                <a:pos x="T4" y="T5"/>
              </a:cxn>
              <a:cxn ang="0">
                <a:pos x="T6" y="T7"/>
              </a:cxn>
            </a:cxnLst>
            <a:rect l="0" t="0" r="r" b="b"/>
            <a:pathLst>
              <a:path w="260" h="345">
                <a:moveTo>
                  <a:pt x="250" y="345"/>
                </a:moveTo>
                <a:lnTo>
                  <a:pt x="260" y="0"/>
                </a:lnTo>
                <a:lnTo>
                  <a:pt x="0" y="106"/>
                </a:lnTo>
                <a:lnTo>
                  <a:pt x="250" y="345"/>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90" name="Freeform 598"/>
          <p:cNvSpPr/>
          <p:nvPr>
            <p:custDataLst>
              <p:tags r:id="rId17"/>
            </p:custDataLst>
          </p:nvPr>
        </p:nvSpPr>
        <p:spPr bwMode="auto">
          <a:xfrm>
            <a:off x="5541518" y="3018989"/>
            <a:ext cx="37626" cy="35479"/>
          </a:xfrm>
          <a:custGeom>
            <a:avLst/>
            <a:gdLst>
              <a:gd name="T0" fmla="*/ 120 w 141"/>
              <a:gd name="T1" fmla="*/ 35 h 133"/>
              <a:gd name="T2" fmla="*/ 60 w 141"/>
              <a:gd name="T3" fmla="*/ 10 h 133"/>
              <a:gd name="T4" fmla="*/ 34 w 141"/>
              <a:gd name="T5" fmla="*/ 20 h 133"/>
              <a:gd name="T6" fmla="*/ 9 w 141"/>
              <a:gd name="T7" fmla="*/ 79 h 133"/>
              <a:gd name="T8" fmla="*/ 31 w 141"/>
              <a:gd name="T9" fmla="*/ 133 h 133"/>
              <a:gd name="T10" fmla="*/ 141 w 141"/>
              <a:gd name="T11" fmla="*/ 88 h 133"/>
              <a:gd name="T12" fmla="*/ 120 w 141"/>
              <a:gd name="T13" fmla="*/ 35 h 133"/>
            </a:gdLst>
            <a:ahLst/>
            <a:cxnLst>
              <a:cxn ang="0">
                <a:pos x="T0" y="T1"/>
              </a:cxn>
              <a:cxn ang="0">
                <a:pos x="T2" y="T3"/>
              </a:cxn>
              <a:cxn ang="0">
                <a:pos x="T4" y="T5"/>
              </a:cxn>
              <a:cxn ang="0">
                <a:pos x="T6" y="T7"/>
              </a:cxn>
              <a:cxn ang="0">
                <a:pos x="T8" y="T9"/>
              </a:cxn>
              <a:cxn ang="0">
                <a:pos x="T10" y="T11"/>
              </a:cxn>
              <a:cxn ang="0">
                <a:pos x="T12" y="T13"/>
              </a:cxn>
            </a:cxnLst>
            <a:rect l="0" t="0" r="r" b="b"/>
            <a:pathLst>
              <a:path w="141" h="133">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91" name="Freeform 599"/>
          <p:cNvSpPr/>
          <p:nvPr>
            <p:custDataLst>
              <p:tags r:id="rId18"/>
            </p:custDataLst>
          </p:nvPr>
        </p:nvSpPr>
        <p:spPr bwMode="auto">
          <a:xfrm>
            <a:off x="5632816" y="3193562"/>
            <a:ext cx="76835" cy="8474"/>
          </a:xfrm>
          <a:custGeom>
            <a:avLst/>
            <a:gdLst>
              <a:gd name="T0" fmla="*/ 0 w 680"/>
              <a:gd name="T1" fmla="*/ 75 h 75"/>
              <a:gd name="T2" fmla="*/ 680 w 680"/>
              <a:gd name="T3" fmla="*/ 75 h 75"/>
              <a:gd name="T4" fmla="*/ 680 w 680"/>
              <a:gd name="T5" fmla="*/ 0 h 75"/>
              <a:gd name="T6" fmla="*/ 2 w 680"/>
              <a:gd name="T7" fmla="*/ 0 h 75"/>
              <a:gd name="T8" fmla="*/ 0 w 680"/>
              <a:gd name="T9" fmla="*/ 75 h 75"/>
            </a:gdLst>
            <a:ahLst/>
            <a:cxnLst>
              <a:cxn ang="0">
                <a:pos x="T0" y="T1"/>
              </a:cxn>
              <a:cxn ang="0">
                <a:pos x="T2" y="T3"/>
              </a:cxn>
              <a:cxn ang="0">
                <a:pos x="T4" y="T5"/>
              </a:cxn>
              <a:cxn ang="0">
                <a:pos x="T6" y="T7"/>
              </a:cxn>
              <a:cxn ang="0">
                <a:pos x="T8" y="T9"/>
              </a:cxn>
            </a:cxnLst>
            <a:rect l="0" t="0" r="r" b="b"/>
            <a:pathLst>
              <a:path w="680" h="75">
                <a:moveTo>
                  <a:pt x="0" y="75"/>
                </a:moveTo>
                <a:lnTo>
                  <a:pt x="680" y="75"/>
                </a:lnTo>
                <a:lnTo>
                  <a:pt x="680" y="0"/>
                </a:lnTo>
                <a:lnTo>
                  <a:pt x="2" y="0"/>
                </a:lnTo>
                <a:lnTo>
                  <a:pt x="0" y="75"/>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92" name="Freeform 600"/>
          <p:cNvSpPr/>
          <p:nvPr>
            <p:custDataLst>
              <p:tags r:id="rId19"/>
            </p:custDataLst>
          </p:nvPr>
        </p:nvSpPr>
        <p:spPr bwMode="auto">
          <a:xfrm>
            <a:off x="5733492" y="3097745"/>
            <a:ext cx="74123" cy="37626"/>
          </a:xfrm>
          <a:custGeom>
            <a:avLst/>
            <a:gdLst>
              <a:gd name="T0" fmla="*/ 628 w 656"/>
              <a:gd name="T1" fmla="*/ 333 h 333"/>
              <a:gd name="T2" fmla="*/ 656 w 656"/>
              <a:gd name="T3" fmla="*/ 264 h 333"/>
              <a:gd name="T4" fmla="*/ 649 w 656"/>
              <a:gd name="T5" fmla="*/ 259 h 333"/>
              <a:gd name="T6" fmla="*/ 0 w 656"/>
              <a:gd name="T7" fmla="*/ 0 h 333"/>
              <a:gd name="T8" fmla="*/ 0 w 656"/>
              <a:gd name="T9" fmla="*/ 80 h 333"/>
              <a:gd name="T10" fmla="*/ 621 w 656"/>
              <a:gd name="T11" fmla="*/ 330 h 333"/>
              <a:gd name="T12" fmla="*/ 628 w 656"/>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56" h="333">
                <a:moveTo>
                  <a:pt x="628" y="333"/>
                </a:moveTo>
                <a:lnTo>
                  <a:pt x="656" y="264"/>
                </a:lnTo>
                <a:lnTo>
                  <a:pt x="649" y="259"/>
                </a:lnTo>
                <a:lnTo>
                  <a:pt x="0" y="0"/>
                </a:lnTo>
                <a:lnTo>
                  <a:pt x="0" y="80"/>
                </a:lnTo>
                <a:lnTo>
                  <a:pt x="621" y="330"/>
                </a:lnTo>
                <a:lnTo>
                  <a:pt x="628" y="333"/>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93" name="Freeform 601"/>
          <p:cNvSpPr/>
          <p:nvPr>
            <p:custDataLst>
              <p:tags r:id="rId20"/>
            </p:custDataLst>
          </p:nvPr>
        </p:nvSpPr>
        <p:spPr bwMode="auto">
          <a:xfrm>
            <a:off x="5733492" y="3118309"/>
            <a:ext cx="66665" cy="34688"/>
          </a:xfrm>
          <a:custGeom>
            <a:avLst/>
            <a:gdLst>
              <a:gd name="T0" fmla="*/ 590 w 590"/>
              <a:gd name="T1" fmla="*/ 236 h 307"/>
              <a:gd name="T2" fmla="*/ 0 w 590"/>
              <a:gd name="T3" fmla="*/ 0 h 307"/>
              <a:gd name="T4" fmla="*/ 0 w 590"/>
              <a:gd name="T5" fmla="*/ 80 h 307"/>
              <a:gd name="T6" fmla="*/ 562 w 590"/>
              <a:gd name="T7" fmla="*/ 307 h 307"/>
              <a:gd name="T8" fmla="*/ 590 w 590"/>
              <a:gd name="T9" fmla="*/ 236 h 307"/>
            </a:gdLst>
            <a:ahLst/>
            <a:cxnLst>
              <a:cxn ang="0">
                <a:pos x="T0" y="T1"/>
              </a:cxn>
              <a:cxn ang="0">
                <a:pos x="T2" y="T3"/>
              </a:cxn>
              <a:cxn ang="0">
                <a:pos x="T4" y="T5"/>
              </a:cxn>
              <a:cxn ang="0">
                <a:pos x="T6" y="T7"/>
              </a:cxn>
              <a:cxn ang="0">
                <a:pos x="T8" y="T9"/>
              </a:cxn>
            </a:cxnLst>
            <a:rect l="0" t="0" r="r" b="b"/>
            <a:pathLst>
              <a:path w="590" h="307">
                <a:moveTo>
                  <a:pt x="590" y="236"/>
                </a:moveTo>
                <a:lnTo>
                  <a:pt x="0" y="0"/>
                </a:lnTo>
                <a:lnTo>
                  <a:pt x="0" y="80"/>
                </a:lnTo>
                <a:lnTo>
                  <a:pt x="562" y="307"/>
                </a:lnTo>
                <a:lnTo>
                  <a:pt x="590" y="236"/>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94" name="Freeform 602"/>
          <p:cNvSpPr/>
          <p:nvPr>
            <p:custDataLst>
              <p:tags r:id="rId21"/>
            </p:custDataLst>
          </p:nvPr>
        </p:nvSpPr>
        <p:spPr bwMode="auto">
          <a:xfrm>
            <a:off x="5733492" y="3074468"/>
            <a:ext cx="82146" cy="40903"/>
          </a:xfrm>
          <a:custGeom>
            <a:avLst/>
            <a:gdLst>
              <a:gd name="T0" fmla="*/ 699 w 727"/>
              <a:gd name="T1" fmla="*/ 362 h 362"/>
              <a:gd name="T2" fmla="*/ 727 w 727"/>
              <a:gd name="T3" fmla="*/ 293 h 362"/>
              <a:gd name="T4" fmla="*/ 720 w 727"/>
              <a:gd name="T5" fmla="*/ 291 h 362"/>
              <a:gd name="T6" fmla="*/ 0 w 727"/>
              <a:gd name="T7" fmla="*/ 0 h 362"/>
              <a:gd name="T8" fmla="*/ 0 w 727"/>
              <a:gd name="T9" fmla="*/ 80 h 362"/>
              <a:gd name="T10" fmla="*/ 694 w 727"/>
              <a:gd name="T11" fmla="*/ 359 h 362"/>
              <a:gd name="T12" fmla="*/ 699 w 727"/>
              <a:gd name="T13" fmla="*/ 362 h 362"/>
            </a:gdLst>
            <a:ahLst/>
            <a:cxnLst>
              <a:cxn ang="0">
                <a:pos x="T0" y="T1"/>
              </a:cxn>
              <a:cxn ang="0">
                <a:pos x="T2" y="T3"/>
              </a:cxn>
              <a:cxn ang="0">
                <a:pos x="T4" y="T5"/>
              </a:cxn>
              <a:cxn ang="0">
                <a:pos x="T6" y="T7"/>
              </a:cxn>
              <a:cxn ang="0">
                <a:pos x="T8" y="T9"/>
              </a:cxn>
              <a:cxn ang="0">
                <a:pos x="T10" y="T11"/>
              </a:cxn>
              <a:cxn ang="0">
                <a:pos x="T12" y="T13"/>
              </a:cxn>
            </a:cxnLst>
            <a:rect l="0" t="0" r="r" b="b"/>
            <a:pathLst>
              <a:path w="727" h="362">
                <a:moveTo>
                  <a:pt x="699" y="362"/>
                </a:moveTo>
                <a:lnTo>
                  <a:pt x="727" y="293"/>
                </a:lnTo>
                <a:lnTo>
                  <a:pt x="720" y="291"/>
                </a:lnTo>
                <a:lnTo>
                  <a:pt x="0" y="0"/>
                </a:lnTo>
                <a:lnTo>
                  <a:pt x="0" y="80"/>
                </a:lnTo>
                <a:lnTo>
                  <a:pt x="694" y="359"/>
                </a:lnTo>
                <a:lnTo>
                  <a:pt x="699" y="362"/>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95" name="Freeform 603"/>
          <p:cNvSpPr/>
          <p:nvPr>
            <p:custDataLst>
              <p:tags r:id="rId22"/>
            </p:custDataLst>
          </p:nvPr>
        </p:nvSpPr>
        <p:spPr bwMode="auto">
          <a:xfrm>
            <a:off x="5733492" y="3141246"/>
            <a:ext cx="59434" cy="31750"/>
          </a:xfrm>
          <a:custGeom>
            <a:avLst/>
            <a:gdLst>
              <a:gd name="T0" fmla="*/ 526 w 526"/>
              <a:gd name="T1" fmla="*/ 212 h 281"/>
              <a:gd name="T2" fmla="*/ 0 w 526"/>
              <a:gd name="T3" fmla="*/ 0 h 281"/>
              <a:gd name="T4" fmla="*/ 0 w 526"/>
              <a:gd name="T5" fmla="*/ 80 h 281"/>
              <a:gd name="T6" fmla="*/ 498 w 526"/>
              <a:gd name="T7" fmla="*/ 281 h 281"/>
              <a:gd name="T8" fmla="*/ 526 w 526"/>
              <a:gd name="T9" fmla="*/ 212 h 281"/>
            </a:gdLst>
            <a:ahLst/>
            <a:cxnLst>
              <a:cxn ang="0">
                <a:pos x="T0" y="T1"/>
              </a:cxn>
              <a:cxn ang="0">
                <a:pos x="T2" y="T3"/>
              </a:cxn>
              <a:cxn ang="0">
                <a:pos x="T4" y="T5"/>
              </a:cxn>
              <a:cxn ang="0">
                <a:pos x="T6" y="T7"/>
              </a:cxn>
              <a:cxn ang="0">
                <a:pos x="T8" y="T9"/>
              </a:cxn>
            </a:cxnLst>
            <a:rect l="0" t="0" r="r" b="b"/>
            <a:pathLst>
              <a:path w="526" h="281">
                <a:moveTo>
                  <a:pt x="526" y="212"/>
                </a:moveTo>
                <a:lnTo>
                  <a:pt x="0" y="0"/>
                </a:lnTo>
                <a:lnTo>
                  <a:pt x="0" y="80"/>
                </a:lnTo>
                <a:lnTo>
                  <a:pt x="498" y="281"/>
                </a:lnTo>
                <a:lnTo>
                  <a:pt x="526" y="212"/>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96" name="Freeform 604"/>
          <p:cNvSpPr/>
          <p:nvPr>
            <p:custDataLst>
              <p:tags r:id="rId23"/>
            </p:custDataLst>
          </p:nvPr>
        </p:nvSpPr>
        <p:spPr bwMode="auto">
          <a:xfrm>
            <a:off x="5733492" y="3182601"/>
            <a:ext cx="45310" cy="26214"/>
          </a:xfrm>
          <a:custGeom>
            <a:avLst/>
            <a:gdLst>
              <a:gd name="T0" fmla="*/ 401 w 401"/>
              <a:gd name="T1" fmla="*/ 163 h 232"/>
              <a:gd name="T2" fmla="*/ 0 w 401"/>
              <a:gd name="T3" fmla="*/ 0 h 232"/>
              <a:gd name="T4" fmla="*/ 0 w 401"/>
              <a:gd name="T5" fmla="*/ 80 h 232"/>
              <a:gd name="T6" fmla="*/ 375 w 401"/>
              <a:gd name="T7" fmla="*/ 232 h 232"/>
              <a:gd name="T8" fmla="*/ 401 w 401"/>
              <a:gd name="T9" fmla="*/ 163 h 232"/>
            </a:gdLst>
            <a:ahLst/>
            <a:cxnLst>
              <a:cxn ang="0">
                <a:pos x="T0" y="T1"/>
              </a:cxn>
              <a:cxn ang="0">
                <a:pos x="T2" y="T3"/>
              </a:cxn>
              <a:cxn ang="0">
                <a:pos x="T4" y="T5"/>
              </a:cxn>
              <a:cxn ang="0">
                <a:pos x="T6" y="T7"/>
              </a:cxn>
              <a:cxn ang="0">
                <a:pos x="T8" y="T9"/>
              </a:cxn>
            </a:cxnLst>
            <a:rect l="0" t="0" r="r" b="b"/>
            <a:pathLst>
              <a:path w="401" h="232">
                <a:moveTo>
                  <a:pt x="401" y="163"/>
                </a:moveTo>
                <a:lnTo>
                  <a:pt x="0" y="0"/>
                </a:lnTo>
                <a:lnTo>
                  <a:pt x="0" y="80"/>
                </a:lnTo>
                <a:lnTo>
                  <a:pt x="375" y="232"/>
                </a:lnTo>
                <a:lnTo>
                  <a:pt x="401" y="163"/>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97" name="Freeform 605"/>
          <p:cNvSpPr/>
          <p:nvPr>
            <p:custDataLst>
              <p:tags r:id="rId24"/>
            </p:custDataLst>
          </p:nvPr>
        </p:nvSpPr>
        <p:spPr bwMode="auto">
          <a:xfrm>
            <a:off x="5733492" y="3159664"/>
            <a:ext cx="52768" cy="28813"/>
          </a:xfrm>
          <a:custGeom>
            <a:avLst/>
            <a:gdLst>
              <a:gd name="T0" fmla="*/ 467 w 467"/>
              <a:gd name="T1" fmla="*/ 186 h 255"/>
              <a:gd name="T2" fmla="*/ 0 w 467"/>
              <a:gd name="T3" fmla="*/ 0 h 255"/>
              <a:gd name="T4" fmla="*/ 0 w 467"/>
              <a:gd name="T5" fmla="*/ 80 h 255"/>
              <a:gd name="T6" fmla="*/ 439 w 467"/>
              <a:gd name="T7" fmla="*/ 255 h 255"/>
              <a:gd name="T8" fmla="*/ 467 w 467"/>
              <a:gd name="T9" fmla="*/ 186 h 255"/>
            </a:gdLst>
            <a:ahLst/>
            <a:cxnLst>
              <a:cxn ang="0">
                <a:pos x="T0" y="T1"/>
              </a:cxn>
              <a:cxn ang="0">
                <a:pos x="T2" y="T3"/>
              </a:cxn>
              <a:cxn ang="0">
                <a:pos x="T4" y="T5"/>
              </a:cxn>
              <a:cxn ang="0">
                <a:pos x="T6" y="T7"/>
              </a:cxn>
              <a:cxn ang="0">
                <a:pos x="T8" y="T9"/>
              </a:cxn>
            </a:cxnLst>
            <a:rect l="0" t="0" r="r" b="b"/>
            <a:pathLst>
              <a:path w="467" h="255">
                <a:moveTo>
                  <a:pt x="467" y="186"/>
                </a:moveTo>
                <a:lnTo>
                  <a:pt x="0" y="0"/>
                </a:lnTo>
                <a:lnTo>
                  <a:pt x="0" y="80"/>
                </a:lnTo>
                <a:lnTo>
                  <a:pt x="439" y="255"/>
                </a:lnTo>
                <a:lnTo>
                  <a:pt x="467" y="186"/>
                </a:lnTo>
                <a:close/>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98" name="Freeform 606"/>
          <p:cNvSpPr/>
          <p:nvPr>
            <p:custDataLst>
              <p:tags r:id="rId25"/>
            </p:custDataLst>
          </p:nvPr>
        </p:nvSpPr>
        <p:spPr bwMode="auto">
          <a:xfrm>
            <a:off x="5712928" y="3044300"/>
            <a:ext cx="129150" cy="193555"/>
          </a:xfrm>
          <a:custGeom>
            <a:avLst/>
            <a:gdLst>
              <a:gd name="T0" fmla="*/ 1136 w 1143"/>
              <a:gd name="T1" fmla="*/ 432 h 1713"/>
              <a:gd name="T2" fmla="*/ 73 w 1143"/>
              <a:gd name="T3" fmla="*/ 2 h 1713"/>
              <a:gd name="T4" fmla="*/ 66 w 1143"/>
              <a:gd name="T5" fmla="*/ 0 h 1713"/>
              <a:gd name="T6" fmla="*/ 0 w 1143"/>
              <a:gd name="T7" fmla="*/ 163 h 1713"/>
              <a:gd name="T8" fmla="*/ 125 w 1143"/>
              <a:gd name="T9" fmla="*/ 163 h 1713"/>
              <a:gd name="T10" fmla="*/ 132 w 1143"/>
              <a:gd name="T11" fmla="*/ 144 h 1713"/>
              <a:gd name="T12" fmla="*/ 997 w 1143"/>
              <a:gd name="T13" fmla="*/ 491 h 1713"/>
              <a:gd name="T14" fmla="*/ 562 w 1143"/>
              <a:gd name="T15" fmla="*/ 1569 h 1713"/>
              <a:gd name="T16" fmla="*/ 182 w 1143"/>
              <a:gd name="T17" fmla="*/ 1415 h 1713"/>
              <a:gd name="T18" fmla="*/ 182 w 1143"/>
              <a:gd name="T19" fmla="*/ 1531 h 1713"/>
              <a:gd name="T20" fmla="*/ 621 w 1143"/>
              <a:gd name="T21" fmla="*/ 1708 h 1713"/>
              <a:gd name="T22" fmla="*/ 628 w 1143"/>
              <a:gd name="T23" fmla="*/ 1713 h 1713"/>
              <a:gd name="T24" fmla="*/ 1143 w 1143"/>
              <a:gd name="T25" fmla="*/ 435 h 1713"/>
              <a:gd name="T26" fmla="*/ 1136 w 1143"/>
              <a:gd name="T27" fmla="*/ 432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3" h="1713">
                <a:moveTo>
                  <a:pt x="1136" y="432"/>
                </a:moveTo>
                <a:lnTo>
                  <a:pt x="73" y="2"/>
                </a:lnTo>
                <a:lnTo>
                  <a:pt x="66" y="0"/>
                </a:lnTo>
                <a:lnTo>
                  <a:pt x="0" y="163"/>
                </a:lnTo>
                <a:lnTo>
                  <a:pt x="125" y="163"/>
                </a:lnTo>
                <a:lnTo>
                  <a:pt x="132" y="144"/>
                </a:lnTo>
                <a:lnTo>
                  <a:pt x="997" y="491"/>
                </a:lnTo>
                <a:lnTo>
                  <a:pt x="562" y="1569"/>
                </a:lnTo>
                <a:lnTo>
                  <a:pt x="182" y="1415"/>
                </a:lnTo>
                <a:lnTo>
                  <a:pt x="182" y="1531"/>
                </a:lnTo>
                <a:lnTo>
                  <a:pt x="621" y="1708"/>
                </a:lnTo>
                <a:lnTo>
                  <a:pt x="628" y="1713"/>
                </a:lnTo>
                <a:lnTo>
                  <a:pt x="1143" y="435"/>
                </a:lnTo>
                <a:lnTo>
                  <a:pt x="1136" y="432"/>
                </a:lnTo>
                <a:close/>
              </a:path>
            </a:pathLst>
          </a:custGeom>
          <a:solidFill>
            <a:sysClr val="window" lastClr="FFFFFF"/>
          </a:solidFill>
          <a:ln>
            <a:noFill/>
          </a:ln>
        </p:spPr>
        <p:txBody>
          <a:bodyPr vert="horz" wrap="square" lIns="90000" tIns="46800" rIns="90000" bIns="46800" numCol="1" anchor="ctr" anchorCtr="0" compatLnSpc="1">
            <a:normAutofit fontScale="40000" lnSpcReduction="20000"/>
          </a:bodyPr>
          <a:lstStyle/>
          <a:p>
            <a:endParaRPr lang="zh-CN" altLang="en-US"/>
          </a:p>
        </p:txBody>
      </p:sp>
      <p:sp>
        <p:nvSpPr>
          <p:cNvPr id="99" name="Freeform 607"/>
          <p:cNvSpPr>
            <a:spLocks noEditPoints="1"/>
          </p:cNvSpPr>
          <p:nvPr>
            <p:custDataLst>
              <p:tags r:id="rId26"/>
            </p:custDataLst>
          </p:nvPr>
        </p:nvSpPr>
        <p:spPr bwMode="auto">
          <a:xfrm>
            <a:off x="5551122" y="3045655"/>
            <a:ext cx="77965" cy="131071"/>
          </a:xfrm>
          <a:custGeom>
            <a:avLst/>
            <a:gdLst>
              <a:gd name="T0" fmla="*/ 292 w 292"/>
              <a:gd name="T1" fmla="*/ 447 h 491"/>
              <a:gd name="T2" fmla="*/ 110 w 292"/>
              <a:gd name="T3" fmla="*/ 0 h 491"/>
              <a:gd name="T4" fmla="*/ 0 w 292"/>
              <a:gd name="T5" fmla="*/ 45 h 491"/>
              <a:gd name="T6" fmla="*/ 182 w 292"/>
              <a:gd name="T7" fmla="*/ 491 h 491"/>
              <a:gd name="T8" fmla="*/ 292 w 292"/>
              <a:gd name="T9" fmla="*/ 447 h 491"/>
              <a:gd name="T10" fmla="*/ 99 w 292"/>
              <a:gd name="T11" fmla="*/ 19 h 491"/>
              <a:gd name="T12" fmla="*/ 220 w 292"/>
              <a:gd name="T13" fmla="*/ 315 h 491"/>
              <a:gd name="T14" fmla="*/ 215 w 292"/>
              <a:gd name="T15" fmla="*/ 338 h 491"/>
              <a:gd name="T16" fmla="*/ 195 w 292"/>
              <a:gd name="T17" fmla="*/ 325 h 491"/>
              <a:gd name="T18" fmla="*/ 75 w 292"/>
              <a:gd name="T19" fmla="*/ 29 h 491"/>
              <a:gd name="T20" fmla="*/ 99 w 292"/>
              <a:gd name="T21" fmla="*/ 19 h 491"/>
              <a:gd name="T22" fmla="*/ 165 w 292"/>
              <a:gd name="T23" fmla="*/ 358 h 491"/>
              <a:gd name="T24" fmla="*/ 146 w 292"/>
              <a:gd name="T25" fmla="*/ 345 h 491"/>
              <a:gd name="T26" fmla="*/ 25 w 292"/>
              <a:gd name="T27" fmla="*/ 49 h 491"/>
              <a:gd name="T28" fmla="*/ 50 w 292"/>
              <a:gd name="T29" fmla="*/ 39 h 491"/>
              <a:gd name="T30" fmla="*/ 170 w 292"/>
              <a:gd name="T31" fmla="*/ 335 h 491"/>
              <a:gd name="T32" fmla="*/ 165 w 292"/>
              <a:gd name="T33" fmla="*/ 35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491">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path>
            </a:pathLst>
          </a:custGeom>
          <a:solidFill>
            <a:sysClr val="window" lastClr="FFFFFF"/>
          </a:solidFill>
          <a:ln>
            <a:noFill/>
          </a:ln>
        </p:spPr>
        <p:txBody>
          <a:bodyPr vert="horz" wrap="square" lIns="90000" tIns="46800" rIns="90000" bIns="46800" numCol="1" anchor="ctr" anchorCtr="0" compatLnSpc="1">
            <a:normAutofit fontScale="25000" lnSpcReduction="20000"/>
          </a:bodyPr>
          <a:lstStyle/>
          <a:p>
            <a:endParaRPr lang="zh-CN" altLang="en-US"/>
          </a:p>
        </p:txBody>
      </p:sp>
      <p:sp>
        <p:nvSpPr>
          <p:cNvPr id="103" name="文本框 102"/>
          <p:cNvSpPr txBox="1"/>
          <p:nvPr>
            <p:custDataLst>
              <p:tags r:id="rId27"/>
            </p:custDataLst>
          </p:nvPr>
        </p:nvSpPr>
        <p:spPr>
          <a:xfrm>
            <a:off x="7436485" y="3822065"/>
            <a:ext cx="3373120" cy="784860"/>
          </a:xfrm>
          <a:prstGeom prst="rect">
            <a:avLst/>
          </a:prstGeom>
          <a:noFill/>
        </p:spPr>
        <p:txBody>
          <a:bodyPr vert="horz" wrap="square" lIns="90000" tIns="46800" rIns="90000" bIns="46800" rtlCol="0" anchor="ctr" anchorCtr="0">
            <a:normAutofit/>
          </a:bodyPr>
          <a:lstStyle/>
          <a:p>
            <a:r>
              <a:rPr lang="zh-CN" altLang="en-US" b="1" dirty="0">
                <a:latin typeface="Arial" panose="020B0604020202020204" pitchFamily="34" charset="0"/>
                <a:ea typeface="黑体" panose="02010609060101010101" charset="-122"/>
                <a:cs typeface="+mn-ea"/>
                <a:sym typeface="+mn-ea"/>
              </a:rPr>
              <a:t>能够预测适应能力的技能组合</a:t>
            </a:r>
            <a:endParaRPr lang="zh-CN" altLang="en-US" b="1" dirty="0">
              <a:latin typeface="Arial" panose="020B0604020202020204" pitchFamily="34" charset="0"/>
              <a:ea typeface="黑体" panose="02010609060101010101" charset="-122"/>
              <a:cs typeface="+mn-ea"/>
            </a:endParaRPr>
          </a:p>
        </p:txBody>
      </p:sp>
      <p:sp>
        <p:nvSpPr>
          <p:cNvPr id="104" name="文本框 103"/>
          <p:cNvSpPr txBox="1"/>
          <p:nvPr>
            <p:custDataLst>
              <p:tags r:id="rId28"/>
            </p:custDataLst>
          </p:nvPr>
        </p:nvSpPr>
        <p:spPr>
          <a:xfrm>
            <a:off x="7436431" y="4606404"/>
            <a:ext cx="2793649" cy="646271"/>
          </a:xfrm>
          <a:prstGeom prst="rect">
            <a:avLst/>
          </a:prstGeom>
          <a:noFill/>
        </p:spPr>
        <p:txBody>
          <a:bodyPr vert="horz" wrap="square" lIns="90000" tIns="46800" rIns="90000" bIns="46800" rtlCol="0" anchor="ctr" anchorCtr="0">
            <a:normAutofit/>
          </a:bodyPr>
          <a:lstStyle/>
          <a:p>
            <a:pPr>
              <a:lnSpc>
                <a:spcPct val="120000"/>
              </a:lnSpc>
            </a:pPr>
            <a:r>
              <a:rPr lang="zh-CN" altLang="en-US" dirty="0">
                <a:solidFill>
                  <a:sysClr val="windowText" lastClr="000000">
                    <a:lumMod val="50000"/>
                    <a:lumOff val="50000"/>
                  </a:sysClr>
                </a:solidFill>
              </a:rPr>
              <a:t>比如推理能力，自我效能</a:t>
            </a:r>
            <a:endParaRPr lang="zh-CN" altLang="en-US" dirty="0">
              <a:solidFill>
                <a:sysClr val="windowText" lastClr="000000">
                  <a:lumMod val="50000"/>
                  <a:lumOff val="50000"/>
                </a:sysClr>
              </a:solidFill>
            </a:endParaRPr>
          </a:p>
        </p:txBody>
      </p:sp>
      <p:sp>
        <p:nvSpPr>
          <p:cNvPr id="112" name="文本框 111"/>
          <p:cNvSpPr txBox="1"/>
          <p:nvPr>
            <p:custDataLst>
              <p:tags r:id="rId29"/>
            </p:custDataLst>
          </p:nvPr>
        </p:nvSpPr>
        <p:spPr>
          <a:xfrm>
            <a:off x="4393903" y="1183253"/>
            <a:ext cx="2628948" cy="354713"/>
          </a:xfrm>
          <a:prstGeom prst="rect">
            <a:avLst/>
          </a:prstGeom>
          <a:noFill/>
        </p:spPr>
        <p:txBody>
          <a:bodyPr vert="horz" wrap="square" lIns="90000" tIns="46800" rIns="90000" bIns="46800" rtlCol="0" anchor="ctr" anchorCtr="0">
            <a:normAutofit fontScale="90000" lnSpcReduction="10000"/>
          </a:bodyPr>
          <a:lstStyle/>
          <a:p>
            <a:pPr algn="ctr"/>
            <a:r>
              <a:rPr lang="zh-CN" altLang="en-US" sz="2000" b="1" dirty="0">
                <a:latin typeface="Arial" panose="020B0604020202020204" pitchFamily="34" charset="0"/>
                <a:ea typeface="黑体" panose="02010609060101010101" charset="-122"/>
                <a:cs typeface="+mn-ea"/>
              </a:rPr>
              <a:t>高级认知技能</a:t>
            </a:r>
            <a:endParaRPr lang="zh-CN" altLang="en-US" sz="2000" b="1" dirty="0">
              <a:latin typeface="Arial" panose="020B0604020202020204" pitchFamily="34" charset="0"/>
              <a:ea typeface="黑体" panose="02010609060101010101" charset="-122"/>
              <a:cs typeface="+mn-ea"/>
            </a:endParaRPr>
          </a:p>
        </p:txBody>
      </p:sp>
      <p:sp>
        <p:nvSpPr>
          <p:cNvPr id="113" name="文本框 112"/>
          <p:cNvSpPr txBox="1"/>
          <p:nvPr>
            <p:custDataLst>
              <p:tags r:id="rId30"/>
            </p:custDataLst>
          </p:nvPr>
        </p:nvSpPr>
        <p:spPr>
          <a:xfrm>
            <a:off x="4229202" y="1537966"/>
            <a:ext cx="2793649" cy="646271"/>
          </a:xfrm>
          <a:prstGeom prst="rect">
            <a:avLst/>
          </a:prstGeom>
          <a:noFill/>
        </p:spPr>
        <p:txBody>
          <a:bodyPr vert="horz" wrap="square" lIns="90000" tIns="46800" rIns="90000" bIns="46800" rtlCol="0" anchor="ctr" anchorCtr="0">
            <a:normAutofit/>
          </a:bodyPr>
          <a:lstStyle/>
          <a:p>
            <a:pPr algn="ctr">
              <a:lnSpc>
                <a:spcPct val="120000"/>
              </a:lnSpc>
            </a:pPr>
            <a:r>
              <a:rPr lang="zh-CN" altLang="en-US" dirty="0">
                <a:solidFill>
                  <a:sysClr val="windowText" lastClr="000000">
                    <a:lumMod val="50000"/>
                    <a:lumOff val="50000"/>
                  </a:sysClr>
                </a:solidFill>
              </a:rPr>
              <a:t>比如坚决复杂问题的能力</a:t>
            </a:r>
            <a:endParaRPr lang="zh-CN" altLang="en-US" dirty="0">
              <a:solidFill>
                <a:sysClr val="windowText" lastClr="000000">
                  <a:lumMod val="50000"/>
                  <a:lumOff val="50000"/>
                </a:sysClr>
              </a:solidFill>
            </a:endParaRPr>
          </a:p>
        </p:txBody>
      </p:sp>
      <p:sp>
        <p:nvSpPr>
          <p:cNvPr id="115" name="文本框 114"/>
          <p:cNvSpPr txBox="1"/>
          <p:nvPr>
            <p:custDataLst>
              <p:tags r:id="rId31"/>
            </p:custDataLst>
          </p:nvPr>
        </p:nvSpPr>
        <p:spPr>
          <a:xfrm>
            <a:off x="748435" y="4257671"/>
            <a:ext cx="2793649" cy="354713"/>
          </a:xfrm>
          <a:prstGeom prst="rect">
            <a:avLst/>
          </a:prstGeom>
          <a:noFill/>
        </p:spPr>
        <p:txBody>
          <a:bodyPr vert="horz" wrap="square" lIns="90000" tIns="46800" rIns="90000" bIns="46800" rtlCol="0" anchor="ctr" anchorCtr="0">
            <a:normAutofit fontScale="90000" lnSpcReduction="10000"/>
          </a:bodyPr>
          <a:lstStyle/>
          <a:p>
            <a:pPr algn="r"/>
            <a:r>
              <a:rPr lang="zh-CN" altLang="en-US" sz="2000" b="1" dirty="0">
                <a:latin typeface="Arial" panose="020B0604020202020204" pitchFamily="34" charset="0"/>
                <a:ea typeface="黑体" panose="02010609060101010101" charset="-122"/>
                <a:cs typeface="+mn-ea"/>
              </a:rPr>
              <a:t>社会行为技能</a:t>
            </a:r>
            <a:endParaRPr lang="zh-CN" altLang="en-US" sz="2000" b="1" dirty="0">
              <a:latin typeface="Arial" panose="020B0604020202020204" pitchFamily="34" charset="0"/>
              <a:ea typeface="黑体" panose="02010609060101010101" charset="-122"/>
              <a:cs typeface="+mn-ea"/>
            </a:endParaRPr>
          </a:p>
        </p:txBody>
      </p:sp>
      <p:sp>
        <p:nvSpPr>
          <p:cNvPr id="116" name="文本框 115"/>
          <p:cNvSpPr txBox="1"/>
          <p:nvPr>
            <p:custDataLst>
              <p:tags r:id="rId32"/>
            </p:custDataLst>
          </p:nvPr>
        </p:nvSpPr>
        <p:spPr>
          <a:xfrm>
            <a:off x="748435" y="4612384"/>
            <a:ext cx="2793649" cy="646271"/>
          </a:xfrm>
          <a:prstGeom prst="rect">
            <a:avLst/>
          </a:prstGeom>
          <a:noFill/>
        </p:spPr>
        <p:txBody>
          <a:bodyPr vert="horz" wrap="square" lIns="90000" tIns="46800" rIns="90000" bIns="46800" rtlCol="0" anchor="ctr" anchorCtr="0">
            <a:normAutofit/>
          </a:bodyPr>
          <a:lstStyle/>
          <a:p>
            <a:pPr algn="r">
              <a:lnSpc>
                <a:spcPct val="120000"/>
              </a:lnSpc>
            </a:pPr>
            <a:r>
              <a:rPr lang="zh-CN" altLang="en-US" dirty="0">
                <a:solidFill>
                  <a:sysClr val="windowText" lastClr="000000">
                    <a:lumMod val="50000"/>
                    <a:lumOff val="50000"/>
                  </a:sysClr>
                </a:solidFill>
              </a:rPr>
              <a:t>比如团队协同合作能力</a:t>
            </a:r>
            <a:endParaRPr lang="zh-CN" altLang="en-US" dirty="0">
              <a:solidFill>
                <a:sysClr val="windowText" lastClr="000000">
                  <a:lumMod val="50000"/>
                  <a:lumOff val="50000"/>
                </a:sysClr>
              </a:solidFill>
            </a:endParaRPr>
          </a:p>
        </p:txBody>
      </p:sp>
      <p:sp>
        <p:nvSpPr>
          <p:cNvPr id="9" name="文本框 8"/>
          <p:cNvSpPr txBox="1"/>
          <p:nvPr>
            <p:custDataLst>
              <p:tags r:id="rId33"/>
            </p:custDataLst>
          </p:nvPr>
        </p:nvSpPr>
        <p:spPr>
          <a:xfrm>
            <a:off x="5595641" y="3067802"/>
            <a:ext cx="132766" cy="158528"/>
          </a:xfrm>
          <a:prstGeom prst="rect">
            <a:avLst/>
          </a:prstGeom>
          <a:solidFill>
            <a:sysClr val="window" lastClr="FFFFFF"/>
          </a:solidFill>
          <a:ln>
            <a:noFill/>
          </a:ln>
        </p:spPr>
        <p:txBody>
          <a:bodyPr vert="horz" wrap="square" lIns="90000" tIns="46800" rIns="90000" bIns="46800" numCol="1" anchor="ctr" anchorCtr="0" compatLnSpc="1">
            <a:normAutofit fontScale="25000" lnSpcReduction="20000"/>
          </a:bodyPr>
          <a:lstStyle>
            <a:defPPr>
              <a:defRPr lang="zh-CN"/>
            </a:defPPr>
          </a:lstStyle>
          <a:p>
            <a:endParaRPr lang="zh-CN" altLang="en-US"/>
          </a:p>
        </p:txBody>
      </p:sp>
      <p:sp>
        <p:nvSpPr>
          <p:cNvPr id="10" name="文本框 9"/>
          <p:cNvSpPr txBox="1"/>
          <p:nvPr>
            <p:custDataLst>
              <p:tags r:id="rId34"/>
            </p:custDataLst>
          </p:nvPr>
        </p:nvSpPr>
        <p:spPr>
          <a:xfrm>
            <a:off x="5615189" y="3113224"/>
            <a:ext cx="93671" cy="8474"/>
          </a:xfrm>
          <a:prstGeom prst="rect">
            <a:avLst/>
          </a:prstGeom>
          <a:solidFill>
            <a:sysClr val="window" lastClr="FFFFFF"/>
          </a:solidFill>
          <a:ln>
            <a:noFill/>
          </a:ln>
        </p:spPr>
        <p:txBody>
          <a:bodyPr vert="horz" wrap="square" lIns="90000" tIns="46800" rIns="90000" bIns="46800" numCol="1" anchor="ctr" anchorCtr="0" compatLnSpc="1">
            <a:normAutofit fontScale="25000" lnSpcReduction="20000"/>
          </a:bodyPr>
          <a:lstStyle>
            <a:defPPr>
              <a:defRPr lang="zh-CN"/>
            </a:defPPr>
          </a:lstStyle>
          <a:p>
            <a:endParaRPr lang="zh-CN" altLang="en-US"/>
          </a:p>
        </p:txBody>
      </p:sp>
      <p:sp>
        <p:nvSpPr>
          <p:cNvPr id="11" name="文本框 10"/>
          <p:cNvSpPr txBox="1"/>
          <p:nvPr>
            <p:custDataLst>
              <p:tags r:id="rId35"/>
            </p:custDataLst>
          </p:nvPr>
        </p:nvSpPr>
        <p:spPr>
          <a:xfrm>
            <a:off x="5614398" y="3091304"/>
            <a:ext cx="93671" cy="8813"/>
          </a:xfrm>
          <a:prstGeom prst="rect">
            <a:avLst/>
          </a:prstGeom>
          <a:solidFill>
            <a:sysClr val="window" lastClr="FFFFFF"/>
          </a:solidFill>
          <a:ln>
            <a:noFill/>
          </a:ln>
        </p:spPr>
        <p:txBody>
          <a:bodyPr vert="horz" wrap="square" lIns="90000" tIns="46800" rIns="90000" bIns="46800" numCol="1" anchor="ctr" anchorCtr="0" compatLnSpc="1">
            <a:normAutofit fontScale="25000" lnSpcReduction="20000"/>
          </a:bodyPr>
          <a:lstStyle>
            <a:defPPr>
              <a:defRPr lang="zh-CN"/>
            </a:defPPr>
          </a:lstStyle>
          <a:p>
            <a:endParaRPr lang="zh-CN" altLang="en-US"/>
          </a:p>
        </p:txBody>
      </p:sp>
      <p:sp>
        <p:nvSpPr>
          <p:cNvPr id="2" name="文本框 1"/>
          <p:cNvSpPr txBox="1"/>
          <p:nvPr/>
        </p:nvSpPr>
        <p:spPr>
          <a:xfrm>
            <a:off x="833120" y="6130925"/>
            <a:ext cx="9479280" cy="460375"/>
          </a:xfrm>
          <a:prstGeom prst="rect">
            <a:avLst/>
          </a:prstGeom>
          <a:noFill/>
        </p:spPr>
        <p:txBody>
          <a:bodyPr wrap="none" rtlCol="0" anchor="t">
            <a:spAutoFit/>
          </a:bodyPr>
          <a:lstStyle/>
          <a:p>
            <a:pPr lvl="1" rtl="0">
              <a:lnSpc>
                <a:spcPct val="100000"/>
              </a:lnSpc>
              <a:spcBef>
                <a:spcPct val="0"/>
              </a:spcBef>
              <a:spcAft>
                <a:spcPct val="15000"/>
              </a:spcAft>
            </a:pPr>
            <a:r>
              <a:rPr lang="zh-CN" altLang="en-US" sz="2400" dirty="0">
                <a:latin typeface="黑体" panose="02010609060101010101" charset="-122"/>
                <a:ea typeface="黑体" panose="02010609060101010101" charset="-122"/>
                <a:sym typeface="+mn-ea"/>
              </a:rPr>
              <a:t>培育这类技能要求个体具有坚实的人力资本基础并进行终身学习。</a:t>
            </a:r>
            <a:endParaRPr lang="zh-CN" altLang="en-US" sz="2400" dirty="0">
              <a:latin typeface="黑体" panose="02010609060101010101" charset="-122"/>
              <a:ea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6"/>
          <p:cNvSpPr txBox="1"/>
          <p:nvPr/>
        </p:nvSpPr>
        <p:spPr>
          <a:xfrm>
            <a:off x="443585" y="173615"/>
            <a:ext cx="5082540" cy="583565"/>
          </a:xfrm>
          <a:prstGeom prst="rect">
            <a:avLst/>
          </a:prstGeom>
          <a:noFill/>
        </p:spPr>
        <p:txBody>
          <a:bodyPr wrap="none" rtlCol="0">
            <a:spAutoFit/>
          </a:bodyPr>
          <a:lstStyle/>
          <a:p>
            <a:pPr algn="l"/>
            <a:r>
              <a:rPr lang="zh-CN" altLang="en-US" sz="4000" b="1" dirty="0">
                <a:solidFill>
                  <a:srgbClr val="38425D"/>
                </a:solidFill>
                <a:latin typeface="微软雅黑" panose="020B0503020204020204" pitchFamily="2" charset="-122"/>
                <a:ea typeface="微软雅黑" panose="020B0503020204020204" pitchFamily="2" charset="-122"/>
                <a:cs typeface="+mj-cs"/>
              </a:rPr>
              <a:t>人力资本增值方式——学习</a:t>
            </a:r>
            <a:endParaRPr lang="zh-CN" altLang="en-US" sz="3200" b="1">
              <a:latin typeface="黑体" panose="02010609060101010101" charset="-122"/>
              <a:ea typeface="黑体" panose="02010609060101010101" charset="-122"/>
              <a:cs typeface="黑体" panose="02010609060101010101" charset="-122"/>
            </a:endParaRPr>
          </a:p>
        </p:txBody>
      </p:sp>
      <p:grpSp>
        <p:nvGrpSpPr>
          <p:cNvPr id="2" name="组合 1"/>
          <p:cNvGrpSpPr/>
          <p:nvPr/>
        </p:nvGrpSpPr>
        <p:grpSpPr>
          <a:xfrm>
            <a:off x="3919220" y="1226185"/>
            <a:ext cx="5353685" cy="5286375"/>
            <a:chOff x="6172" y="1931"/>
            <a:chExt cx="8431" cy="8325"/>
          </a:xfrm>
        </p:grpSpPr>
        <p:grpSp>
          <p:nvGrpSpPr>
            <p:cNvPr id="286" name="组合 285"/>
            <p:cNvGrpSpPr/>
            <p:nvPr>
              <p:custDataLst>
                <p:tags r:id="rId1"/>
              </p:custDataLst>
            </p:nvPr>
          </p:nvGrpSpPr>
          <p:grpSpPr>
            <a:xfrm>
              <a:off x="6172" y="1931"/>
              <a:ext cx="2672" cy="2908"/>
              <a:chOff x="2506663" y="1388269"/>
              <a:chExt cx="1309687" cy="1425575"/>
            </a:xfrm>
          </p:grpSpPr>
          <p:sp>
            <p:nvSpPr>
              <p:cNvPr id="186" name="Freeform 3"/>
              <p:cNvSpPr/>
              <p:nvPr>
                <p:custDataLst>
                  <p:tags r:id="rId2"/>
                </p:custDataLst>
              </p:nvPr>
            </p:nvSpPr>
            <p:spPr bwMode="auto">
              <a:xfrm rot="18900000">
                <a:off x="2506663" y="1388269"/>
                <a:ext cx="1247775" cy="1247775"/>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noFill/>
              <a:ln w="101600" cap="flat" cmpd="sng">
                <a:solidFill>
                  <a:srgbClr val="77C7A3"/>
                </a:solidFill>
                <a:prstDash val="solid"/>
                <a:round/>
                <a:headEnd type="none" w="med" len="med"/>
                <a:tailEnd type="none" w="med" len="med"/>
              </a:ln>
              <a:effectLst/>
            </p:spPr>
            <p:txBody>
              <a:bodyPr>
                <a:normAutofit/>
              </a:bodyPr>
              <a:lstStyle/>
              <a:p>
                <a:endParaRPr lang="zh-CN" altLang="en-US">
                  <a:solidFill>
                    <a:srgbClr val="77C7A3"/>
                  </a:solidFill>
                  <a:sym typeface="Arial" panose="020B0604020202020204" pitchFamily="34" charset="0"/>
                </a:endParaRPr>
              </a:p>
            </p:txBody>
          </p:sp>
          <p:grpSp>
            <p:nvGrpSpPr>
              <p:cNvPr id="245" name="Group 80"/>
              <p:cNvGrpSpPr/>
              <p:nvPr/>
            </p:nvGrpSpPr>
            <p:grpSpPr bwMode="auto">
              <a:xfrm rot="13500000">
                <a:off x="3408363" y="2405856"/>
                <a:ext cx="571500" cy="244475"/>
                <a:chOff x="3651" y="3051"/>
                <a:chExt cx="360" cy="154"/>
              </a:xfrm>
            </p:grpSpPr>
            <p:grpSp>
              <p:nvGrpSpPr>
                <p:cNvPr id="246" name="Group 138"/>
                <p:cNvGrpSpPr/>
                <p:nvPr/>
              </p:nvGrpSpPr>
              <p:grpSpPr bwMode="auto">
                <a:xfrm>
                  <a:off x="3857" y="3051"/>
                  <a:ext cx="154" cy="154"/>
                  <a:chOff x="1661" y="2750"/>
                  <a:chExt cx="250" cy="250"/>
                </a:xfrm>
              </p:grpSpPr>
              <p:sp>
                <p:nvSpPr>
                  <p:cNvPr id="248" name="Oval 139"/>
                  <p:cNvSpPr>
                    <a:spLocks noChangeArrowheads="1"/>
                  </p:cNvSpPr>
                  <p:nvPr>
                    <p:custDataLst>
                      <p:tags r:id="rId3"/>
                    </p:custDataLst>
                  </p:nvPr>
                </p:nvSpPr>
                <p:spPr bwMode="auto">
                  <a:xfrm>
                    <a:off x="1661" y="2750"/>
                    <a:ext cx="250" cy="250"/>
                  </a:xfrm>
                  <a:prstGeom prst="ellipse">
                    <a:avLst/>
                  </a:prstGeom>
                  <a:solidFill>
                    <a:srgbClr val="77C7A3"/>
                  </a:solidFill>
                  <a:ln>
                    <a:noFill/>
                  </a:ln>
                  <a:extLst>
                    <a:ext uri="{91240B29-F687-4F45-9708-019B960494DF}">
                      <a14:hiddenLine xmlns:a14="http://schemas.microsoft.com/office/drawing/2010/main" w="101600">
                        <a:solidFill>
                          <a:srgbClr val="000000"/>
                        </a:solidFill>
                        <a:round/>
                      </a14:hiddenLine>
                    </a:ext>
                  </a:extLst>
                </p:spPr>
                <p:txBody>
                  <a:bodyPr vert="eaVert" wrap="none" anchor="ctr">
                    <a:normAutofit fontScale="25000" lnSpcReduction="20000"/>
                  </a:bodyPr>
                  <a:lstStyle>
                    <a:lvl1pPr algn="l">
                      <a:defRPr>
                        <a:solidFill>
                          <a:srgbClr val="5F5F5F"/>
                        </a:solidFill>
                        <a:latin typeface="Malgun Gothic" panose="020B0503020000020004" pitchFamily="34" charset="-127"/>
                        <a:ea typeface="Malgun Gothic" panose="020B0503020000020004" pitchFamily="34" charset="-127"/>
                      </a:defRPr>
                    </a:lvl1pPr>
                    <a:lvl2pPr marL="742950" indent="-285750" algn="l">
                      <a:defRPr>
                        <a:solidFill>
                          <a:srgbClr val="5F5F5F"/>
                        </a:solidFill>
                        <a:latin typeface="Malgun Gothic" panose="020B0503020000020004" pitchFamily="34" charset="-127"/>
                        <a:ea typeface="Malgun Gothic" panose="020B0503020000020004" pitchFamily="34" charset="-127"/>
                      </a:defRPr>
                    </a:lvl2pPr>
                    <a:lvl3pPr marL="1143000" indent="-228600" algn="l">
                      <a:defRPr>
                        <a:solidFill>
                          <a:srgbClr val="5F5F5F"/>
                        </a:solidFill>
                        <a:latin typeface="Malgun Gothic" panose="020B0503020000020004" pitchFamily="34" charset="-127"/>
                        <a:ea typeface="Malgun Gothic" panose="020B0503020000020004" pitchFamily="34" charset="-127"/>
                      </a:defRPr>
                    </a:lvl3pPr>
                    <a:lvl4pPr marL="1600200" indent="-228600" algn="l">
                      <a:defRPr>
                        <a:solidFill>
                          <a:srgbClr val="5F5F5F"/>
                        </a:solidFill>
                        <a:latin typeface="Malgun Gothic" panose="020B0503020000020004" pitchFamily="34" charset="-127"/>
                        <a:ea typeface="Malgun Gothic" panose="020B0503020000020004" pitchFamily="34" charset="-127"/>
                      </a:defRPr>
                    </a:lvl4pPr>
                    <a:lvl5pPr marL="2057400" indent="-228600" algn="l">
                      <a:defRPr>
                        <a:solidFill>
                          <a:srgbClr val="5F5F5F"/>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9pPr>
                  </a:lstStyle>
                  <a:p>
                    <a:pPr algn="ctr"/>
                    <a:endParaRPr lang="ko-KR" altLang="ko-KR">
                      <a:solidFill>
                        <a:srgbClr val="77C7A3"/>
                      </a:solidFill>
                      <a:latin typeface="Calibri" panose="020F0502020204030204" charset="0"/>
                      <a:ea typeface="Malgun Gothic" panose="020B0503020000020004" pitchFamily="34" charset="-127"/>
                      <a:sym typeface="Arial" panose="020B0604020202020204" pitchFamily="34" charset="0"/>
                    </a:endParaRPr>
                  </a:p>
                </p:txBody>
              </p:sp>
              <p:sp>
                <p:nvSpPr>
                  <p:cNvPr id="249" name="Oval 140"/>
                  <p:cNvSpPr>
                    <a:spLocks noChangeArrowheads="1"/>
                  </p:cNvSpPr>
                  <p:nvPr>
                    <p:custDataLst>
                      <p:tags r:id="rId4"/>
                    </p:custDataLst>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vert="eaVert" wrap="none" anchor="ctr">
                    <a:normAutofit fontScale="25000" lnSpcReduction="20000"/>
                  </a:bodyPr>
                  <a:lstStyle>
                    <a:lvl1pPr algn="l">
                      <a:defRPr>
                        <a:solidFill>
                          <a:srgbClr val="5F5F5F"/>
                        </a:solidFill>
                        <a:latin typeface="Malgun Gothic" panose="020B0503020000020004" pitchFamily="34" charset="-127"/>
                        <a:ea typeface="Malgun Gothic" panose="020B0503020000020004" pitchFamily="34" charset="-127"/>
                      </a:defRPr>
                    </a:lvl1pPr>
                    <a:lvl2pPr marL="742950" indent="-285750" algn="l">
                      <a:defRPr>
                        <a:solidFill>
                          <a:srgbClr val="5F5F5F"/>
                        </a:solidFill>
                        <a:latin typeface="Malgun Gothic" panose="020B0503020000020004" pitchFamily="34" charset="-127"/>
                        <a:ea typeface="Malgun Gothic" panose="020B0503020000020004" pitchFamily="34" charset="-127"/>
                      </a:defRPr>
                    </a:lvl2pPr>
                    <a:lvl3pPr marL="1143000" indent="-228600" algn="l">
                      <a:defRPr>
                        <a:solidFill>
                          <a:srgbClr val="5F5F5F"/>
                        </a:solidFill>
                        <a:latin typeface="Malgun Gothic" panose="020B0503020000020004" pitchFamily="34" charset="-127"/>
                        <a:ea typeface="Malgun Gothic" panose="020B0503020000020004" pitchFamily="34" charset="-127"/>
                      </a:defRPr>
                    </a:lvl3pPr>
                    <a:lvl4pPr marL="1600200" indent="-228600" algn="l">
                      <a:defRPr>
                        <a:solidFill>
                          <a:srgbClr val="5F5F5F"/>
                        </a:solidFill>
                        <a:latin typeface="Malgun Gothic" panose="020B0503020000020004" pitchFamily="34" charset="-127"/>
                        <a:ea typeface="Malgun Gothic" panose="020B0503020000020004" pitchFamily="34" charset="-127"/>
                      </a:defRPr>
                    </a:lvl4pPr>
                    <a:lvl5pPr marL="2057400" indent="-228600" algn="l">
                      <a:defRPr>
                        <a:solidFill>
                          <a:srgbClr val="5F5F5F"/>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9pPr>
                  </a:lstStyle>
                  <a:p>
                    <a:pPr algn="ctr"/>
                    <a:endParaRPr lang="ko-KR" altLang="ko-KR">
                      <a:solidFill>
                        <a:srgbClr val="77C7A3"/>
                      </a:solidFill>
                      <a:latin typeface="Calibri" panose="020F0502020204030204" charset="0"/>
                      <a:ea typeface="Malgun Gothic" panose="020B0503020000020004" pitchFamily="34" charset="-127"/>
                      <a:sym typeface="Arial" panose="020B0604020202020204" pitchFamily="34" charset="0"/>
                    </a:endParaRPr>
                  </a:p>
                </p:txBody>
              </p:sp>
            </p:grpSp>
            <p:sp>
              <p:nvSpPr>
                <p:cNvPr id="247" name="Line 84"/>
                <p:cNvSpPr>
                  <a:spLocks noChangeShapeType="1"/>
                </p:cNvSpPr>
                <p:nvPr>
                  <p:custDataLst>
                    <p:tags r:id="rId5"/>
                  </p:custDataLst>
                </p:nvPr>
              </p:nvSpPr>
              <p:spPr bwMode="auto">
                <a:xfrm>
                  <a:off x="3651" y="3121"/>
                  <a:ext cx="227" cy="0"/>
                </a:xfrm>
                <a:prstGeom prst="line">
                  <a:avLst/>
                </a:prstGeom>
                <a:noFill/>
                <a:ln w="19050" cap="rnd">
                  <a:solidFill>
                    <a:srgbClr val="77C7A3"/>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a:normAutofit fontScale="25000" lnSpcReduction="20000"/>
                </a:bodyPr>
                <a:lstStyle/>
                <a:p>
                  <a:endParaRPr lang="zh-CN" altLang="en-US">
                    <a:solidFill>
                      <a:srgbClr val="77C7A3"/>
                    </a:solidFill>
                    <a:sym typeface="Arial" panose="020B0604020202020204" pitchFamily="34" charset="0"/>
                  </a:endParaRPr>
                </a:p>
              </p:txBody>
            </p:sp>
          </p:grpSp>
          <p:sp>
            <p:nvSpPr>
              <p:cNvPr id="275" name="文本框 274"/>
              <p:cNvSpPr txBox="1"/>
              <p:nvPr>
                <p:custDataLst>
                  <p:tags r:id="rId6"/>
                </p:custDataLst>
              </p:nvPr>
            </p:nvSpPr>
            <p:spPr>
              <a:xfrm>
                <a:off x="2559582" y="1625608"/>
                <a:ext cx="1141937" cy="923330"/>
              </a:xfrm>
              <a:prstGeom prst="rect">
                <a:avLst/>
              </a:prstGeom>
              <a:noFill/>
            </p:spPr>
            <p:txBody>
              <a:bodyPr wrap="square" rtlCol="0">
                <a:normAutofit/>
              </a:bodyPr>
              <a:lstStyle/>
              <a:p>
                <a:pPr algn="ctr"/>
                <a:r>
                  <a:rPr lang="zh-CN" altLang="en-US" sz="2400" dirty="0">
                    <a:solidFill>
                      <a:srgbClr val="77C7A3"/>
                    </a:solidFill>
                    <a:sym typeface="Arial" panose="020B0604020202020204" pitchFamily="34" charset="0"/>
                  </a:rPr>
                  <a:t>在环境中学习</a:t>
                </a:r>
                <a:endParaRPr lang="zh-CN" altLang="en-US" sz="2400" dirty="0">
                  <a:solidFill>
                    <a:srgbClr val="77C7A3"/>
                  </a:solidFill>
                  <a:sym typeface="Arial" panose="020B0604020202020204" pitchFamily="34" charset="0"/>
                </a:endParaRPr>
              </a:p>
            </p:txBody>
          </p:sp>
        </p:grpSp>
        <p:grpSp>
          <p:nvGrpSpPr>
            <p:cNvPr id="288" name="组合 287"/>
            <p:cNvGrpSpPr/>
            <p:nvPr>
              <p:custDataLst>
                <p:tags r:id="rId7"/>
              </p:custDataLst>
            </p:nvPr>
          </p:nvGrpSpPr>
          <p:grpSpPr>
            <a:xfrm>
              <a:off x="6197" y="7660"/>
              <a:ext cx="2950" cy="2597"/>
              <a:chOff x="2519363" y="4196557"/>
              <a:chExt cx="1446212" cy="1273175"/>
            </a:xfrm>
          </p:grpSpPr>
          <p:sp>
            <p:nvSpPr>
              <p:cNvPr id="231" name="Freeform 60"/>
              <p:cNvSpPr/>
              <p:nvPr>
                <p:custDataLst>
                  <p:tags r:id="rId8"/>
                </p:custDataLst>
              </p:nvPr>
            </p:nvSpPr>
            <p:spPr bwMode="auto">
              <a:xfrm rot="18900000">
                <a:off x="2519363" y="4221957"/>
                <a:ext cx="1247775" cy="1247775"/>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noFill/>
              <a:ln w="101600" cap="flat" cmpd="sng">
                <a:solidFill>
                  <a:srgbClr val="77C7A3"/>
                </a:solidFill>
                <a:prstDash val="solid"/>
                <a:round/>
                <a:headEnd type="none" w="med" len="med"/>
                <a:tailEnd type="none" w="med" len="med"/>
              </a:ln>
              <a:effectLst/>
            </p:spPr>
            <p:txBody>
              <a:bodyPr>
                <a:normAutofit/>
              </a:bodyPr>
              <a:lstStyle/>
              <a:p>
                <a:endParaRPr lang="zh-CN" altLang="en-US">
                  <a:solidFill>
                    <a:srgbClr val="77C7A3"/>
                  </a:solidFill>
                  <a:sym typeface="Arial" panose="020B0604020202020204" pitchFamily="34" charset="0"/>
                </a:endParaRPr>
              </a:p>
            </p:txBody>
          </p:sp>
          <p:grpSp>
            <p:nvGrpSpPr>
              <p:cNvPr id="250" name="Group 85"/>
              <p:cNvGrpSpPr/>
              <p:nvPr/>
            </p:nvGrpSpPr>
            <p:grpSpPr bwMode="auto">
              <a:xfrm rot="8100000">
                <a:off x="3394075" y="4196557"/>
                <a:ext cx="571500" cy="244475"/>
                <a:chOff x="3651" y="3051"/>
                <a:chExt cx="360" cy="154"/>
              </a:xfrm>
            </p:grpSpPr>
            <p:grpSp>
              <p:nvGrpSpPr>
                <p:cNvPr id="251" name="Group 138"/>
                <p:cNvGrpSpPr/>
                <p:nvPr/>
              </p:nvGrpSpPr>
              <p:grpSpPr bwMode="auto">
                <a:xfrm>
                  <a:off x="3857" y="3051"/>
                  <a:ext cx="154" cy="154"/>
                  <a:chOff x="1661" y="2750"/>
                  <a:chExt cx="250" cy="250"/>
                </a:xfrm>
              </p:grpSpPr>
              <p:sp>
                <p:nvSpPr>
                  <p:cNvPr id="253" name="Oval 139"/>
                  <p:cNvSpPr>
                    <a:spLocks noChangeArrowheads="1"/>
                  </p:cNvSpPr>
                  <p:nvPr>
                    <p:custDataLst>
                      <p:tags r:id="rId9"/>
                    </p:custDataLst>
                  </p:nvPr>
                </p:nvSpPr>
                <p:spPr bwMode="auto">
                  <a:xfrm>
                    <a:off x="1661" y="2750"/>
                    <a:ext cx="250" cy="250"/>
                  </a:xfrm>
                  <a:prstGeom prst="ellipse">
                    <a:avLst/>
                  </a:prstGeom>
                  <a:solidFill>
                    <a:srgbClr val="77C7A3"/>
                  </a:solidFill>
                  <a:ln>
                    <a:noFill/>
                  </a:ln>
                  <a:effectLst/>
                  <a:extLst>
                    <a:ext uri="{91240B29-F687-4F45-9708-019B960494DF}">
                      <a14:hiddenLine xmlns:a14="http://schemas.microsoft.com/office/drawing/2010/main" w="101600">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normAutofit fontScale="52500" lnSpcReduction="20000"/>
                  </a:bodyPr>
                  <a:lstStyle>
                    <a:lvl1pPr algn="l">
                      <a:defRPr>
                        <a:solidFill>
                          <a:srgbClr val="5F5F5F"/>
                        </a:solidFill>
                        <a:latin typeface="Malgun Gothic" panose="020B0503020000020004" pitchFamily="34" charset="-127"/>
                        <a:ea typeface="Malgun Gothic" panose="020B0503020000020004" pitchFamily="34" charset="-127"/>
                      </a:defRPr>
                    </a:lvl1pPr>
                    <a:lvl2pPr marL="742950" indent="-285750" algn="l">
                      <a:defRPr>
                        <a:solidFill>
                          <a:srgbClr val="5F5F5F"/>
                        </a:solidFill>
                        <a:latin typeface="Malgun Gothic" panose="020B0503020000020004" pitchFamily="34" charset="-127"/>
                        <a:ea typeface="Malgun Gothic" panose="020B0503020000020004" pitchFamily="34" charset="-127"/>
                      </a:defRPr>
                    </a:lvl2pPr>
                    <a:lvl3pPr marL="1143000" indent="-228600" algn="l">
                      <a:defRPr>
                        <a:solidFill>
                          <a:srgbClr val="5F5F5F"/>
                        </a:solidFill>
                        <a:latin typeface="Malgun Gothic" panose="020B0503020000020004" pitchFamily="34" charset="-127"/>
                        <a:ea typeface="Malgun Gothic" panose="020B0503020000020004" pitchFamily="34" charset="-127"/>
                      </a:defRPr>
                    </a:lvl3pPr>
                    <a:lvl4pPr marL="1600200" indent="-228600" algn="l">
                      <a:defRPr>
                        <a:solidFill>
                          <a:srgbClr val="5F5F5F"/>
                        </a:solidFill>
                        <a:latin typeface="Malgun Gothic" panose="020B0503020000020004" pitchFamily="34" charset="-127"/>
                        <a:ea typeface="Malgun Gothic" panose="020B0503020000020004" pitchFamily="34" charset="-127"/>
                      </a:defRPr>
                    </a:lvl4pPr>
                    <a:lvl5pPr marL="2057400" indent="-228600" algn="l">
                      <a:defRPr>
                        <a:solidFill>
                          <a:srgbClr val="5F5F5F"/>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9pPr>
                  </a:lstStyle>
                  <a:p>
                    <a:pPr algn="ctr"/>
                    <a:endParaRPr lang="ko-KR" altLang="ko-KR">
                      <a:solidFill>
                        <a:srgbClr val="77C7A3"/>
                      </a:solidFill>
                      <a:latin typeface="Calibri" panose="020F0502020204030204" charset="0"/>
                      <a:ea typeface="Malgun Gothic" panose="020B0503020000020004" pitchFamily="34" charset="-127"/>
                      <a:sym typeface="Arial" panose="020B0604020202020204" pitchFamily="34" charset="0"/>
                    </a:endParaRPr>
                  </a:p>
                </p:txBody>
              </p:sp>
              <p:sp>
                <p:nvSpPr>
                  <p:cNvPr id="254" name="Oval 140"/>
                  <p:cNvSpPr>
                    <a:spLocks noChangeArrowheads="1"/>
                  </p:cNvSpPr>
                  <p:nvPr>
                    <p:custDataLst>
                      <p:tags r:id="rId10"/>
                    </p:custDataLst>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rot="10800000" wrap="none" anchor="ctr">
                    <a:normAutofit fontScale="25000" lnSpcReduction="20000"/>
                  </a:bodyPr>
                  <a:lstStyle>
                    <a:lvl1pPr algn="l">
                      <a:defRPr>
                        <a:solidFill>
                          <a:srgbClr val="5F5F5F"/>
                        </a:solidFill>
                        <a:latin typeface="Malgun Gothic" panose="020B0503020000020004" pitchFamily="34" charset="-127"/>
                        <a:ea typeface="Malgun Gothic" panose="020B0503020000020004" pitchFamily="34" charset="-127"/>
                      </a:defRPr>
                    </a:lvl1pPr>
                    <a:lvl2pPr marL="742950" indent="-285750" algn="l">
                      <a:defRPr>
                        <a:solidFill>
                          <a:srgbClr val="5F5F5F"/>
                        </a:solidFill>
                        <a:latin typeface="Malgun Gothic" panose="020B0503020000020004" pitchFamily="34" charset="-127"/>
                        <a:ea typeface="Malgun Gothic" panose="020B0503020000020004" pitchFamily="34" charset="-127"/>
                      </a:defRPr>
                    </a:lvl2pPr>
                    <a:lvl3pPr marL="1143000" indent="-228600" algn="l">
                      <a:defRPr>
                        <a:solidFill>
                          <a:srgbClr val="5F5F5F"/>
                        </a:solidFill>
                        <a:latin typeface="Malgun Gothic" panose="020B0503020000020004" pitchFamily="34" charset="-127"/>
                        <a:ea typeface="Malgun Gothic" panose="020B0503020000020004" pitchFamily="34" charset="-127"/>
                      </a:defRPr>
                    </a:lvl3pPr>
                    <a:lvl4pPr marL="1600200" indent="-228600" algn="l">
                      <a:defRPr>
                        <a:solidFill>
                          <a:srgbClr val="5F5F5F"/>
                        </a:solidFill>
                        <a:latin typeface="Malgun Gothic" panose="020B0503020000020004" pitchFamily="34" charset="-127"/>
                        <a:ea typeface="Malgun Gothic" panose="020B0503020000020004" pitchFamily="34" charset="-127"/>
                      </a:defRPr>
                    </a:lvl4pPr>
                    <a:lvl5pPr marL="2057400" indent="-228600" algn="l">
                      <a:defRPr>
                        <a:solidFill>
                          <a:srgbClr val="5F5F5F"/>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9pPr>
                  </a:lstStyle>
                  <a:p>
                    <a:pPr algn="ctr"/>
                    <a:endParaRPr lang="ko-KR" altLang="ko-KR">
                      <a:solidFill>
                        <a:srgbClr val="77C7A3"/>
                      </a:solidFill>
                      <a:latin typeface="Calibri" panose="020F0502020204030204" charset="0"/>
                      <a:ea typeface="Malgun Gothic" panose="020B0503020000020004" pitchFamily="34" charset="-127"/>
                      <a:sym typeface="Arial" panose="020B0604020202020204" pitchFamily="34" charset="0"/>
                    </a:endParaRPr>
                  </a:p>
                </p:txBody>
              </p:sp>
            </p:grpSp>
            <p:sp>
              <p:nvSpPr>
                <p:cNvPr id="252" name="Line 89"/>
                <p:cNvSpPr>
                  <a:spLocks noChangeShapeType="1"/>
                </p:cNvSpPr>
                <p:nvPr>
                  <p:custDataLst>
                    <p:tags r:id="rId11"/>
                  </p:custDataLst>
                </p:nvPr>
              </p:nvSpPr>
              <p:spPr bwMode="auto">
                <a:xfrm>
                  <a:off x="3651" y="3121"/>
                  <a:ext cx="227" cy="0"/>
                </a:xfrm>
                <a:prstGeom prst="line">
                  <a:avLst/>
                </a:prstGeom>
                <a:noFill/>
                <a:ln w="19050" cap="rnd">
                  <a:solidFill>
                    <a:srgbClr val="77C7A3"/>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a:normAutofit fontScale="25000" lnSpcReduction="20000"/>
                </a:bodyPr>
                <a:lstStyle/>
                <a:p>
                  <a:endParaRPr lang="zh-CN" altLang="en-US">
                    <a:solidFill>
                      <a:srgbClr val="77C7A3"/>
                    </a:solidFill>
                    <a:sym typeface="Arial" panose="020B0604020202020204" pitchFamily="34" charset="0"/>
                  </a:endParaRPr>
                </a:p>
              </p:txBody>
            </p:sp>
          </p:grpSp>
          <p:sp>
            <p:nvSpPr>
              <p:cNvPr id="277" name="文本框 276"/>
              <p:cNvSpPr txBox="1"/>
              <p:nvPr>
                <p:custDataLst>
                  <p:tags r:id="rId12"/>
                </p:custDataLst>
              </p:nvPr>
            </p:nvSpPr>
            <p:spPr>
              <a:xfrm>
                <a:off x="2560442" y="4471397"/>
                <a:ext cx="1327742" cy="705195"/>
              </a:xfrm>
              <a:prstGeom prst="rect">
                <a:avLst/>
              </a:prstGeom>
              <a:noFill/>
            </p:spPr>
            <p:txBody>
              <a:bodyPr wrap="square" rtlCol="0">
                <a:noAutofit/>
              </a:bodyPr>
              <a:lstStyle/>
              <a:p>
                <a:pPr algn="ctr"/>
                <a:r>
                  <a:rPr lang="zh-CN" altLang="en-US" sz="2400" b="1" dirty="0">
                    <a:solidFill>
                      <a:srgbClr val="77C7A3"/>
                    </a:solidFill>
                    <a:sym typeface="Arial" panose="020B0604020202020204" pitchFamily="34" charset="0"/>
                  </a:rPr>
                  <a:t>向人（师傅、偶像）学习</a:t>
                </a:r>
                <a:endParaRPr lang="zh-CN" altLang="en-US" sz="2400" b="1" dirty="0">
                  <a:solidFill>
                    <a:srgbClr val="77C7A3"/>
                  </a:solidFill>
                  <a:sym typeface="Arial" panose="020B0604020202020204" pitchFamily="34" charset="0"/>
                </a:endParaRPr>
              </a:p>
            </p:txBody>
          </p:sp>
        </p:grpSp>
        <p:grpSp>
          <p:nvGrpSpPr>
            <p:cNvPr id="283" name="组合 282"/>
            <p:cNvGrpSpPr/>
            <p:nvPr>
              <p:custDataLst>
                <p:tags r:id="rId13"/>
              </p:custDataLst>
            </p:nvPr>
          </p:nvGrpSpPr>
          <p:grpSpPr>
            <a:xfrm>
              <a:off x="12059" y="7258"/>
              <a:ext cx="2545" cy="2999"/>
              <a:chOff x="5392738" y="3999707"/>
              <a:chExt cx="1247775" cy="1470025"/>
            </a:xfrm>
          </p:grpSpPr>
          <p:sp>
            <p:nvSpPr>
              <p:cNvPr id="222" name="Freeform 51"/>
              <p:cNvSpPr/>
              <p:nvPr>
                <p:custDataLst>
                  <p:tags r:id="rId14"/>
                </p:custDataLst>
              </p:nvPr>
            </p:nvSpPr>
            <p:spPr bwMode="auto">
              <a:xfrm rot="18900000">
                <a:off x="5392738" y="4221957"/>
                <a:ext cx="1247775" cy="1247775"/>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noFill/>
              <a:ln w="101600" cap="flat" cmpd="sng">
                <a:solidFill>
                  <a:srgbClr val="77C7A3"/>
                </a:solidFill>
                <a:prstDash val="solid"/>
                <a:round/>
                <a:headEnd type="none" w="med" len="med"/>
                <a:tailEnd type="none" w="med" len="med"/>
              </a:ln>
              <a:effectLst/>
            </p:spPr>
            <p:txBody>
              <a:bodyPr>
                <a:normAutofit/>
              </a:bodyPr>
              <a:lstStyle/>
              <a:p>
                <a:endParaRPr lang="zh-CN" altLang="en-US">
                  <a:solidFill>
                    <a:srgbClr val="77C7A3"/>
                  </a:solidFill>
                  <a:sym typeface="Arial" panose="020B0604020202020204" pitchFamily="34" charset="0"/>
                </a:endParaRPr>
              </a:p>
            </p:txBody>
          </p:sp>
          <p:grpSp>
            <p:nvGrpSpPr>
              <p:cNvPr id="265" name="Group 101"/>
              <p:cNvGrpSpPr/>
              <p:nvPr/>
            </p:nvGrpSpPr>
            <p:grpSpPr bwMode="auto">
              <a:xfrm rot="2700000">
                <a:off x="5233988" y="4163219"/>
                <a:ext cx="571500" cy="244475"/>
                <a:chOff x="3651" y="3051"/>
                <a:chExt cx="360" cy="154"/>
              </a:xfrm>
            </p:grpSpPr>
            <p:grpSp>
              <p:nvGrpSpPr>
                <p:cNvPr id="266" name="Group 138"/>
                <p:cNvGrpSpPr/>
                <p:nvPr/>
              </p:nvGrpSpPr>
              <p:grpSpPr bwMode="auto">
                <a:xfrm>
                  <a:off x="3857" y="3051"/>
                  <a:ext cx="154" cy="154"/>
                  <a:chOff x="1661" y="2750"/>
                  <a:chExt cx="250" cy="250"/>
                </a:xfrm>
              </p:grpSpPr>
              <p:sp>
                <p:nvSpPr>
                  <p:cNvPr id="268" name="Oval 139"/>
                  <p:cNvSpPr>
                    <a:spLocks noChangeArrowheads="1"/>
                  </p:cNvSpPr>
                  <p:nvPr>
                    <p:custDataLst>
                      <p:tags r:id="rId15"/>
                    </p:custDataLst>
                  </p:nvPr>
                </p:nvSpPr>
                <p:spPr bwMode="auto">
                  <a:xfrm>
                    <a:off x="1661" y="2750"/>
                    <a:ext cx="250" cy="250"/>
                  </a:xfrm>
                  <a:prstGeom prst="ellipse">
                    <a:avLst/>
                  </a:prstGeom>
                  <a:solidFill>
                    <a:srgbClr val="77C7A3"/>
                  </a:solidFill>
                  <a:ln>
                    <a:noFill/>
                  </a:ln>
                  <a:effectLst/>
                  <a:extLst>
                    <a:ext uri="{91240B29-F687-4F45-9708-019B960494DF}">
                      <a14:hiddenLine xmlns:a14="http://schemas.microsoft.com/office/drawing/2010/main" w="101600">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wrap="none" anchor="ctr">
                    <a:normAutofit fontScale="25000" lnSpcReduction="20000"/>
                  </a:bodyPr>
                  <a:lstStyle>
                    <a:lvl1pPr algn="l">
                      <a:defRPr>
                        <a:solidFill>
                          <a:srgbClr val="5F5F5F"/>
                        </a:solidFill>
                        <a:latin typeface="Malgun Gothic" panose="020B0503020000020004" pitchFamily="34" charset="-127"/>
                        <a:ea typeface="Malgun Gothic" panose="020B0503020000020004" pitchFamily="34" charset="-127"/>
                      </a:defRPr>
                    </a:lvl1pPr>
                    <a:lvl2pPr marL="742950" indent="-285750" algn="l">
                      <a:defRPr>
                        <a:solidFill>
                          <a:srgbClr val="5F5F5F"/>
                        </a:solidFill>
                        <a:latin typeface="Malgun Gothic" panose="020B0503020000020004" pitchFamily="34" charset="-127"/>
                        <a:ea typeface="Malgun Gothic" panose="020B0503020000020004" pitchFamily="34" charset="-127"/>
                      </a:defRPr>
                    </a:lvl2pPr>
                    <a:lvl3pPr marL="1143000" indent="-228600" algn="l">
                      <a:defRPr>
                        <a:solidFill>
                          <a:srgbClr val="5F5F5F"/>
                        </a:solidFill>
                        <a:latin typeface="Malgun Gothic" panose="020B0503020000020004" pitchFamily="34" charset="-127"/>
                        <a:ea typeface="Malgun Gothic" panose="020B0503020000020004" pitchFamily="34" charset="-127"/>
                      </a:defRPr>
                    </a:lvl3pPr>
                    <a:lvl4pPr marL="1600200" indent="-228600" algn="l">
                      <a:defRPr>
                        <a:solidFill>
                          <a:srgbClr val="5F5F5F"/>
                        </a:solidFill>
                        <a:latin typeface="Malgun Gothic" panose="020B0503020000020004" pitchFamily="34" charset="-127"/>
                        <a:ea typeface="Malgun Gothic" panose="020B0503020000020004" pitchFamily="34" charset="-127"/>
                      </a:defRPr>
                    </a:lvl4pPr>
                    <a:lvl5pPr marL="2057400" indent="-228600" algn="l">
                      <a:defRPr>
                        <a:solidFill>
                          <a:srgbClr val="5F5F5F"/>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9pPr>
                  </a:lstStyle>
                  <a:p>
                    <a:pPr algn="ctr"/>
                    <a:endParaRPr lang="ko-KR" altLang="ko-KR">
                      <a:solidFill>
                        <a:srgbClr val="77C7A3"/>
                      </a:solidFill>
                      <a:latin typeface="Calibri" panose="020F0502020204030204" charset="0"/>
                      <a:ea typeface="Malgun Gothic" panose="020B0503020000020004" pitchFamily="34" charset="-127"/>
                      <a:sym typeface="Arial" panose="020B0604020202020204" pitchFamily="34" charset="0"/>
                    </a:endParaRPr>
                  </a:p>
                </p:txBody>
              </p:sp>
              <p:sp>
                <p:nvSpPr>
                  <p:cNvPr id="269" name="Oval 140"/>
                  <p:cNvSpPr>
                    <a:spLocks noChangeArrowheads="1"/>
                  </p:cNvSpPr>
                  <p:nvPr>
                    <p:custDataLst>
                      <p:tags r:id="rId16"/>
                    </p:custDataLst>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rot="10800000" vert="eaVert" wrap="none" anchor="ctr">
                    <a:normAutofit fontScale="25000" lnSpcReduction="20000"/>
                  </a:bodyPr>
                  <a:lstStyle>
                    <a:lvl1pPr algn="l">
                      <a:defRPr>
                        <a:solidFill>
                          <a:srgbClr val="5F5F5F"/>
                        </a:solidFill>
                        <a:latin typeface="Malgun Gothic" panose="020B0503020000020004" pitchFamily="34" charset="-127"/>
                        <a:ea typeface="Malgun Gothic" panose="020B0503020000020004" pitchFamily="34" charset="-127"/>
                      </a:defRPr>
                    </a:lvl1pPr>
                    <a:lvl2pPr marL="742950" indent="-285750" algn="l">
                      <a:defRPr>
                        <a:solidFill>
                          <a:srgbClr val="5F5F5F"/>
                        </a:solidFill>
                        <a:latin typeface="Malgun Gothic" panose="020B0503020000020004" pitchFamily="34" charset="-127"/>
                        <a:ea typeface="Malgun Gothic" panose="020B0503020000020004" pitchFamily="34" charset="-127"/>
                      </a:defRPr>
                    </a:lvl2pPr>
                    <a:lvl3pPr marL="1143000" indent="-228600" algn="l">
                      <a:defRPr>
                        <a:solidFill>
                          <a:srgbClr val="5F5F5F"/>
                        </a:solidFill>
                        <a:latin typeface="Malgun Gothic" panose="020B0503020000020004" pitchFamily="34" charset="-127"/>
                        <a:ea typeface="Malgun Gothic" panose="020B0503020000020004" pitchFamily="34" charset="-127"/>
                      </a:defRPr>
                    </a:lvl3pPr>
                    <a:lvl4pPr marL="1600200" indent="-228600" algn="l">
                      <a:defRPr>
                        <a:solidFill>
                          <a:srgbClr val="5F5F5F"/>
                        </a:solidFill>
                        <a:latin typeface="Malgun Gothic" panose="020B0503020000020004" pitchFamily="34" charset="-127"/>
                        <a:ea typeface="Malgun Gothic" panose="020B0503020000020004" pitchFamily="34" charset="-127"/>
                      </a:defRPr>
                    </a:lvl4pPr>
                    <a:lvl5pPr marL="2057400" indent="-228600" algn="l">
                      <a:defRPr>
                        <a:solidFill>
                          <a:srgbClr val="5F5F5F"/>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9pPr>
                  </a:lstStyle>
                  <a:p>
                    <a:pPr algn="ctr"/>
                    <a:endParaRPr lang="ko-KR" altLang="ko-KR">
                      <a:solidFill>
                        <a:srgbClr val="77C7A3"/>
                      </a:solidFill>
                      <a:latin typeface="Calibri" panose="020F0502020204030204" charset="0"/>
                      <a:ea typeface="Malgun Gothic" panose="020B0503020000020004" pitchFamily="34" charset="-127"/>
                      <a:sym typeface="Arial" panose="020B0604020202020204" pitchFamily="34" charset="0"/>
                    </a:endParaRPr>
                  </a:p>
                </p:txBody>
              </p:sp>
            </p:grpSp>
            <p:sp>
              <p:nvSpPr>
                <p:cNvPr id="267" name="Line 105"/>
                <p:cNvSpPr>
                  <a:spLocks noChangeShapeType="1"/>
                </p:cNvSpPr>
                <p:nvPr>
                  <p:custDataLst>
                    <p:tags r:id="rId17"/>
                  </p:custDataLst>
                </p:nvPr>
              </p:nvSpPr>
              <p:spPr bwMode="auto">
                <a:xfrm>
                  <a:off x="3651" y="3121"/>
                  <a:ext cx="227" cy="0"/>
                </a:xfrm>
                <a:prstGeom prst="line">
                  <a:avLst/>
                </a:prstGeom>
                <a:noFill/>
                <a:ln w="19050" cap="rnd">
                  <a:solidFill>
                    <a:srgbClr val="77C7A3"/>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a:normAutofit fontScale="25000" lnSpcReduction="20000"/>
                </a:bodyPr>
                <a:lstStyle/>
                <a:p>
                  <a:endParaRPr lang="zh-CN" altLang="en-US">
                    <a:solidFill>
                      <a:srgbClr val="77C7A3"/>
                    </a:solidFill>
                    <a:sym typeface="Arial" panose="020B0604020202020204" pitchFamily="34" charset="0"/>
                  </a:endParaRPr>
                </a:p>
              </p:txBody>
            </p:sp>
          </p:grpSp>
          <p:sp>
            <p:nvSpPr>
              <p:cNvPr id="278" name="文本框 277"/>
              <p:cNvSpPr txBox="1"/>
              <p:nvPr>
                <p:custDataLst>
                  <p:tags r:id="rId18"/>
                </p:custDataLst>
              </p:nvPr>
            </p:nvSpPr>
            <p:spPr>
              <a:xfrm>
                <a:off x="5445657" y="4471170"/>
                <a:ext cx="1141937" cy="923330"/>
              </a:xfrm>
              <a:prstGeom prst="rect">
                <a:avLst/>
              </a:prstGeom>
              <a:noFill/>
            </p:spPr>
            <p:txBody>
              <a:bodyPr wrap="square" rtlCol="0">
                <a:normAutofit/>
              </a:bodyPr>
              <a:lstStyle/>
              <a:p>
                <a:pPr algn="ctr"/>
                <a:r>
                  <a:rPr lang="zh-CN" altLang="en-US" sz="2400" b="1" dirty="0">
                    <a:solidFill>
                      <a:srgbClr val="77C7A3"/>
                    </a:solidFill>
                    <a:sym typeface="Arial" panose="020B0604020202020204" pitchFamily="34" charset="0"/>
                  </a:rPr>
                  <a:t>向（文献）学习</a:t>
                </a:r>
                <a:endParaRPr lang="zh-CN" altLang="en-US" sz="2400" b="1" dirty="0">
                  <a:solidFill>
                    <a:srgbClr val="77C7A3"/>
                  </a:solidFill>
                  <a:sym typeface="Arial" panose="020B0604020202020204" pitchFamily="34" charset="0"/>
                </a:endParaRPr>
              </a:p>
            </p:txBody>
          </p:sp>
        </p:grpSp>
        <p:grpSp>
          <p:nvGrpSpPr>
            <p:cNvPr id="285" name="组合 284"/>
            <p:cNvGrpSpPr/>
            <p:nvPr>
              <p:custDataLst>
                <p:tags r:id="rId19"/>
              </p:custDataLst>
            </p:nvPr>
          </p:nvGrpSpPr>
          <p:grpSpPr>
            <a:xfrm>
              <a:off x="11628" y="1989"/>
              <a:ext cx="2953" cy="2643"/>
              <a:chOff x="5181600" y="1416844"/>
              <a:chExt cx="1447800" cy="1295400"/>
            </a:xfrm>
          </p:grpSpPr>
          <p:sp>
            <p:nvSpPr>
              <p:cNvPr id="188" name="Freeform 5"/>
              <p:cNvSpPr/>
              <p:nvPr>
                <p:custDataLst>
                  <p:tags r:id="rId20"/>
                </p:custDataLst>
              </p:nvPr>
            </p:nvSpPr>
            <p:spPr bwMode="auto">
              <a:xfrm rot="18900000">
                <a:off x="5381625" y="1416844"/>
                <a:ext cx="1247775" cy="1247775"/>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noFill/>
              <a:ln w="101600" cap="flat" cmpd="sng">
                <a:solidFill>
                  <a:srgbClr val="77C7A3"/>
                </a:solidFill>
                <a:prstDash val="solid"/>
                <a:round/>
                <a:headEnd type="none" w="med" len="med"/>
                <a:tailEnd type="none" w="med" len="med"/>
              </a:ln>
              <a:effectLst/>
            </p:spPr>
            <p:txBody>
              <a:bodyPr>
                <a:normAutofit/>
              </a:bodyPr>
              <a:lstStyle/>
              <a:p>
                <a:endParaRPr lang="zh-CN" altLang="en-US">
                  <a:solidFill>
                    <a:srgbClr val="77C7A3"/>
                  </a:solidFill>
                  <a:sym typeface="Arial" panose="020B0604020202020204" pitchFamily="34" charset="0"/>
                </a:endParaRPr>
              </a:p>
            </p:txBody>
          </p:sp>
          <p:grpSp>
            <p:nvGrpSpPr>
              <p:cNvPr id="260" name="Group 96"/>
              <p:cNvGrpSpPr/>
              <p:nvPr/>
            </p:nvGrpSpPr>
            <p:grpSpPr bwMode="auto">
              <a:xfrm rot="18900000">
                <a:off x="5181600" y="2467769"/>
                <a:ext cx="571500" cy="244475"/>
                <a:chOff x="3651" y="3051"/>
                <a:chExt cx="360" cy="154"/>
              </a:xfrm>
            </p:grpSpPr>
            <p:grpSp>
              <p:nvGrpSpPr>
                <p:cNvPr id="261" name="Group 138"/>
                <p:cNvGrpSpPr/>
                <p:nvPr/>
              </p:nvGrpSpPr>
              <p:grpSpPr bwMode="auto">
                <a:xfrm>
                  <a:off x="3857" y="3051"/>
                  <a:ext cx="154" cy="154"/>
                  <a:chOff x="1661" y="2750"/>
                  <a:chExt cx="250" cy="250"/>
                </a:xfrm>
              </p:grpSpPr>
              <p:sp>
                <p:nvSpPr>
                  <p:cNvPr id="263" name="Oval 139"/>
                  <p:cNvSpPr>
                    <a:spLocks noChangeArrowheads="1"/>
                  </p:cNvSpPr>
                  <p:nvPr>
                    <p:custDataLst>
                      <p:tags r:id="rId21"/>
                    </p:custDataLst>
                  </p:nvPr>
                </p:nvSpPr>
                <p:spPr bwMode="auto">
                  <a:xfrm>
                    <a:off x="1661" y="2750"/>
                    <a:ext cx="250" cy="250"/>
                  </a:xfrm>
                  <a:prstGeom prst="ellipse">
                    <a:avLst/>
                  </a:prstGeom>
                  <a:solidFill>
                    <a:srgbClr val="77C7A3"/>
                  </a:solidFill>
                  <a:ln>
                    <a:noFill/>
                  </a:ln>
                  <a:extLst>
                    <a:ext uri="{91240B29-F687-4F45-9708-019B960494DF}">
                      <a14:hiddenLine xmlns:a14="http://schemas.microsoft.com/office/drawing/2010/main" w="101600">
                        <a:solidFill>
                          <a:srgbClr val="000000"/>
                        </a:solidFill>
                        <a:round/>
                      </a14:hiddenLine>
                    </a:ext>
                  </a:extLst>
                </p:spPr>
                <p:txBody>
                  <a:bodyPr wrap="none" anchor="ctr">
                    <a:normAutofit fontScale="52500" lnSpcReduction="20000"/>
                  </a:bodyPr>
                  <a:lstStyle>
                    <a:lvl1pPr algn="l">
                      <a:defRPr>
                        <a:solidFill>
                          <a:srgbClr val="5F5F5F"/>
                        </a:solidFill>
                        <a:latin typeface="Malgun Gothic" panose="020B0503020000020004" pitchFamily="34" charset="-127"/>
                        <a:ea typeface="Malgun Gothic" panose="020B0503020000020004" pitchFamily="34" charset="-127"/>
                      </a:defRPr>
                    </a:lvl1pPr>
                    <a:lvl2pPr marL="742950" indent="-285750" algn="l">
                      <a:defRPr>
                        <a:solidFill>
                          <a:srgbClr val="5F5F5F"/>
                        </a:solidFill>
                        <a:latin typeface="Malgun Gothic" panose="020B0503020000020004" pitchFamily="34" charset="-127"/>
                        <a:ea typeface="Malgun Gothic" panose="020B0503020000020004" pitchFamily="34" charset="-127"/>
                      </a:defRPr>
                    </a:lvl2pPr>
                    <a:lvl3pPr marL="1143000" indent="-228600" algn="l">
                      <a:defRPr>
                        <a:solidFill>
                          <a:srgbClr val="5F5F5F"/>
                        </a:solidFill>
                        <a:latin typeface="Malgun Gothic" panose="020B0503020000020004" pitchFamily="34" charset="-127"/>
                        <a:ea typeface="Malgun Gothic" panose="020B0503020000020004" pitchFamily="34" charset="-127"/>
                      </a:defRPr>
                    </a:lvl3pPr>
                    <a:lvl4pPr marL="1600200" indent="-228600" algn="l">
                      <a:defRPr>
                        <a:solidFill>
                          <a:srgbClr val="5F5F5F"/>
                        </a:solidFill>
                        <a:latin typeface="Malgun Gothic" panose="020B0503020000020004" pitchFamily="34" charset="-127"/>
                        <a:ea typeface="Malgun Gothic" panose="020B0503020000020004" pitchFamily="34" charset="-127"/>
                      </a:defRPr>
                    </a:lvl4pPr>
                    <a:lvl5pPr marL="2057400" indent="-228600" algn="l">
                      <a:defRPr>
                        <a:solidFill>
                          <a:srgbClr val="5F5F5F"/>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9pPr>
                  </a:lstStyle>
                  <a:p>
                    <a:pPr algn="ctr"/>
                    <a:endParaRPr lang="ko-KR" altLang="ko-KR">
                      <a:solidFill>
                        <a:srgbClr val="77C7A3"/>
                      </a:solidFill>
                      <a:latin typeface="Calibri" panose="020F0502020204030204" charset="0"/>
                      <a:ea typeface="Malgun Gothic" panose="020B0503020000020004" pitchFamily="34" charset="-127"/>
                      <a:sym typeface="Arial" panose="020B0604020202020204" pitchFamily="34" charset="0"/>
                    </a:endParaRPr>
                  </a:p>
                </p:txBody>
              </p:sp>
              <p:sp>
                <p:nvSpPr>
                  <p:cNvPr id="264" name="Oval 140"/>
                  <p:cNvSpPr>
                    <a:spLocks noChangeArrowheads="1"/>
                  </p:cNvSpPr>
                  <p:nvPr>
                    <p:custDataLst>
                      <p:tags r:id="rId22"/>
                    </p:custDataLst>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normAutofit fontScale="25000" lnSpcReduction="20000"/>
                  </a:bodyPr>
                  <a:lstStyle>
                    <a:lvl1pPr algn="l">
                      <a:defRPr>
                        <a:solidFill>
                          <a:srgbClr val="5F5F5F"/>
                        </a:solidFill>
                        <a:latin typeface="Malgun Gothic" panose="020B0503020000020004" pitchFamily="34" charset="-127"/>
                        <a:ea typeface="Malgun Gothic" panose="020B0503020000020004" pitchFamily="34" charset="-127"/>
                      </a:defRPr>
                    </a:lvl1pPr>
                    <a:lvl2pPr marL="742950" indent="-285750" algn="l">
                      <a:defRPr>
                        <a:solidFill>
                          <a:srgbClr val="5F5F5F"/>
                        </a:solidFill>
                        <a:latin typeface="Malgun Gothic" panose="020B0503020000020004" pitchFamily="34" charset="-127"/>
                        <a:ea typeface="Malgun Gothic" panose="020B0503020000020004" pitchFamily="34" charset="-127"/>
                      </a:defRPr>
                    </a:lvl2pPr>
                    <a:lvl3pPr marL="1143000" indent="-228600" algn="l">
                      <a:defRPr>
                        <a:solidFill>
                          <a:srgbClr val="5F5F5F"/>
                        </a:solidFill>
                        <a:latin typeface="Malgun Gothic" panose="020B0503020000020004" pitchFamily="34" charset="-127"/>
                        <a:ea typeface="Malgun Gothic" panose="020B0503020000020004" pitchFamily="34" charset="-127"/>
                      </a:defRPr>
                    </a:lvl3pPr>
                    <a:lvl4pPr marL="1600200" indent="-228600" algn="l">
                      <a:defRPr>
                        <a:solidFill>
                          <a:srgbClr val="5F5F5F"/>
                        </a:solidFill>
                        <a:latin typeface="Malgun Gothic" panose="020B0503020000020004" pitchFamily="34" charset="-127"/>
                        <a:ea typeface="Malgun Gothic" panose="020B0503020000020004" pitchFamily="34" charset="-127"/>
                      </a:defRPr>
                    </a:lvl4pPr>
                    <a:lvl5pPr marL="2057400" indent="-228600" algn="l">
                      <a:defRPr>
                        <a:solidFill>
                          <a:srgbClr val="5F5F5F"/>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rgbClr val="5F5F5F"/>
                        </a:solidFill>
                        <a:latin typeface="Malgun Gothic" panose="020B0503020000020004" pitchFamily="34" charset="-127"/>
                        <a:ea typeface="Malgun Gothic" panose="020B0503020000020004" pitchFamily="34" charset="-127"/>
                      </a:defRPr>
                    </a:lvl9pPr>
                  </a:lstStyle>
                  <a:p>
                    <a:pPr algn="ctr"/>
                    <a:endParaRPr lang="ko-KR" altLang="ko-KR">
                      <a:solidFill>
                        <a:srgbClr val="77C7A3"/>
                      </a:solidFill>
                      <a:latin typeface="Calibri" panose="020F0502020204030204" charset="0"/>
                      <a:ea typeface="Malgun Gothic" panose="020B0503020000020004" pitchFamily="34" charset="-127"/>
                      <a:sym typeface="Arial" panose="020B0604020202020204" pitchFamily="34" charset="0"/>
                    </a:endParaRPr>
                  </a:p>
                </p:txBody>
              </p:sp>
            </p:grpSp>
            <p:sp>
              <p:nvSpPr>
                <p:cNvPr id="262" name="Line 100"/>
                <p:cNvSpPr>
                  <a:spLocks noChangeShapeType="1"/>
                </p:cNvSpPr>
                <p:nvPr>
                  <p:custDataLst>
                    <p:tags r:id="rId23"/>
                  </p:custDataLst>
                </p:nvPr>
              </p:nvSpPr>
              <p:spPr bwMode="auto">
                <a:xfrm>
                  <a:off x="3651" y="3121"/>
                  <a:ext cx="227" cy="0"/>
                </a:xfrm>
                <a:prstGeom prst="line">
                  <a:avLst/>
                </a:prstGeom>
                <a:noFill/>
                <a:ln w="19050" cap="rnd">
                  <a:solidFill>
                    <a:srgbClr val="77C7A3"/>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a:normAutofit fontScale="25000" lnSpcReduction="20000"/>
                </a:bodyPr>
                <a:lstStyle/>
                <a:p>
                  <a:endParaRPr lang="zh-CN" altLang="en-US">
                    <a:solidFill>
                      <a:srgbClr val="77C7A3"/>
                    </a:solidFill>
                    <a:sym typeface="Arial" panose="020B0604020202020204" pitchFamily="34" charset="0"/>
                  </a:endParaRPr>
                </a:p>
              </p:txBody>
            </p:sp>
          </p:grpSp>
          <p:sp>
            <p:nvSpPr>
              <p:cNvPr id="280" name="文本框 279"/>
              <p:cNvSpPr txBox="1"/>
              <p:nvPr>
                <p:custDataLst>
                  <p:tags r:id="rId24"/>
                </p:custDataLst>
              </p:nvPr>
            </p:nvSpPr>
            <p:spPr>
              <a:xfrm>
                <a:off x="5434544" y="1630435"/>
                <a:ext cx="1141937" cy="923330"/>
              </a:xfrm>
              <a:prstGeom prst="rect">
                <a:avLst/>
              </a:prstGeom>
              <a:noFill/>
            </p:spPr>
            <p:txBody>
              <a:bodyPr wrap="square" rtlCol="0">
                <a:normAutofit/>
              </a:bodyPr>
              <a:lstStyle/>
              <a:p>
                <a:pPr algn="ctr"/>
                <a:r>
                  <a:rPr lang="zh-CN" altLang="en-US" sz="2400" dirty="0">
                    <a:solidFill>
                      <a:srgbClr val="77C7A3"/>
                    </a:solidFill>
                    <a:sym typeface="Arial" panose="020B0604020202020204" pitchFamily="34" charset="0"/>
                  </a:rPr>
                  <a:t>在实践中学习</a:t>
                </a:r>
                <a:endParaRPr lang="zh-CN" altLang="en-US" sz="2400" dirty="0">
                  <a:solidFill>
                    <a:srgbClr val="77C7A3"/>
                  </a:solidFill>
                  <a:sym typeface="Arial" panose="020B0604020202020204" pitchFamily="34" charset="0"/>
                </a:endParaRPr>
              </a:p>
            </p:txBody>
          </p:sp>
        </p:grpSp>
        <p:grpSp>
          <p:nvGrpSpPr>
            <p:cNvPr id="289" name="组合 288"/>
            <p:cNvGrpSpPr/>
            <p:nvPr>
              <p:custDataLst>
                <p:tags r:id="rId25"/>
              </p:custDataLst>
            </p:nvPr>
          </p:nvGrpSpPr>
          <p:grpSpPr>
            <a:xfrm>
              <a:off x="9122" y="4849"/>
              <a:ext cx="2545" cy="2545"/>
              <a:chOff x="3952875" y="2818607"/>
              <a:chExt cx="1247775" cy="1247775"/>
            </a:xfrm>
          </p:grpSpPr>
          <p:sp>
            <p:nvSpPr>
              <p:cNvPr id="270" name="Freeform 111"/>
              <p:cNvSpPr/>
              <p:nvPr>
                <p:custDataLst>
                  <p:tags r:id="rId26"/>
                </p:custDataLst>
              </p:nvPr>
            </p:nvSpPr>
            <p:spPr bwMode="auto">
              <a:xfrm rot="18900000">
                <a:off x="3952875" y="2818607"/>
                <a:ext cx="1247775" cy="1247775"/>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noFill/>
              <a:ln w="101600" cap="flat" cmpd="sng">
                <a:solidFill>
                  <a:srgbClr val="01C8DD"/>
                </a:solidFill>
                <a:prstDash val="solid"/>
                <a:round/>
                <a:headEnd type="none" w="med" len="med"/>
                <a:tailEnd type="none" w="med" len="med"/>
              </a:ln>
              <a:effectLst/>
            </p:spPr>
            <p:txBody>
              <a:bodyPr>
                <a:normAutofit/>
              </a:bodyPr>
              <a:lstStyle/>
              <a:p>
                <a:endParaRPr lang="zh-CN" altLang="en-US">
                  <a:solidFill>
                    <a:srgbClr val="01C8DD"/>
                  </a:solidFill>
                  <a:sym typeface="Arial" panose="020B0604020202020204" pitchFamily="34" charset="0"/>
                </a:endParaRPr>
              </a:p>
            </p:txBody>
          </p:sp>
          <p:sp>
            <p:nvSpPr>
              <p:cNvPr id="281" name="文本框 280"/>
              <p:cNvSpPr txBox="1"/>
              <p:nvPr>
                <p:custDataLst>
                  <p:tags r:id="rId27"/>
                </p:custDataLst>
              </p:nvPr>
            </p:nvSpPr>
            <p:spPr>
              <a:xfrm>
                <a:off x="4005794" y="3103453"/>
                <a:ext cx="1141937" cy="923330"/>
              </a:xfrm>
              <a:prstGeom prst="rect">
                <a:avLst/>
              </a:prstGeom>
              <a:noFill/>
            </p:spPr>
            <p:txBody>
              <a:bodyPr wrap="square" rtlCol="0">
                <a:normAutofit/>
              </a:bodyPr>
              <a:lstStyle/>
              <a:p>
                <a:pPr algn="ctr"/>
                <a:r>
                  <a:rPr lang="zh-CN" altLang="en-US" sz="2800" b="1" dirty="0">
                    <a:solidFill>
                      <a:srgbClr val="01C8DD"/>
                    </a:solidFill>
                    <a:sym typeface="Arial" panose="020B0604020202020204" pitchFamily="34" charset="0"/>
                  </a:rPr>
                  <a:t>内省自我学习</a:t>
                </a:r>
                <a:endParaRPr lang="zh-CN" altLang="en-US" sz="2800" b="1" dirty="0">
                  <a:solidFill>
                    <a:srgbClr val="01C8DD"/>
                  </a:solidFill>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167005" y="92075"/>
            <a:ext cx="10207625" cy="861060"/>
          </a:xfrm>
          <a:prstGeom prst="rect">
            <a:avLst/>
          </a:prstGeom>
        </p:spPr>
        <p:txBody>
          <a:bodyPr vert="horz" lIns="91440" tIns="45720" rIns="91440" bIns="45720" rtlCol="0" anchor="b">
            <a:normAutofit fontScale="9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zh-CN" altLang="en-US"/>
          </a:p>
        </p:txBody>
      </p:sp>
      <p:sp>
        <p:nvSpPr>
          <p:cNvPr id="9" name="文本框 8"/>
          <p:cNvSpPr txBox="1"/>
          <p:nvPr>
            <p:custDataLst>
              <p:tags r:id="rId1"/>
            </p:custDataLst>
          </p:nvPr>
        </p:nvSpPr>
        <p:spPr>
          <a:xfrm>
            <a:off x="358140" y="199859"/>
            <a:ext cx="1056887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zh-CN"/>
            </a:defPPr>
            <a:lvl1pPr algn="dist">
              <a:defRPr sz="1600" b="1">
                <a:solidFill>
                  <a:schemeClr val="tx1">
                    <a:lumMod val="85000"/>
                    <a:lumOff val="15000"/>
                  </a:schemeClr>
                </a:solidFill>
                <a:latin typeface="微软雅黑" panose="020B0503020204020204" pitchFamily="2" charset="-122"/>
                <a:ea typeface="微软雅黑" panose="020B0503020204020204" pitchFamily="2" charset="-122"/>
              </a:defRPr>
            </a:lvl1pPr>
          </a:lstStyle>
          <a:p>
            <a:pPr marL="914400" indent="-914400" algn="l" fontAlgn="base">
              <a:lnSpc>
                <a:spcPct val="90000"/>
              </a:lnSpc>
            </a:pPr>
            <a:r>
              <a:rPr lang="zh-CN" altLang="en-US" sz="4000" dirty="0">
                <a:solidFill>
                  <a:srgbClr val="38425D"/>
                </a:solidFill>
                <a:cs typeface="+mj-cs"/>
              </a:rPr>
              <a:t>社会人才类别（党政人才另行研究）</a:t>
            </a:r>
            <a:endParaRPr lang="zh-CN" altLang="zh-CN" sz="2800" b="0" dirty="0">
              <a:solidFill>
                <a:schemeClr val="tx1"/>
              </a:solidFill>
              <a:latin typeface="+mj-lt"/>
              <a:ea typeface="+mj-ea"/>
              <a:cs typeface="+mj-cs"/>
            </a:endParaRPr>
          </a:p>
        </p:txBody>
      </p:sp>
      <p:sp>
        <p:nvSpPr>
          <p:cNvPr id="5" name="矩形 4"/>
          <p:cNvSpPr/>
          <p:nvPr>
            <p:custDataLst>
              <p:tags r:id="rId2"/>
            </p:custDataLst>
          </p:nvPr>
        </p:nvSpPr>
        <p:spPr bwMode="auto">
          <a:xfrm>
            <a:off x="4325216" y="1102999"/>
            <a:ext cx="45851" cy="1442512"/>
          </a:xfrm>
          <a:prstGeom prst="rect">
            <a:avLst/>
          </a:prstGeom>
          <a:solidFill>
            <a:srgbClr val="C8886E"/>
          </a:solidFill>
          <a:ln w="9525">
            <a:noFill/>
            <a:round/>
          </a:ln>
        </p:spPr>
        <p:txBody>
          <a:bodyPr vert="horz" wrap="square" lIns="91440" tIns="45720" rIns="91440" bIns="45720" numCol="1" rtlCol="0" anchor="t" anchorCtr="0" compatLnSpc="1">
            <a:normAutofit/>
          </a:bodyPr>
          <a:lstStyle/>
          <a:p>
            <a:pPr algn="ctr"/>
            <a:endParaRPr lang="zh-CN" altLang="en-US">
              <a:sym typeface="Arial" panose="020B0604020202020204" pitchFamily="34" charset="0"/>
            </a:endParaRPr>
          </a:p>
        </p:txBody>
      </p:sp>
      <p:sp>
        <p:nvSpPr>
          <p:cNvPr id="2" name="矩形 1"/>
          <p:cNvSpPr/>
          <p:nvPr>
            <p:custDataLst>
              <p:tags r:id="rId3"/>
            </p:custDataLst>
          </p:nvPr>
        </p:nvSpPr>
        <p:spPr bwMode="auto">
          <a:xfrm>
            <a:off x="7493564" y="1394752"/>
            <a:ext cx="45851" cy="1442512"/>
          </a:xfrm>
          <a:prstGeom prst="rect">
            <a:avLst/>
          </a:prstGeom>
          <a:solidFill>
            <a:srgbClr val="A59183"/>
          </a:solidFill>
          <a:ln w="9525">
            <a:noFill/>
            <a:round/>
          </a:ln>
        </p:spPr>
        <p:txBody>
          <a:bodyPr vert="horz" wrap="square" lIns="91440" tIns="45720" rIns="91440" bIns="45720" numCol="1" rtlCol="0" anchor="t" anchorCtr="0" compatLnSpc="1">
            <a:normAutofit/>
          </a:bodyPr>
          <a:lstStyle/>
          <a:p>
            <a:pPr algn="ctr"/>
            <a:endParaRPr lang="zh-CN" altLang="en-US">
              <a:sym typeface="Arial" panose="020B0604020202020204" pitchFamily="34" charset="0"/>
            </a:endParaRPr>
          </a:p>
        </p:txBody>
      </p:sp>
      <p:grpSp>
        <p:nvGrpSpPr>
          <p:cNvPr id="7" name="组合 6"/>
          <p:cNvGrpSpPr/>
          <p:nvPr>
            <p:custDataLst>
              <p:tags r:id="rId4"/>
            </p:custDataLst>
          </p:nvPr>
        </p:nvGrpSpPr>
        <p:grpSpPr>
          <a:xfrm>
            <a:off x="6654736" y="2674451"/>
            <a:ext cx="402612" cy="442588"/>
            <a:chOff x="7016751" y="4257673"/>
            <a:chExt cx="447675" cy="492127"/>
          </a:xfrm>
          <a:solidFill>
            <a:srgbClr val="A59183">
              <a:lumMod val="60000"/>
              <a:lumOff val="40000"/>
            </a:srgbClr>
          </a:solidFill>
        </p:grpSpPr>
        <p:sp>
          <p:nvSpPr>
            <p:cNvPr id="8" name="Oval 116"/>
            <p:cNvSpPr>
              <a:spLocks noChangeArrowheads="1"/>
            </p:cNvSpPr>
            <p:nvPr>
              <p:custDataLst>
                <p:tags r:id="rId5"/>
              </p:custDataLst>
            </p:nvPr>
          </p:nvSpPr>
          <p:spPr bwMode="auto">
            <a:xfrm>
              <a:off x="7070726" y="4257677"/>
              <a:ext cx="106363"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sym typeface="Arial" panose="020B0604020202020204" pitchFamily="34" charset="0"/>
              </a:endParaRPr>
            </a:p>
          </p:txBody>
        </p:sp>
        <p:sp>
          <p:nvSpPr>
            <p:cNvPr id="3" name="Oval 117"/>
            <p:cNvSpPr>
              <a:spLocks noChangeArrowheads="1"/>
            </p:cNvSpPr>
            <p:nvPr>
              <p:custDataLst>
                <p:tags r:id="rId6"/>
              </p:custDataLst>
            </p:nvPr>
          </p:nvSpPr>
          <p:spPr bwMode="auto">
            <a:xfrm>
              <a:off x="7245351" y="4257673"/>
              <a:ext cx="104775"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sym typeface="Arial" panose="020B0604020202020204" pitchFamily="34" charset="0"/>
              </a:endParaRPr>
            </a:p>
          </p:txBody>
        </p:sp>
        <p:sp>
          <p:nvSpPr>
            <p:cNvPr id="10" name="Freeform 118"/>
            <p:cNvSpPr/>
            <p:nvPr>
              <p:custDataLst>
                <p:tags r:id="rId7"/>
              </p:custDataLst>
            </p:nvPr>
          </p:nvSpPr>
          <p:spPr bwMode="auto">
            <a:xfrm>
              <a:off x="7331076" y="4683124"/>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zh-CN" altLang="en-US">
                <a:sym typeface="Arial" panose="020B0604020202020204" pitchFamily="34" charset="0"/>
              </a:endParaRPr>
            </a:p>
          </p:txBody>
        </p:sp>
        <p:sp>
          <p:nvSpPr>
            <p:cNvPr id="11" name="Freeform 119"/>
            <p:cNvSpPr>
              <a:spLocks noEditPoints="1"/>
            </p:cNvSpPr>
            <p:nvPr>
              <p:custDataLst>
                <p:tags r:id="rId8"/>
              </p:custDataLst>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zh-CN" altLang="en-US" dirty="0">
                <a:sym typeface="Arial" panose="020B0604020202020204" pitchFamily="34" charset="0"/>
              </a:endParaRPr>
            </a:p>
          </p:txBody>
        </p:sp>
      </p:grpSp>
      <p:sp>
        <p:nvSpPr>
          <p:cNvPr id="12" name="Freeform 77"/>
          <p:cNvSpPr>
            <a:spLocks noEditPoints="1"/>
          </p:cNvSpPr>
          <p:nvPr>
            <p:custDataLst>
              <p:tags r:id="rId9"/>
            </p:custDataLst>
          </p:nvPr>
        </p:nvSpPr>
        <p:spPr bwMode="auto">
          <a:xfrm>
            <a:off x="5564703" y="3934817"/>
            <a:ext cx="482228" cy="466199"/>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rgbClr val="AC8282">
              <a:lumMod val="60000"/>
              <a:lumOff val="40000"/>
            </a:srgbClr>
          </a:solidFill>
          <a:ln>
            <a:noFill/>
          </a:ln>
        </p:spPr>
        <p:txBody>
          <a:bodyPr vert="horz" wrap="square" lIns="91440" tIns="45720" rIns="91440" bIns="45720" numCol="1" anchor="t" anchorCtr="0" compatLnSpc="1">
            <a:normAutofit/>
          </a:bodyPr>
          <a:lstStyle/>
          <a:p>
            <a:endParaRPr lang="zh-CN" altLang="en-US">
              <a:sym typeface="Arial" panose="020B0604020202020204" pitchFamily="34" charset="0"/>
            </a:endParaRPr>
          </a:p>
        </p:txBody>
      </p:sp>
      <p:grpSp>
        <p:nvGrpSpPr>
          <p:cNvPr id="13" name="Group 46"/>
          <p:cNvGrpSpPr/>
          <p:nvPr>
            <p:custDataLst>
              <p:tags r:id="rId10"/>
            </p:custDataLst>
          </p:nvPr>
        </p:nvGrpSpPr>
        <p:grpSpPr bwMode="auto">
          <a:xfrm>
            <a:off x="4935312" y="2335884"/>
            <a:ext cx="469082" cy="533595"/>
            <a:chOff x="0" y="0"/>
            <a:chExt cx="361887" cy="411805"/>
          </a:xfrm>
          <a:solidFill>
            <a:srgbClr val="C8886E">
              <a:lumMod val="60000"/>
              <a:lumOff val="40000"/>
            </a:srgbClr>
          </a:solidFill>
        </p:grpSpPr>
        <p:sp>
          <p:nvSpPr>
            <p:cNvPr id="14" name="Freeform 68"/>
            <p:cNvSpPr>
              <a:spLocks noEditPoints="1" noChangeArrowheads="1"/>
            </p:cNvSpPr>
            <p:nvPr>
              <p:custDataLst>
                <p:tags r:id="rId11"/>
              </p:custDataLst>
            </p:nvPr>
          </p:nvSpPr>
          <p:spPr bwMode="auto">
            <a:xfrm>
              <a:off x="0" y="0"/>
              <a:ext cx="164722" cy="299495"/>
            </a:xfrm>
            <a:custGeom>
              <a:avLst/>
              <a:gdLst>
                <a:gd name="T0" fmla="*/ 164722 w 50"/>
                <a:gd name="T1" fmla="*/ 276200 h 90"/>
                <a:gd name="T2" fmla="*/ 164722 w 50"/>
                <a:gd name="T3" fmla="*/ 23294 h 90"/>
                <a:gd name="T4" fmla="*/ 144955 w 50"/>
                <a:gd name="T5" fmla="*/ 0 h 90"/>
                <a:gd name="T6" fmla="*/ 19767 w 50"/>
                <a:gd name="T7" fmla="*/ 0 h 90"/>
                <a:gd name="T8" fmla="*/ 0 w 50"/>
                <a:gd name="T9" fmla="*/ 23294 h 90"/>
                <a:gd name="T10" fmla="*/ 0 w 50"/>
                <a:gd name="T11" fmla="*/ 276200 h 90"/>
                <a:gd name="T12" fmla="*/ 19767 w 50"/>
                <a:gd name="T13" fmla="*/ 299494 h 90"/>
                <a:gd name="T14" fmla="*/ 144955 w 50"/>
                <a:gd name="T15" fmla="*/ 299494 h 90"/>
                <a:gd name="T16" fmla="*/ 164722 w 50"/>
                <a:gd name="T17" fmla="*/ 276200 h 90"/>
                <a:gd name="T18" fmla="*/ 128483 w 50"/>
                <a:gd name="T19" fmla="*/ 16639 h 90"/>
                <a:gd name="T20" fmla="*/ 135072 w 50"/>
                <a:gd name="T21" fmla="*/ 19966 h 90"/>
                <a:gd name="T22" fmla="*/ 128483 w 50"/>
                <a:gd name="T23" fmla="*/ 26622 h 90"/>
                <a:gd name="T24" fmla="*/ 125189 w 50"/>
                <a:gd name="T25" fmla="*/ 19966 h 90"/>
                <a:gd name="T26" fmla="*/ 128483 w 50"/>
                <a:gd name="T27" fmla="*/ 16639 h 90"/>
                <a:gd name="T28" fmla="*/ 52711 w 50"/>
                <a:gd name="T29" fmla="*/ 16639 h 90"/>
                <a:gd name="T30" fmla="*/ 112011 w 50"/>
                <a:gd name="T31" fmla="*/ 16639 h 90"/>
                <a:gd name="T32" fmla="*/ 112011 w 50"/>
                <a:gd name="T33" fmla="*/ 23294 h 90"/>
                <a:gd name="T34" fmla="*/ 52711 w 50"/>
                <a:gd name="T35" fmla="*/ 23294 h 90"/>
                <a:gd name="T36" fmla="*/ 52711 w 50"/>
                <a:gd name="T37" fmla="*/ 16639 h 90"/>
                <a:gd name="T38" fmla="*/ 16472 w 50"/>
                <a:gd name="T39" fmla="*/ 229612 h 90"/>
                <a:gd name="T40" fmla="*/ 16472 w 50"/>
                <a:gd name="T41" fmla="*/ 36605 h 90"/>
                <a:gd name="T42" fmla="*/ 148250 w 50"/>
                <a:gd name="T43" fmla="*/ 36605 h 90"/>
                <a:gd name="T44" fmla="*/ 148250 w 50"/>
                <a:gd name="T45" fmla="*/ 229612 h 90"/>
                <a:gd name="T46" fmla="*/ 16472 w 50"/>
                <a:gd name="T47" fmla="*/ 229612 h 90"/>
                <a:gd name="T48" fmla="*/ 82361 w 50"/>
                <a:gd name="T49" fmla="*/ 276200 h 90"/>
                <a:gd name="T50" fmla="*/ 69183 w 50"/>
                <a:gd name="T51" fmla="*/ 262889 h 90"/>
                <a:gd name="T52" fmla="*/ 82361 w 50"/>
                <a:gd name="T53" fmla="*/ 249578 h 90"/>
                <a:gd name="T54" fmla="*/ 95539 w 50"/>
                <a:gd name="T55" fmla="*/ 262889 h 90"/>
                <a:gd name="T56" fmla="*/ 82361 w 50"/>
                <a:gd name="T57" fmla="*/ 276200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w="9525" cmpd="sng">
              <a:noFill/>
              <a:bevel/>
            </a:ln>
          </p:spPr>
          <p:txBody>
            <a:bodyPr>
              <a:normAutofit/>
            </a:bodyPr>
            <a:lstStyle/>
            <a:p>
              <a:endParaRPr lang="zh-CN" altLang="en-US">
                <a:sym typeface="Arial" panose="020B0604020202020204" pitchFamily="34" charset="0"/>
              </a:endParaRPr>
            </a:p>
          </p:txBody>
        </p:sp>
        <p:sp>
          <p:nvSpPr>
            <p:cNvPr id="15" name="Freeform 69"/>
            <p:cNvSpPr>
              <a:spLocks noEditPoints="1" noChangeArrowheads="1"/>
            </p:cNvSpPr>
            <p:nvPr>
              <p:custDataLst>
                <p:tags r:id="rId12"/>
              </p:custDataLst>
            </p:nvPr>
          </p:nvSpPr>
          <p:spPr bwMode="auto">
            <a:xfrm>
              <a:off x="192174" y="112310"/>
              <a:ext cx="169713" cy="299495"/>
            </a:xfrm>
            <a:custGeom>
              <a:avLst/>
              <a:gdLst>
                <a:gd name="T0" fmla="*/ 146419 w 51"/>
                <a:gd name="T1" fmla="*/ 0 h 90"/>
                <a:gd name="T2" fmla="*/ 23294 w 51"/>
                <a:gd name="T3" fmla="*/ 0 h 90"/>
                <a:gd name="T4" fmla="*/ 0 w 51"/>
                <a:gd name="T5" fmla="*/ 23294 h 90"/>
                <a:gd name="T6" fmla="*/ 0 w 51"/>
                <a:gd name="T7" fmla="*/ 276200 h 90"/>
                <a:gd name="T8" fmla="*/ 23294 w 51"/>
                <a:gd name="T9" fmla="*/ 299494 h 90"/>
                <a:gd name="T10" fmla="*/ 146419 w 51"/>
                <a:gd name="T11" fmla="*/ 299494 h 90"/>
                <a:gd name="T12" fmla="*/ 169713 w 51"/>
                <a:gd name="T13" fmla="*/ 276200 h 90"/>
                <a:gd name="T14" fmla="*/ 169713 w 51"/>
                <a:gd name="T15" fmla="*/ 23294 h 90"/>
                <a:gd name="T16" fmla="*/ 146419 w 51"/>
                <a:gd name="T17" fmla="*/ 0 h 90"/>
                <a:gd name="T18" fmla="*/ 133108 w 51"/>
                <a:gd name="T19" fmla="*/ 16639 h 90"/>
                <a:gd name="T20" fmla="*/ 139764 w 51"/>
                <a:gd name="T21" fmla="*/ 19966 h 90"/>
                <a:gd name="T22" fmla="*/ 133108 w 51"/>
                <a:gd name="T23" fmla="*/ 26622 h 90"/>
                <a:gd name="T24" fmla="*/ 126453 w 51"/>
                <a:gd name="T25" fmla="*/ 19966 h 90"/>
                <a:gd name="T26" fmla="*/ 133108 w 51"/>
                <a:gd name="T27" fmla="*/ 16639 h 90"/>
                <a:gd name="T28" fmla="*/ 56571 w 51"/>
                <a:gd name="T29" fmla="*/ 16639 h 90"/>
                <a:gd name="T30" fmla="*/ 113142 w 51"/>
                <a:gd name="T31" fmla="*/ 16639 h 90"/>
                <a:gd name="T32" fmla="*/ 113142 w 51"/>
                <a:gd name="T33" fmla="*/ 23294 h 90"/>
                <a:gd name="T34" fmla="*/ 56571 w 51"/>
                <a:gd name="T35" fmla="*/ 23294 h 90"/>
                <a:gd name="T36" fmla="*/ 56571 w 51"/>
                <a:gd name="T37" fmla="*/ 16639 h 90"/>
                <a:gd name="T38" fmla="*/ 86520 w 51"/>
                <a:gd name="T39" fmla="*/ 276200 h 90"/>
                <a:gd name="T40" fmla="*/ 69882 w 51"/>
                <a:gd name="T41" fmla="*/ 262889 h 90"/>
                <a:gd name="T42" fmla="*/ 86520 w 51"/>
                <a:gd name="T43" fmla="*/ 249578 h 90"/>
                <a:gd name="T44" fmla="*/ 99831 w 51"/>
                <a:gd name="T45" fmla="*/ 262889 h 90"/>
                <a:gd name="T46" fmla="*/ 86520 w 51"/>
                <a:gd name="T47" fmla="*/ 276200 h 90"/>
                <a:gd name="T48" fmla="*/ 153074 w 51"/>
                <a:gd name="T49" fmla="*/ 229612 h 90"/>
                <a:gd name="T50" fmla="*/ 16639 w 51"/>
                <a:gd name="T51" fmla="*/ 229612 h 90"/>
                <a:gd name="T52" fmla="*/ 16639 w 51"/>
                <a:gd name="T53" fmla="*/ 36605 h 90"/>
                <a:gd name="T54" fmla="*/ 153074 w 51"/>
                <a:gd name="T55" fmla="*/ 36605 h 90"/>
                <a:gd name="T56" fmla="*/ 153074 w 51"/>
                <a:gd name="T57" fmla="*/ 229612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w="9525" cmpd="sng">
              <a:noFill/>
              <a:bevel/>
            </a:ln>
          </p:spPr>
          <p:txBody>
            <a:bodyPr>
              <a:normAutofit/>
            </a:bodyPr>
            <a:lstStyle/>
            <a:p>
              <a:endParaRPr lang="zh-CN" altLang="en-US">
                <a:sym typeface="Arial" panose="020B0604020202020204" pitchFamily="34" charset="0"/>
              </a:endParaRPr>
            </a:p>
          </p:txBody>
        </p:sp>
        <p:sp>
          <p:nvSpPr>
            <p:cNvPr id="16" name="Freeform 70"/>
            <p:cNvSpPr>
              <a:spLocks noChangeArrowheads="1"/>
            </p:cNvSpPr>
            <p:nvPr>
              <p:custDataLst>
                <p:tags r:id="rId13"/>
              </p:custDataLst>
            </p:nvPr>
          </p:nvSpPr>
          <p:spPr bwMode="auto">
            <a:xfrm>
              <a:off x="179696" y="17470"/>
              <a:ext cx="99831" cy="8236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w="9525" cmpd="sng">
              <a:noFill/>
              <a:bevel/>
            </a:ln>
          </p:spPr>
          <p:txBody>
            <a:bodyPr>
              <a:normAutofit fontScale="25000" lnSpcReduction="20000"/>
            </a:bodyPr>
            <a:lstStyle/>
            <a:p>
              <a:endParaRPr lang="zh-CN" altLang="en-US">
                <a:sym typeface="Arial" panose="020B0604020202020204" pitchFamily="34" charset="0"/>
              </a:endParaRPr>
            </a:p>
          </p:txBody>
        </p:sp>
        <p:sp>
          <p:nvSpPr>
            <p:cNvPr id="17" name="Freeform 71"/>
            <p:cNvSpPr>
              <a:spLocks noChangeArrowheads="1"/>
            </p:cNvSpPr>
            <p:nvPr>
              <p:custDataLst>
                <p:tags r:id="rId14"/>
              </p:custDataLst>
            </p:nvPr>
          </p:nvSpPr>
          <p:spPr bwMode="auto">
            <a:xfrm>
              <a:off x="89848" y="316964"/>
              <a:ext cx="82362" cy="8236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grpFill/>
            <a:ln w="9525" cmpd="sng">
              <a:noFill/>
              <a:bevel/>
            </a:ln>
          </p:spPr>
          <p:txBody>
            <a:bodyPr>
              <a:normAutofit fontScale="25000" lnSpcReduction="20000"/>
            </a:bodyPr>
            <a:lstStyle/>
            <a:p>
              <a:endParaRPr lang="zh-CN" altLang="en-US">
                <a:sym typeface="Arial" panose="020B0604020202020204" pitchFamily="34" charset="0"/>
              </a:endParaRPr>
            </a:p>
          </p:txBody>
        </p:sp>
      </p:grpSp>
      <p:sp>
        <p:nvSpPr>
          <p:cNvPr id="18" name="矩形 17"/>
          <p:cNvSpPr/>
          <p:nvPr>
            <p:custDataLst>
              <p:tags r:id="rId15"/>
            </p:custDataLst>
          </p:nvPr>
        </p:nvSpPr>
        <p:spPr bwMode="auto">
          <a:xfrm>
            <a:off x="6007808" y="4955013"/>
            <a:ext cx="2754650" cy="45564"/>
          </a:xfrm>
          <a:prstGeom prst="rect">
            <a:avLst/>
          </a:prstGeom>
          <a:solidFill>
            <a:srgbClr val="AC8282"/>
          </a:solidFill>
          <a:ln w="9525">
            <a:noFill/>
            <a:round/>
          </a:ln>
        </p:spPr>
        <p:txBody>
          <a:bodyPr vert="horz" wrap="square" lIns="91440" tIns="45720" rIns="91440" bIns="45720" numCol="1" rtlCol="0" anchor="t" anchorCtr="0" compatLnSpc="1">
            <a:normAutofit fontScale="25000" lnSpcReduction="20000"/>
          </a:bodyPr>
          <a:lstStyle/>
          <a:p>
            <a:pPr algn="ctr"/>
            <a:endParaRPr lang="zh-CN" altLang="en-US">
              <a:sym typeface="Arial" panose="020B0604020202020204" pitchFamily="34" charset="0"/>
            </a:endParaRPr>
          </a:p>
        </p:txBody>
      </p:sp>
      <p:sp>
        <p:nvSpPr>
          <p:cNvPr id="21" name="KSO_Shape"/>
          <p:cNvSpPr/>
          <p:nvPr>
            <p:custDataLst>
              <p:tags r:id="rId16"/>
            </p:custDataLst>
          </p:nvPr>
        </p:nvSpPr>
        <p:spPr bwMode="auto">
          <a:xfrm>
            <a:off x="4325216" y="1770716"/>
            <a:ext cx="1689271" cy="1663932"/>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C8886E"/>
          </a:solidFill>
          <a:ln>
            <a:noFill/>
          </a:ln>
          <a:extLst>
            <a:ext uri="{91240B29-F687-4F45-9708-019B960494DF}">
              <a14:hiddenLine xmlns:a14="http://schemas.microsoft.com/office/drawing/2010/main" w="38100">
                <a:solidFill>
                  <a:srgbClr val="000000"/>
                </a:solidFill>
                <a:prstDash val="solid"/>
                <a:round/>
              </a14:hiddenLine>
            </a:ext>
          </a:extLst>
        </p:spPr>
        <p:txBody>
          <a:bodyPr lIns="501445" tIns="575655" rIns="501445" bIns="614746" anchor="ctr">
            <a:normAutofit/>
          </a:bodyPr>
          <a:lstStyle/>
          <a:p>
            <a:endParaRPr lang="zh-CN" altLang="en-US">
              <a:sym typeface="Arial" panose="020B0604020202020204" pitchFamily="34" charset="0"/>
            </a:endParaRPr>
          </a:p>
        </p:txBody>
      </p:sp>
      <p:sp>
        <p:nvSpPr>
          <p:cNvPr id="23" name="KSO_Shape"/>
          <p:cNvSpPr/>
          <p:nvPr>
            <p:custDataLst>
              <p:tags r:id="rId17"/>
            </p:custDataLst>
          </p:nvPr>
        </p:nvSpPr>
        <p:spPr bwMode="auto">
          <a:xfrm>
            <a:off x="6011406" y="2063778"/>
            <a:ext cx="1689271" cy="1663932"/>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A59183"/>
          </a:solidFill>
          <a:ln>
            <a:noFill/>
          </a:ln>
        </p:spPr>
        <p:txBody>
          <a:bodyPr lIns="501445" tIns="575655" rIns="501445" bIns="614746" anchor="ctr">
            <a:normAutofit/>
          </a:bodyPr>
          <a:lstStyle/>
          <a:p>
            <a:endParaRPr lang="zh-CN" altLang="en-US">
              <a:sym typeface="Arial" panose="020B0604020202020204" pitchFamily="34" charset="0"/>
            </a:endParaRPr>
          </a:p>
        </p:txBody>
      </p:sp>
      <p:sp>
        <p:nvSpPr>
          <p:cNvPr id="24" name="KSO_Shape"/>
          <p:cNvSpPr/>
          <p:nvPr>
            <p:custDataLst>
              <p:tags r:id="rId18"/>
            </p:custDataLst>
          </p:nvPr>
        </p:nvSpPr>
        <p:spPr bwMode="auto">
          <a:xfrm>
            <a:off x="4932590" y="3335950"/>
            <a:ext cx="1689271" cy="1663932"/>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AC8282"/>
          </a:solidFill>
          <a:ln>
            <a:noFill/>
          </a:ln>
        </p:spPr>
        <p:txBody>
          <a:bodyPr lIns="501445" tIns="575655" rIns="501445" bIns="614746" anchor="ctr">
            <a:normAutofit/>
          </a:bodyPr>
          <a:lstStyle/>
          <a:p>
            <a:endParaRPr lang="zh-CN" altLang="en-US">
              <a:sym typeface="Arial" panose="020B0604020202020204" pitchFamily="34" charset="0"/>
            </a:endParaRPr>
          </a:p>
        </p:txBody>
      </p:sp>
      <p:sp>
        <p:nvSpPr>
          <p:cNvPr id="25" name="矩形 24"/>
          <p:cNvSpPr/>
          <p:nvPr>
            <p:custDataLst>
              <p:tags r:id="rId19"/>
            </p:custDataLst>
          </p:nvPr>
        </p:nvSpPr>
        <p:spPr>
          <a:xfrm>
            <a:off x="1456055" y="1130935"/>
            <a:ext cx="2869565" cy="1492885"/>
          </a:xfrm>
          <a:prstGeom prst="rect">
            <a:avLst/>
          </a:prstGeom>
        </p:spPr>
        <p:txBody>
          <a:bodyPr wrap="square">
            <a:normAutofit/>
          </a:bodyPr>
          <a:lstStyle/>
          <a:p>
            <a:pPr algn="l">
              <a:lnSpc>
                <a:spcPct val="120000"/>
              </a:lnSpc>
            </a:pPr>
            <a:r>
              <a:rPr lang="zh-CN" altLang="en-US" sz="2000" b="1" dirty="0">
                <a:sym typeface="Arial" panose="020B0604020202020204" pitchFamily="34" charset="0"/>
              </a:rPr>
              <a:t>科学家</a:t>
            </a:r>
            <a:endParaRPr lang="zh-CN" altLang="en-US" dirty="0">
              <a:sym typeface="Arial" panose="020B0604020202020204" pitchFamily="34" charset="0"/>
            </a:endParaRPr>
          </a:p>
          <a:p>
            <a:pPr algn="l">
              <a:lnSpc>
                <a:spcPct val="120000"/>
              </a:lnSpc>
            </a:pPr>
            <a:r>
              <a:rPr lang="zh-CN" altLang="zh-CN" sz="1600">
                <a:latin typeface="黑体" panose="02010609060101010101" charset="-122"/>
                <a:ea typeface="黑体" panose="02010609060101010101" charset="-122"/>
                <a:sym typeface="+mn-ea"/>
              </a:rPr>
              <a:t>科学技术的创新、基础研究的突破、科技人才的培养</a:t>
            </a:r>
            <a:endParaRPr lang="zh-CN" altLang="zh-CN">
              <a:latin typeface="黑体" panose="02010609060101010101" charset="-122"/>
              <a:ea typeface="黑体" panose="02010609060101010101" charset="-122"/>
            </a:endParaRPr>
          </a:p>
          <a:p>
            <a:pPr algn="r">
              <a:lnSpc>
                <a:spcPct val="120000"/>
              </a:lnSpc>
            </a:pPr>
            <a:endParaRPr lang="zh-CN" altLang="en-US" dirty="0">
              <a:sym typeface="Arial" panose="020B0604020202020204" pitchFamily="34" charset="0"/>
            </a:endParaRPr>
          </a:p>
        </p:txBody>
      </p:sp>
      <p:sp>
        <p:nvSpPr>
          <p:cNvPr id="26" name="矩形 25"/>
          <p:cNvSpPr/>
          <p:nvPr>
            <p:custDataLst>
              <p:tags r:id="rId20"/>
            </p:custDataLst>
          </p:nvPr>
        </p:nvSpPr>
        <p:spPr>
          <a:xfrm>
            <a:off x="7539355" y="1131570"/>
            <a:ext cx="3297555" cy="1492885"/>
          </a:xfrm>
          <a:prstGeom prst="rect">
            <a:avLst/>
          </a:prstGeom>
        </p:spPr>
        <p:txBody>
          <a:bodyPr wrap="square">
            <a:normAutofit fontScale="90000"/>
          </a:bodyPr>
          <a:lstStyle/>
          <a:p>
            <a:pPr>
              <a:lnSpc>
                <a:spcPct val="120000"/>
              </a:lnSpc>
            </a:pPr>
            <a:r>
              <a:rPr lang="zh-CN" altLang="en-US" sz="2000" b="1" dirty="0">
                <a:sym typeface="Arial" panose="020B0604020202020204" pitchFamily="34" charset="0"/>
              </a:rPr>
              <a:t>企业家</a:t>
            </a:r>
            <a:endParaRPr lang="zh-CN" altLang="en-US" dirty="0">
              <a:sym typeface="Arial" panose="020B0604020202020204" pitchFamily="34" charset="0"/>
            </a:endParaRPr>
          </a:p>
          <a:p>
            <a:pPr algn="l">
              <a:lnSpc>
                <a:spcPct val="140000"/>
              </a:lnSpc>
            </a:pPr>
            <a:r>
              <a:rPr lang="zh-CN" altLang="zh-CN">
                <a:latin typeface="黑体" panose="02010609060101010101" charset="-122"/>
                <a:ea typeface="黑体" panose="02010609060101010101" charset="-122"/>
                <a:sym typeface="+mn-ea"/>
              </a:rPr>
              <a:t>土地劳动力资本企业家四大生产要素之一、推动科技创新的主要动力、实践创新创业的实际执行者</a:t>
            </a:r>
            <a:endParaRPr lang="zh-CN" altLang="zh-CN">
              <a:latin typeface="黑体" panose="02010609060101010101" charset="-122"/>
              <a:ea typeface="黑体" panose="02010609060101010101" charset="-122"/>
            </a:endParaRPr>
          </a:p>
          <a:p>
            <a:pPr>
              <a:lnSpc>
                <a:spcPct val="120000"/>
              </a:lnSpc>
            </a:pPr>
            <a:endParaRPr lang="zh-CN" altLang="en-US" dirty="0">
              <a:sym typeface="Arial" panose="020B0604020202020204" pitchFamily="34" charset="0"/>
            </a:endParaRPr>
          </a:p>
          <a:p>
            <a:pPr>
              <a:lnSpc>
                <a:spcPct val="120000"/>
              </a:lnSpc>
            </a:pPr>
            <a:endParaRPr lang="zh-CN" altLang="en-US" dirty="0">
              <a:sym typeface="Arial" panose="020B0604020202020204" pitchFamily="34" charset="0"/>
            </a:endParaRPr>
          </a:p>
        </p:txBody>
      </p:sp>
      <p:sp>
        <p:nvSpPr>
          <p:cNvPr id="27" name="矩形 26"/>
          <p:cNvSpPr/>
          <p:nvPr>
            <p:custDataLst>
              <p:tags r:id="rId21"/>
            </p:custDataLst>
          </p:nvPr>
        </p:nvSpPr>
        <p:spPr>
          <a:xfrm>
            <a:off x="6730365" y="3806190"/>
            <a:ext cx="3419475" cy="1181100"/>
          </a:xfrm>
          <a:prstGeom prst="rect">
            <a:avLst/>
          </a:prstGeom>
        </p:spPr>
        <p:txBody>
          <a:bodyPr wrap="square">
            <a:normAutofit/>
          </a:bodyPr>
          <a:lstStyle/>
          <a:p>
            <a:pPr>
              <a:lnSpc>
                <a:spcPct val="120000"/>
              </a:lnSpc>
            </a:pPr>
            <a:r>
              <a:rPr lang="zh-CN" altLang="en-US" sz="2000" b="1" dirty="0">
                <a:sym typeface="Arial" panose="020B0604020202020204" pitchFamily="34" charset="0"/>
              </a:rPr>
              <a:t>技术、技能人才</a:t>
            </a:r>
            <a:endParaRPr lang="zh-CN" altLang="en-US" sz="2000" b="1" dirty="0">
              <a:sym typeface="Arial" panose="020B0604020202020204" pitchFamily="34" charset="0"/>
            </a:endParaRPr>
          </a:p>
          <a:p>
            <a:pPr>
              <a:lnSpc>
                <a:spcPct val="120000"/>
              </a:lnSpc>
            </a:pPr>
            <a:r>
              <a:rPr lang="zh-CN" altLang="zh-CN" sz="1600">
                <a:latin typeface="黑体" panose="02010609060101010101" charset="-122"/>
                <a:ea typeface="黑体" panose="02010609060101010101" charset="-122"/>
                <a:sym typeface="+mn-ea"/>
              </a:rPr>
              <a:t>先进制造业和高端服务业发展的基础、实现创新创业的关键</a:t>
            </a:r>
            <a:endParaRPr lang="zh-CN" altLang="zh-CN" sz="2000">
              <a:latin typeface="黑体" panose="02010609060101010101" charset="-122"/>
              <a:ea typeface="黑体" panose="02010609060101010101" charset="-122"/>
            </a:endParaRPr>
          </a:p>
          <a:p>
            <a:pPr>
              <a:lnSpc>
                <a:spcPct val="120000"/>
              </a:lnSpc>
            </a:pPr>
            <a:endParaRPr lang="zh-CN" altLang="en-US" sz="2000" b="1" dirty="0">
              <a:sym typeface="Arial" panose="020B0604020202020204" pitchFamily="34" charset="0"/>
            </a:endParaRPr>
          </a:p>
        </p:txBody>
      </p:sp>
      <p:sp>
        <p:nvSpPr>
          <p:cNvPr id="28" name="KSO_Shape"/>
          <p:cNvSpPr/>
          <p:nvPr>
            <p:custDataLst>
              <p:tags r:id="rId22"/>
            </p:custDataLst>
          </p:nvPr>
        </p:nvSpPr>
        <p:spPr bwMode="auto">
          <a:xfrm>
            <a:off x="3287362" y="3020806"/>
            <a:ext cx="1689271" cy="1663932"/>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E79747"/>
          </a:solidFill>
          <a:ln>
            <a:noFill/>
          </a:ln>
        </p:spPr>
        <p:txBody>
          <a:bodyPr lIns="501445" tIns="575655" rIns="501445" bIns="614746" anchor="ctr">
            <a:normAutofit/>
          </a:bodyPr>
          <a:lstStyle/>
          <a:p>
            <a:endParaRPr lang="zh-CN" altLang="en-US">
              <a:sym typeface="Arial" panose="020B0604020202020204" pitchFamily="34" charset="0"/>
            </a:endParaRPr>
          </a:p>
        </p:txBody>
      </p:sp>
      <p:sp>
        <p:nvSpPr>
          <p:cNvPr id="29" name="KSO_Shape"/>
          <p:cNvSpPr/>
          <p:nvPr>
            <p:custDataLst>
              <p:tags r:id="rId23"/>
            </p:custDataLst>
          </p:nvPr>
        </p:nvSpPr>
        <p:spPr bwMode="auto">
          <a:xfrm>
            <a:off x="3868693" y="3589467"/>
            <a:ext cx="526609" cy="526609"/>
          </a:xfrm>
          <a:custGeom>
            <a:avLst/>
            <a:gdLst>
              <a:gd name="T0" fmla="*/ 1665347 w 2276475"/>
              <a:gd name="T1" fmla="*/ 841942 h 2276475"/>
              <a:gd name="T2" fmla="*/ 1695902 w 2276475"/>
              <a:gd name="T3" fmla="*/ 899243 h 2276475"/>
              <a:gd name="T4" fmla="*/ 1676772 w 2276475"/>
              <a:gd name="T5" fmla="*/ 962379 h 2276475"/>
              <a:gd name="T6" fmla="*/ 1619649 w 2276475"/>
              <a:gd name="T7" fmla="*/ 993151 h 2276475"/>
              <a:gd name="T8" fmla="*/ 1556149 w 2276475"/>
              <a:gd name="T9" fmla="*/ 974051 h 2276475"/>
              <a:gd name="T10" fmla="*/ 1525329 w 2276475"/>
              <a:gd name="T11" fmla="*/ 916751 h 2276475"/>
              <a:gd name="T12" fmla="*/ 1544459 w 2276475"/>
              <a:gd name="T13" fmla="*/ 853614 h 2276475"/>
              <a:gd name="T14" fmla="*/ 1601848 w 2276475"/>
              <a:gd name="T15" fmla="*/ 822842 h 2276475"/>
              <a:gd name="T16" fmla="*/ 892720 w 2276475"/>
              <a:gd name="T17" fmla="*/ 924611 h 2276475"/>
              <a:gd name="T18" fmla="*/ 799728 w 2276475"/>
              <a:gd name="T19" fmla="*/ 714470 h 2276475"/>
              <a:gd name="T20" fmla="*/ 839316 w 2276475"/>
              <a:gd name="T21" fmla="*/ 796667 h 2276475"/>
              <a:gd name="T22" fmla="*/ 801854 w 2276475"/>
              <a:gd name="T23" fmla="*/ 926478 h 2276475"/>
              <a:gd name="T24" fmla="*/ 634469 w 2276475"/>
              <a:gd name="T25" fmla="*/ 1048575 h 2276475"/>
              <a:gd name="T26" fmla="*/ 778473 w 2276475"/>
              <a:gd name="T27" fmla="*/ 856518 h 2276475"/>
              <a:gd name="T28" fmla="*/ 767314 w 2276475"/>
              <a:gd name="T29" fmla="*/ 760756 h 2276475"/>
              <a:gd name="T30" fmla="*/ 665555 w 2276475"/>
              <a:gd name="T31" fmla="*/ 751445 h 2276475"/>
              <a:gd name="T32" fmla="*/ 678042 w 2276475"/>
              <a:gd name="T33" fmla="*/ 694786 h 2276475"/>
              <a:gd name="T34" fmla="*/ 1310715 w 2276475"/>
              <a:gd name="T35" fmla="*/ 813778 h 2276475"/>
              <a:gd name="T36" fmla="*/ 1397931 w 2276475"/>
              <a:gd name="T37" fmla="*/ 804995 h 2276475"/>
              <a:gd name="T38" fmla="*/ 1449359 w 2276475"/>
              <a:gd name="T39" fmla="*/ 864347 h 2276475"/>
              <a:gd name="T40" fmla="*/ 1404558 w 2276475"/>
              <a:gd name="T41" fmla="*/ 907464 h 2276475"/>
              <a:gd name="T42" fmla="*/ 1370362 w 2276475"/>
              <a:gd name="T43" fmla="*/ 853967 h 2276475"/>
              <a:gd name="T44" fmla="*/ 1295604 w 2276475"/>
              <a:gd name="T45" fmla="*/ 872066 h 2276475"/>
              <a:gd name="T46" fmla="*/ 395199 w 2276475"/>
              <a:gd name="T47" fmla="*/ 499761 h 2276475"/>
              <a:gd name="T48" fmla="*/ 462659 w 2276475"/>
              <a:gd name="T49" fmla="*/ 938864 h 2276475"/>
              <a:gd name="T50" fmla="*/ 354033 w 2276475"/>
              <a:gd name="T51" fmla="*/ 990931 h 2276475"/>
              <a:gd name="T52" fmla="*/ 497452 w 2276475"/>
              <a:gd name="T53" fmla="*/ 1186177 h 2276475"/>
              <a:gd name="T54" fmla="*/ 798633 w 2276475"/>
              <a:gd name="T55" fmla="*/ 1479710 h 2276475"/>
              <a:gd name="T56" fmla="*/ 946035 w 2276475"/>
              <a:gd name="T57" fmla="*/ 1558605 h 2276475"/>
              <a:gd name="T58" fmla="*/ 995967 w 2276475"/>
              <a:gd name="T59" fmla="*/ 1430034 h 2276475"/>
              <a:gd name="T60" fmla="*/ 1420382 w 2276475"/>
              <a:gd name="T61" fmla="*/ 1537885 h 2276475"/>
              <a:gd name="T62" fmla="*/ 1382667 w 2276475"/>
              <a:gd name="T63" fmla="*/ 1902609 h 2276475"/>
              <a:gd name="T64" fmla="*/ 1091049 w 2276475"/>
              <a:gd name="T65" fmla="*/ 1858513 h 2276475"/>
              <a:gd name="T66" fmla="*/ 793852 w 2276475"/>
              <a:gd name="T67" fmla="*/ 1745085 h 2276475"/>
              <a:gd name="T68" fmla="*/ 461597 w 2276475"/>
              <a:gd name="T69" fmla="*/ 1522212 h 2276475"/>
              <a:gd name="T70" fmla="*/ 192819 w 2276475"/>
              <a:gd name="T71" fmla="*/ 1204505 h 2276475"/>
              <a:gd name="T72" fmla="*/ 55774 w 2276475"/>
              <a:gd name="T73" fmla="*/ 893440 h 2276475"/>
              <a:gd name="T74" fmla="*/ 531 w 2276475"/>
              <a:gd name="T75" fmla="*/ 575734 h 2276475"/>
              <a:gd name="T76" fmla="*/ 39307 w 2276475"/>
              <a:gd name="T77" fmla="*/ 485947 h 2276475"/>
              <a:gd name="T78" fmla="*/ 1085346 w 2276475"/>
              <a:gd name="T79" fmla="*/ 221054 h 2276475"/>
              <a:gd name="T80" fmla="*/ 1123871 w 2276475"/>
              <a:gd name="T81" fmla="*/ 272864 h 2276475"/>
              <a:gd name="T82" fmla="*/ 1114306 w 2276475"/>
              <a:gd name="T83" fmla="*/ 338755 h 2276475"/>
              <a:gd name="T84" fmla="*/ 1062496 w 2276475"/>
              <a:gd name="T85" fmla="*/ 377280 h 2276475"/>
              <a:gd name="T86" fmla="*/ 996340 w 2276475"/>
              <a:gd name="T87" fmla="*/ 367715 h 2276475"/>
              <a:gd name="T88" fmla="*/ 957814 w 2276475"/>
              <a:gd name="T89" fmla="*/ 315905 h 2276475"/>
              <a:gd name="T90" fmla="*/ 967645 w 2276475"/>
              <a:gd name="T91" fmla="*/ 249748 h 2276475"/>
              <a:gd name="T92" fmla="*/ 1019454 w 2276475"/>
              <a:gd name="T93" fmla="*/ 211223 h 2276475"/>
              <a:gd name="T94" fmla="*/ 1252615 w 2276475"/>
              <a:gd name="T95" fmla="*/ 30831 h 2276475"/>
              <a:gd name="T96" fmla="*/ 1561933 w 2276475"/>
              <a:gd name="T97" fmla="*/ 184188 h 2276475"/>
              <a:gd name="T98" fmla="*/ 1793656 w 2276475"/>
              <a:gd name="T99" fmla="*/ 453693 h 2276475"/>
              <a:gd name="T100" fmla="*/ 1898623 w 2276475"/>
              <a:gd name="T101" fmla="*/ 778215 h 2276475"/>
              <a:gd name="T102" fmla="*/ 1874440 w 2276475"/>
              <a:gd name="T103" fmla="*/ 1115229 h 2276475"/>
              <a:gd name="T104" fmla="*/ 1720844 w 2276475"/>
              <a:gd name="T105" fmla="*/ 1424603 h 2276475"/>
              <a:gd name="T106" fmla="*/ 1665571 w 2276475"/>
              <a:gd name="T107" fmla="*/ 1264335 h 2276475"/>
              <a:gd name="T108" fmla="*/ 1761236 w 2276475"/>
              <a:gd name="T109" fmla="*/ 991374 h 2276475"/>
              <a:gd name="T110" fmla="*/ 1747684 w 2276475"/>
              <a:gd name="T111" fmla="*/ 705922 h 2276475"/>
              <a:gd name="T112" fmla="*/ 1624648 w 2276475"/>
              <a:gd name="T113" fmla="*/ 441467 h 2276475"/>
              <a:gd name="T114" fmla="*/ 1401428 w 2276475"/>
              <a:gd name="T115" fmla="*/ 239471 h 2276475"/>
              <a:gd name="T116" fmla="*/ 1128516 w 2276475"/>
              <a:gd name="T117" fmla="*/ 143789 h 2276475"/>
              <a:gd name="T118" fmla="*/ 842849 w 2276475"/>
              <a:gd name="T119" fmla="*/ 157344 h 2276475"/>
              <a:gd name="T120" fmla="*/ 578705 w 2276475"/>
              <a:gd name="T121" fmla="*/ 280668 h 2276475"/>
              <a:gd name="T122" fmla="*/ 552930 w 2276475"/>
              <a:gd name="T123" fmla="*/ 133690 h 2276475"/>
              <a:gd name="T124" fmla="*/ 873408 w 2276475"/>
              <a:gd name="T125" fmla="*/ 12492 h 22764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2276475">
                <a:moveTo>
                  <a:pt x="1919288" y="982662"/>
                </a:moveTo>
                <a:lnTo>
                  <a:pt x="1924685" y="982662"/>
                </a:lnTo>
                <a:lnTo>
                  <a:pt x="1929765" y="982662"/>
                </a:lnTo>
                <a:lnTo>
                  <a:pt x="1935480" y="983296"/>
                </a:lnTo>
                <a:lnTo>
                  <a:pt x="1940560" y="983930"/>
                </a:lnTo>
                <a:lnTo>
                  <a:pt x="1945323" y="984564"/>
                </a:lnTo>
                <a:lnTo>
                  <a:pt x="1950403" y="986149"/>
                </a:lnTo>
                <a:lnTo>
                  <a:pt x="1955165" y="987100"/>
                </a:lnTo>
                <a:lnTo>
                  <a:pt x="1959610" y="989002"/>
                </a:lnTo>
                <a:lnTo>
                  <a:pt x="1964373" y="990904"/>
                </a:lnTo>
                <a:lnTo>
                  <a:pt x="1969135" y="992489"/>
                </a:lnTo>
                <a:lnTo>
                  <a:pt x="1973580" y="995025"/>
                </a:lnTo>
                <a:lnTo>
                  <a:pt x="1977708" y="997245"/>
                </a:lnTo>
                <a:lnTo>
                  <a:pt x="1981835" y="1000415"/>
                </a:lnTo>
                <a:lnTo>
                  <a:pt x="1985963" y="1003268"/>
                </a:lnTo>
                <a:lnTo>
                  <a:pt x="1990090" y="1006121"/>
                </a:lnTo>
                <a:lnTo>
                  <a:pt x="1993583" y="1009291"/>
                </a:lnTo>
                <a:lnTo>
                  <a:pt x="1997075" y="1012778"/>
                </a:lnTo>
                <a:lnTo>
                  <a:pt x="2000568" y="1016265"/>
                </a:lnTo>
                <a:lnTo>
                  <a:pt x="2003743" y="1020069"/>
                </a:lnTo>
                <a:lnTo>
                  <a:pt x="2006918" y="1023873"/>
                </a:lnTo>
                <a:lnTo>
                  <a:pt x="2009775" y="1027994"/>
                </a:lnTo>
                <a:lnTo>
                  <a:pt x="2012315" y="1031799"/>
                </a:lnTo>
                <a:lnTo>
                  <a:pt x="2014855" y="1036237"/>
                </a:lnTo>
                <a:lnTo>
                  <a:pt x="2017078" y="1040675"/>
                </a:lnTo>
                <a:lnTo>
                  <a:pt x="2019300" y="1045430"/>
                </a:lnTo>
                <a:lnTo>
                  <a:pt x="2020888" y="1049868"/>
                </a:lnTo>
                <a:lnTo>
                  <a:pt x="2022475" y="1054623"/>
                </a:lnTo>
                <a:lnTo>
                  <a:pt x="2023745" y="1059695"/>
                </a:lnTo>
                <a:lnTo>
                  <a:pt x="2025016" y="1064451"/>
                </a:lnTo>
                <a:lnTo>
                  <a:pt x="2025968" y="1069523"/>
                </a:lnTo>
                <a:lnTo>
                  <a:pt x="2026603" y="1074595"/>
                </a:lnTo>
                <a:lnTo>
                  <a:pt x="2026920" y="1079984"/>
                </a:lnTo>
                <a:lnTo>
                  <a:pt x="2027238" y="1085056"/>
                </a:lnTo>
                <a:lnTo>
                  <a:pt x="2026920" y="1090445"/>
                </a:lnTo>
                <a:lnTo>
                  <a:pt x="2026603" y="1095517"/>
                </a:lnTo>
                <a:lnTo>
                  <a:pt x="2025968" y="1100590"/>
                </a:lnTo>
                <a:lnTo>
                  <a:pt x="2025016" y="1105662"/>
                </a:lnTo>
                <a:lnTo>
                  <a:pt x="2023745" y="1110417"/>
                </a:lnTo>
                <a:lnTo>
                  <a:pt x="2022475" y="1115489"/>
                </a:lnTo>
                <a:lnTo>
                  <a:pt x="2020888" y="1120244"/>
                </a:lnTo>
                <a:lnTo>
                  <a:pt x="2019300" y="1124682"/>
                </a:lnTo>
                <a:lnTo>
                  <a:pt x="2017078" y="1129437"/>
                </a:lnTo>
                <a:lnTo>
                  <a:pt x="2014855" y="1133876"/>
                </a:lnTo>
                <a:lnTo>
                  <a:pt x="2012315" y="1138314"/>
                </a:lnTo>
                <a:lnTo>
                  <a:pt x="2009775" y="1142118"/>
                </a:lnTo>
                <a:lnTo>
                  <a:pt x="2006918" y="1146239"/>
                </a:lnTo>
                <a:lnTo>
                  <a:pt x="2003743" y="1150043"/>
                </a:lnTo>
                <a:lnTo>
                  <a:pt x="2000568" y="1153847"/>
                </a:lnTo>
                <a:lnTo>
                  <a:pt x="1997075" y="1157334"/>
                </a:lnTo>
                <a:lnTo>
                  <a:pt x="1993583" y="1160821"/>
                </a:lnTo>
                <a:lnTo>
                  <a:pt x="1990090" y="1163991"/>
                </a:lnTo>
                <a:lnTo>
                  <a:pt x="1985963" y="1166845"/>
                </a:lnTo>
                <a:lnTo>
                  <a:pt x="1981835" y="1169698"/>
                </a:lnTo>
                <a:lnTo>
                  <a:pt x="1977708" y="1172234"/>
                </a:lnTo>
                <a:lnTo>
                  <a:pt x="1973580" y="1175087"/>
                </a:lnTo>
                <a:lnTo>
                  <a:pt x="1969135" y="1176989"/>
                </a:lnTo>
                <a:lnTo>
                  <a:pt x="1964373" y="1179208"/>
                </a:lnTo>
                <a:lnTo>
                  <a:pt x="1959610" y="1181110"/>
                </a:lnTo>
                <a:lnTo>
                  <a:pt x="1955165" y="1182695"/>
                </a:lnTo>
                <a:lnTo>
                  <a:pt x="1950403" y="1183963"/>
                </a:lnTo>
                <a:lnTo>
                  <a:pt x="1945323" y="1185231"/>
                </a:lnTo>
                <a:lnTo>
                  <a:pt x="1940560" y="1186182"/>
                </a:lnTo>
                <a:lnTo>
                  <a:pt x="1935480" y="1186816"/>
                </a:lnTo>
                <a:lnTo>
                  <a:pt x="1929765" y="1187450"/>
                </a:lnTo>
                <a:lnTo>
                  <a:pt x="1924685" y="1187450"/>
                </a:lnTo>
                <a:lnTo>
                  <a:pt x="1919288" y="1187450"/>
                </a:lnTo>
                <a:lnTo>
                  <a:pt x="1914208" y="1186816"/>
                </a:lnTo>
                <a:lnTo>
                  <a:pt x="1909128" y="1186182"/>
                </a:lnTo>
                <a:lnTo>
                  <a:pt x="1904048" y="1185231"/>
                </a:lnTo>
                <a:lnTo>
                  <a:pt x="1898968" y="1183963"/>
                </a:lnTo>
                <a:lnTo>
                  <a:pt x="1894205" y="1182695"/>
                </a:lnTo>
                <a:lnTo>
                  <a:pt x="1889443" y="1181110"/>
                </a:lnTo>
                <a:lnTo>
                  <a:pt x="1884680" y="1179208"/>
                </a:lnTo>
                <a:lnTo>
                  <a:pt x="1880235" y="1176989"/>
                </a:lnTo>
                <a:lnTo>
                  <a:pt x="1875790" y="1175087"/>
                </a:lnTo>
                <a:lnTo>
                  <a:pt x="1871663" y="1172234"/>
                </a:lnTo>
                <a:lnTo>
                  <a:pt x="1867218" y="1169698"/>
                </a:lnTo>
                <a:lnTo>
                  <a:pt x="1863090" y="1166845"/>
                </a:lnTo>
                <a:lnTo>
                  <a:pt x="1859598" y="1163991"/>
                </a:lnTo>
                <a:lnTo>
                  <a:pt x="1855788" y="1160821"/>
                </a:lnTo>
                <a:lnTo>
                  <a:pt x="1852295" y="1157334"/>
                </a:lnTo>
                <a:lnTo>
                  <a:pt x="1848803" y="1153847"/>
                </a:lnTo>
                <a:lnTo>
                  <a:pt x="1845628" y="1150043"/>
                </a:lnTo>
                <a:lnTo>
                  <a:pt x="1842453" y="1146239"/>
                </a:lnTo>
                <a:lnTo>
                  <a:pt x="1839913" y="1142118"/>
                </a:lnTo>
                <a:lnTo>
                  <a:pt x="1837055" y="1138314"/>
                </a:lnTo>
                <a:lnTo>
                  <a:pt x="1834515" y="1133876"/>
                </a:lnTo>
                <a:lnTo>
                  <a:pt x="1832293" y="1129437"/>
                </a:lnTo>
                <a:lnTo>
                  <a:pt x="1830388" y="1124682"/>
                </a:lnTo>
                <a:lnTo>
                  <a:pt x="1828483" y="1120244"/>
                </a:lnTo>
                <a:lnTo>
                  <a:pt x="1826578" y="1115489"/>
                </a:lnTo>
                <a:lnTo>
                  <a:pt x="1825308" y="1110417"/>
                </a:lnTo>
                <a:lnTo>
                  <a:pt x="1824038" y="1105662"/>
                </a:lnTo>
                <a:lnTo>
                  <a:pt x="1823403" y="1100590"/>
                </a:lnTo>
                <a:lnTo>
                  <a:pt x="1822768" y="1095517"/>
                </a:lnTo>
                <a:lnTo>
                  <a:pt x="1822450" y="1090445"/>
                </a:lnTo>
                <a:lnTo>
                  <a:pt x="1822450" y="1085056"/>
                </a:lnTo>
                <a:lnTo>
                  <a:pt x="1822450" y="1079984"/>
                </a:lnTo>
                <a:lnTo>
                  <a:pt x="1822768" y="1074595"/>
                </a:lnTo>
                <a:lnTo>
                  <a:pt x="1823403" y="1069523"/>
                </a:lnTo>
                <a:lnTo>
                  <a:pt x="1824038" y="1064451"/>
                </a:lnTo>
                <a:lnTo>
                  <a:pt x="1825308" y="1059695"/>
                </a:lnTo>
                <a:lnTo>
                  <a:pt x="1826578" y="1054623"/>
                </a:lnTo>
                <a:lnTo>
                  <a:pt x="1828483" y="1049868"/>
                </a:lnTo>
                <a:lnTo>
                  <a:pt x="1830388" y="1045430"/>
                </a:lnTo>
                <a:lnTo>
                  <a:pt x="1832293" y="1040675"/>
                </a:lnTo>
                <a:lnTo>
                  <a:pt x="1834515" y="1036237"/>
                </a:lnTo>
                <a:lnTo>
                  <a:pt x="1837055" y="1031799"/>
                </a:lnTo>
                <a:lnTo>
                  <a:pt x="1839913" y="1027994"/>
                </a:lnTo>
                <a:lnTo>
                  <a:pt x="1842453" y="1023873"/>
                </a:lnTo>
                <a:lnTo>
                  <a:pt x="1845628" y="1020069"/>
                </a:lnTo>
                <a:lnTo>
                  <a:pt x="1848803" y="1016265"/>
                </a:lnTo>
                <a:lnTo>
                  <a:pt x="1852295" y="1012778"/>
                </a:lnTo>
                <a:lnTo>
                  <a:pt x="1855788" y="1009291"/>
                </a:lnTo>
                <a:lnTo>
                  <a:pt x="1859598" y="1006121"/>
                </a:lnTo>
                <a:lnTo>
                  <a:pt x="1863090" y="1003268"/>
                </a:lnTo>
                <a:lnTo>
                  <a:pt x="1867218" y="1000415"/>
                </a:lnTo>
                <a:lnTo>
                  <a:pt x="1871663" y="997245"/>
                </a:lnTo>
                <a:lnTo>
                  <a:pt x="1875790" y="995025"/>
                </a:lnTo>
                <a:lnTo>
                  <a:pt x="1880235" y="992489"/>
                </a:lnTo>
                <a:lnTo>
                  <a:pt x="1884680" y="990904"/>
                </a:lnTo>
                <a:lnTo>
                  <a:pt x="1889443" y="989002"/>
                </a:lnTo>
                <a:lnTo>
                  <a:pt x="1894205" y="987100"/>
                </a:lnTo>
                <a:lnTo>
                  <a:pt x="1898968" y="986149"/>
                </a:lnTo>
                <a:lnTo>
                  <a:pt x="1904048" y="984564"/>
                </a:lnTo>
                <a:lnTo>
                  <a:pt x="1909128" y="983930"/>
                </a:lnTo>
                <a:lnTo>
                  <a:pt x="1914208" y="983296"/>
                </a:lnTo>
                <a:lnTo>
                  <a:pt x="1919288" y="982662"/>
                </a:lnTo>
                <a:close/>
                <a:moveTo>
                  <a:pt x="1278280" y="917675"/>
                </a:moveTo>
                <a:lnTo>
                  <a:pt x="1116821" y="1122393"/>
                </a:lnTo>
                <a:lnTo>
                  <a:pt x="1278280" y="1122393"/>
                </a:lnTo>
                <a:lnTo>
                  <a:pt x="1278280" y="917675"/>
                </a:lnTo>
                <a:close/>
                <a:moveTo>
                  <a:pt x="1281129" y="835025"/>
                </a:moveTo>
                <a:lnTo>
                  <a:pt x="1340014" y="835025"/>
                </a:lnTo>
                <a:lnTo>
                  <a:pt x="1340014" y="1122393"/>
                </a:lnTo>
                <a:lnTo>
                  <a:pt x="1397000" y="1122393"/>
                </a:lnTo>
                <a:lnTo>
                  <a:pt x="1397000" y="1178659"/>
                </a:lnTo>
                <a:lnTo>
                  <a:pt x="1340014" y="1178659"/>
                </a:lnTo>
                <a:lnTo>
                  <a:pt x="1340014" y="1358900"/>
                </a:lnTo>
                <a:lnTo>
                  <a:pt x="1278280" y="1358900"/>
                </a:lnTo>
                <a:lnTo>
                  <a:pt x="1278280" y="1178659"/>
                </a:lnTo>
                <a:lnTo>
                  <a:pt x="1066800" y="1178659"/>
                </a:lnTo>
                <a:lnTo>
                  <a:pt x="1066800" y="1104910"/>
                </a:lnTo>
                <a:lnTo>
                  <a:pt x="1281129" y="835025"/>
                </a:lnTo>
                <a:close/>
                <a:moveTo>
                  <a:pt x="860108" y="823912"/>
                </a:moveTo>
                <a:lnTo>
                  <a:pt x="868680" y="824230"/>
                </a:lnTo>
                <a:lnTo>
                  <a:pt x="876618" y="824548"/>
                </a:lnTo>
                <a:lnTo>
                  <a:pt x="884555" y="825501"/>
                </a:lnTo>
                <a:lnTo>
                  <a:pt x="892175" y="826455"/>
                </a:lnTo>
                <a:lnTo>
                  <a:pt x="899478" y="828044"/>
                </a:lnTo>
                <a:lnTo>
                  <a:pt x="906463" y="829316"/>
                </a:lnTo>
                <a:lnTo>
                  <a:pt x="913448" y="831541"/>
                </a:lnTo>
                <a:lnTo>
                  <a:pt x="920433" y="833766"/>
                </a:lnTo>
                <a:lnTo>
                  <a:pt x="926465" y="836309"/>
                </a:lnTo>
                <a:lnTo>
                  <a:pt x="932815" y="839170"/>
                </a:lnTo>
                <a:lnTo>
                  <a:pt x="938848" y="842667"/>
                </a:lnTo>
                <a:lnTo>
                  <a:pt x="944880" y="845845"/>
                </a:lnTo>
                <a:lnTo>
                  <a:pt x="950278" y="849978"/>
                </a:lnTo>
                <a:lnTo>
                  <a:pt x="955675" y="853792"/>
                </a:lnTo>
                <a:lnTo>
                  <a:pt x="960755" y="858243"/>
                </a:lnTo>
                <a:lnTo>
                  <a:pt x="965518" y="863011"/>
                </a:lnTo>
                <a:lnTo>
                  <a:pt x="970280" y="868097"/>
                </a:lnTo>
                <a:lnTo>
                  <a:pt x="974725" y="873183"/>
                </a:lnTo>
                <a:lnTo>
                  <a:pt x="978535" y="878587"/>
                </a:lnTo>
                <a:lnTo>
                  <a:pt x="982345" y="884309"/>
                </a:lnTo>
                <a:lnTo>
                  <a:pt x="985520" y="890030"/>
                </a:lnTo>
                <a:lnTo>
                  <a:pt x="989013" y="896070"/>
                </a:lnTo>
                <a:lnTo>
                  <a:pt x="991870" y="902428"/>
                </a:lnTo>
                <a:lnTo>
                  <a:pt x="994410" y="909103"/>
                </a:lnTo>
                <a:lnTo>
                  <a:pt x="996633" y="915461"/>
                </a:lnTo>
                <a:lnTo>
                  <a:pt x="998220" y="922454"/>
                </a:lnTo>
                <a:lnTo>
                  <a:pt x="999808" y="929447"/>
                </a:lnTo>
                <a:lnTo>
                  <a:pt x="1001395" y="936758"/>
                </a:lnTo>
                <a:lnTo>
                  <a:pt x="1002348" y="944387"/>
                </a:lnTo>
                <a:lnTo>
                  <a:pt x="1002983" y="952017"/>
                </a:lnTo>
                <a:lnTo>
                  <a:pt x="1003618" y="959963"/>
                </a:lnTo>
                <a:lnTo>
                  <a:pt x="1003935" y="968546"/>
                </a:lnTo>
                <a:lnTo>
                  <a:pt x="1003618" y="983487"/>
                </a:lnTo>
                <a:lnTo>
                  <a:pt x="1002665" y="990798"/>
                </a:lnTo>
                <a:lnTo>
                  <a:pt x="1002030" y="998109"/>
                </a:lnTo>
                <a:lnTo>
                  <a:pt x="1000760" y="1004784"/>
                </a:lnTo>
                <a:lnTo>
                  <a:pt x="999808" y="1011778"/>
                </a:lnTo>
                <a:lnTo>
                  <a:pt x="998855" y="1018453"/>
                </a:lnTo>
                <a:lnTo>
                  <a:pt x="997268" y="1025129"/>
                </a:lnTo>
                <a:lnTo>
                  <a:pt x="993775" y="1037844"/>
                </a:lnTo>
                <a:lnTo>
                  <a:pt x="989330" y="1050241"/>
                </a:lnTo>
                <a:lnTo>
                  <a:pt x="984568" y="1062002"/>
                </a:lnTo>
                <a:lnTo>
                  <a:pt x="979170" y="1073128"/>
                </a:lnTo>
                <a:lnTo>
                  <a:pt x="972503" y="1084572"/>
                </a:lnTo>
                <a:lnTo>
                  <a:pt x="965518" y="1095697"/>
                </a:lnTo>
                <a:lnTo>
                  <a:pt x="958215" y="1107141"/>
                </a:lnTo>
                <a:lnTo>
                  <a:pt x="950278" y="1118267"/>
                </a:lnTo>
                <a:lnTo>
                  <a:pt x="941388" y="1129710"/>
                </a:lnTo>
                <a:lnTo>
                  <a:pt x="932815" y="1141154"/>
                </a:lnTo>
                <a:lnTo>
                  <a:pt x="923925" y="1151962"/>
                </a:lnTo>
                <a:lnTo>
                  <a:pt x="914400" y="1162770"/>
                </a:lnTo>
                <a:lnTo>
                  <a:pt x="898843" y="1181207"/>
                </a:lnTo>
                <a:lnTo>
                  <a:pt x="882333" y="1199326"/>
                </a:lnTo>
                <a:lnTo>
                  <a:pt x="865188" y="1218398"/>
                </a:lnTo>
                <a:lnTo>
                  <a:pt x="847090" y="1237471"/>
                </a:lnTo>
                <a:lnTo>
                  <a:pt x="813435" y="1272120"/>
                </a:lnTo>
                <a:lnTo>
                  <a:pt x="787400" y="1298503"/>
                </a:lnTo>
                <a:lnTo>
                  <a:pt x="1023938" y="1298503"/>
                </a:lnTo>
                <a:lnTo>
                  <a:pt x="1023938" y="1358900"/>
                </a:lnTo>
                <a:lnTo>
                  <a:pt x="727075" y="1358900"/>
                </a:lnTo>
                <a:lnTo>
                  <a:pt x="727075" y="1285153"/>
                </a:lnTo>
                <a:lnTo>
                  <a:pt x="758190" y="1253047"/>
                </a:lnTo>
                <a:lnTo>
                  <a:pt x="787400" y="1221895"/>
                </a:lnTo>
                <a:lnTo>
                  <a:pt x="801688" y="1206637"/>
                </a:lnTo>
                <a:lnTo>
                  <a:pt x="815340" y="1191061"/>
                </a:lnTo>
                <a:lnTo>
                  <a:pt x="829310" y="1175485"/>
                </a:lnTo>
                <a:lnTo>
                  <a:pt x="842963" y="1158955"/>
                </a:lnTo>
                <a:lnTo>
                  <a:pt x="856298" y="1142743"/>
                </a:lnTo>
                <a:lnTo>
                  <a:pt x="868363" y="1127803"/>
                </a:lnTo>
                <a:lnTo>
                  <a:pt x="879158" y="1113181"/>
                </a:lnTo>
                <a:lnTo>
                  <a:pt x="889000" y="1099830"/>
                </a:lnTo>
                <a:lnTo>
                  <a:pt x="897890" y="1087115"/>
                </a:lnTo>
                <a:lnTo>
                  <a:pt x="905828" y="1075035"/>
                </a:lnTo>
                <a:lnTo>
                  <a:pt x="912495" y="1063910"/>
                </a:lnTo>
                <a:lnTo>
                  <a:pt x="917893" y="1053738"/>
                </a:lnTo>
                <a:lnTo>
                  <a:pt x="922655" y="1043566"/>
                </a:lnTo>
                <a:lnTo>
                  <a:pt x="926465" y="1033711"/>
                </a:lnTo>
                <a:lnTo>
                  <a:pt x="930275" y="1023539"/>
                </a:lnTo>
                <a:lnTo>
                  <a:pt x="932815" y="1013367"/>
                </a:lnTo>
                <a:lnTo>
                  <a:pt x="935038" y="1003195"/>
                </a:lnTo>
                <a:lnTo>
                  <a:pt x="936625" y="993023"/>
                </a:lnTo>
                <a:lnTo>
                  <a:pt x="937578" y="982215"/>
                </a:lnTo>
                <a:lnTo>
                  <a:pt x="937895" y="971725"/>
                </a:lnTo>
                <a:lnTo>
                  <a:pt x="937578" y="961553"/>
                </a:lnTo>
                <a:lnTo>
                  <a:pt x="936308" y="951381"/>
                </a:lnTo>
                <a:lnTo>
                  <a:pt x="935355" y="946613"/>
                </a:lnTo>
                <a:lnTo>
                  <a:pt x="934085" y="942162"/>
                </a:lnTo>
                <a:lnTo>
                  <a:pt x="933133" y="937712"/>
                </a:lnTo>
                <a:lnTo>
                  <a:pt x="931545" y="933898"/>
                </a:lnTo>
                <a:lnTo>
                  <a:pt x="928053" y="925633"/>
                </a:lnTo>
                <a:lnTo>
                  <a:pt x="923925" y="918322"/>
                </a:lnTo>
                <a:lnTo>
                  <a:pt x="921703" y="915143"/>
                </a:lnTo>
                <a:lnTo>
                  <a:pt x="919480" y="911964"/>
                </a:lnTo>
                <a:lnTo>
                  <a:pt x="916940" y="909103"/>
                </a:lnTo>
                <a:lnTo>
                  <a:pt x="914083" y="905924"/>
                </a:lnTo>
                <a:lnTo>
                  <a:pt x="908368" y="901156"/>
                </a:lnTo>
                <a:lnTo>
                  <a:pt x="902018" y="897024"/>
                </a:lnTo>
                <a:lnTo>
                  <a:pt x="895350" y="893209"/>
                </a:lnTo>
                <a:lnTo>
                  <a:pt x="888048" y="890348"/>
                </a:lnTo>
                <a:lnTo>
                  <a:pt x="880745" y="887805"/>
                </a:lnTo>
                <a:lnTo>
                  <a:pt x="872490" y="886216"/>
                </a:lnTo>
                <a:lnTo>
                  <a:pt x="864235" y="885262"/>
                </a:lnTo>
                <a:lnTo>
                  <a:pt x="855345" y="884944"/>
                </a:lnTo>
                <a:lnTo>
                  <a:pt x="847090" y="885262"/>
                </a:lnTo>
                <a:lnTo>
                  <a:pt x="838518" y="886216"/>
                </a:lnTo>
                <a:lnTo>
                  <a:pt x="829628" y="887805"/>
                </a:lnTo>
                <a:lnTo>
                  <a:pt x="820738" y="889713"/>
                </a:lnTo>
                <a:lnTo>
                  <a:pt x="812165" y="892256"/>
                </a:lnTo>
                <a:lnTo>
                  <a:pt x="803593" y="895116"/>
                </a:lnTo>
                <a:lnTo>
                  <a:pt x="795338" y="897977"/>
                </a:lnTo>
                <a:lnTo>
                  <a:pt x="787400" y="901792"/>
                </a:lnTo>
                <a:lnTo>
                  <a:pt x="780415" y="904653"/>
                </a:lnTo>
                <a:lnTo>
                  <a:pt x="773748" y="908149"/>
                </a:lnTo>
                <a:lnTo>
                  <a:pt x="767398" y="911964"/>
                </a:lnTo>
                <a:lnTo>
                  <a:pt x="761048" y="915778"/>
                </a:lnTo>
                <a:lnTo>
                  <a:pt x="749935" y="924043"/>
                </a:lnTo>
                <a:lnTo>
                  <a:pt x="740728" y="930401"/>
                </a:lnTo>
                <a:lnTo>
                  <a:pt x="736918" y="930401"/>
                </a:lnTo>
                <a:lnTo>
                  <a:pt x="736918" y="855700"/>
                </a:lnTo>
                <a:lnTo>
                  <a:pt x="742633" y="853157"/>
                </a:lnTo>
                <a:lnTo>
                  <a:pt x="748030" y="850296"/>
                </a:lnTo>
                <a:lnTo>
                  <a:pt x="761048" y="845210"/>
                </a:lnTo>
                <a:lnTo>
                  <a:pt x="775970" y="839806"/>
                </a:lnTo>
                <a:lnTo>
                  <a:pt x="792798" y="834402"/>
                </a:lnTo>
                <a:lnTo>
                  <a:pt x="801688" y="831859"/>
                </a:lnTo>
                <a:lnTo>
                  <a:pt x="810260" y="830269"/>
                </a:lnTo>
                <a:lnTo>
                  <a:pt x="819150" y="828362"/>
                </a:lnTo>
                <a:lnTo>
                  <a:pt x="827405" y="826773"/>
                </a:lnTo>
                <a:lnTo>
                  <a:pt x="835660" y="825819"/>
                </a:lnTo>
                <a:lnTo>
                  <a:pt x="844233" y="824548"/>
                </a:lnTo>
                <a:lnTo>
                  <a:pt x="852170" y="824230"/>
                </a:lnTo>
                <a:lnTo>
                  <a:pt x="860108" y="823912"/>
                </a:lnTo>
                <a:close/>
                <a:moveTo>
                  <a:pt x="1458913" y="811212"/>
                </a:moveTo>
                <a:lnTo>
                  <a:pt x="1519103" y="811212"/>
                </a:lnTo>
                <a:lnTo>
                  <a:pt x="1519103" y="1009359"/>
                </a:lnTo>
                <a:lnTo>
                  <a:pt x="1526072" y="1002998"/>
                </a:lnTo>
                <a:lnTo>
                  <a:pt x="1532725" y="996955"/>
                </a:lnTo>
                <a:lnTo>
                  <a:pt x="1539694" y="991230"/>
                </a:lnTo>
                <a:lnTo>
                  <a:pt x="1546030" y="986142"/>
                </a:lnTo>
                <a:lnTo>
                  <a:pt x="1552999" y="981370"/>
                </a:lnTo>
                <a:lnTo>
                  <a:pt x="1559652" y="976600"/>
                </a:lnTo>
                <a:lnTo>
                  <a:pt x="1566304" y="972465"/>
                </a:lnTo>
                <a:lnTo>
                  <a:pt x="1572640" y="968966"/>
                </a:lnTo>
                <a:lnTo>
                  <a:pt x="1579292" y="965786"/>
                </a:lnTo>
                <a:lnTo>
                  <a:pt x="1586262" y="962605"/>
                </a:lnTo>
                <a:lnTo>
                  <a:pt x="1592914" y="960061"/>
                </a:lnTo>
                <a:lnTo>
                  <a:pt x="1599884" y="958471"/>
                </a:lnTo>
                <a:lnTo>
                  <a:pt x="1606853" y="956880"/>
                </a:lnTo>
                <a:lnTo>
                  <a:pt x="1614139" y="955926"/>
                </a:lnTo>
                <a:lnTo>
                  <a:pt x="1621109" y="954972"/>
                </a:lnTo>
                <a:lnTo>
                  <a:pt x="1628711" y="954654"/>
                </a:lnTo>
                <a:lnTo>
                  <a:pt x="1635364" y="954972"/>
                </a:lnTo>
                <a:lnTo>
                  <a:pt x="1641383" y="955608"/>
                </a:lnTo>
                <a:lnTo>
                  <a:pt x="1647719" y="956244"/>
                </a:lnTo>
                <a:lnTo>
                  <a:pt x="1653738" y="957198"/>
                </a:lnTo>
                <a:lnTo>
                  <a:pt x="1659757" y="958471"/>
                </a:lnTo>
                <a:lnTo>
                  <a:pt x="1665142" y="960061"/>
                </a:lnTo>
                <a:lnTo>
                  <a:pt x="1670527" y="961969"/>
                </a:lnTo>
                <a:lnTo>
                  <a:pt x="1675913" y="964196"/>
                </a:lnTo>
                <a:lnTo>
                  <a:pt x="1680981" y="966740"/>
                </a:lnTo>
                <a:lnTo>
                  <a:pt x="1685733" y="969602"/>
                </a:lnTo>
                <a:lnTo>
                  <a:pt x="1690485" y="973101"/>
                </a:lnTo>
                <a:lnTo>
                  <a:pt x="1695237" y="976282"/>
                </a:lnTo>
                <a:lnTo>
                  <a:pt x="1699672" y="979780"/>
                </a:lnTo>
                <a:lnTo>
                  <a:pt x="1703473" y="983915"/>
                </a:lnTo>
                <a:lnTo>
                  <a:pt x="1707592" y="988368"/>
                </a:lnTo>
                <a:lnTo>
                  <a:pt x="1711710" y="993139"/>
                </a:lnTo>
                <a:lnTo>
                  <a:pt x="1715195" y="997909"/>
                </a:lnTo>
                <a:lnTo>
                  <a:pt x="1718362" y="1002998"/>
                </a:lnTo>
                <a:lnTo>
                  <a:pt x="1721847" y="1008405"/>
                </a:lnTo>
                <a:lnTo>
                  <a:pt x="1724698" y="1014130"/>
                </a:lnTo>
                <a:lnTo>
                  <a:pt x="1727233" y="1020173"/>
                </a:lnTo>
                <a:lnTo>
                  <a:pt x="1729767" y="1026216"/>
                </a:lnTo>
                <a:lnTo>
                  <a:pt x="1731984" y="1032895"/>
                </a:lnTo>
                <a:lnTo>
                  <a:pt x="1734202" y="1039893"/>
                </a:lnTo>
                <a:lnTo>
                  <a:pt x="1736103" y="1046572"/>
                </a:lnTo>
                <a:lnTo>
                  <a:pt x="1737370" y="1053887"/>
                </a:lnTo>
                <a:lnTo>
                  <a:pt x="1738637" y="1061838"/>
                </a:lnTo>
                <a:lnTo>
                  <a:pt x="1739587" y="1069790"/>
                </a:lnTo>
                <a:lnTo>
                  <a:pt x="1740221" y="1077741"/>
                </a:lnTo>
                <a:lnTo>
                  <a:pt x="1741171" y="1086010"/>
                </a:lnTo>
                <a:lnTo>
                  <a:pt x="1741488" y="1094916"/>
                </a:lnTo>
                <a:lnTo>
                  <a:pt x="1741488" y="1103821"/>
                </a:lnTo>
                <a:lnTo>
                  <a:pt x="1741488" y="1358900"/>
                </a:lnTo>
                <a:lnTo>
                  <a:pt x="1680981" y="1358900"/>
                </a:lnTo>
                <a:lnTo>
                  <a:pt x="1680981" y="1134991"/>
                </a:lnTo>
                <a:lnTo>
                  <a:pt x="1680665" y="1121632"/>
                </a:lnTo>
                <a:lnTo>
                  <a:pt x="1680348" y="1108910"/>
                </a:lnTo>
                <a:lnTo>
                  <a:pt x="1679714" y="1096506"/>
                </a:lnTo>
                <a:lnTo>
                  <a:pt x="1678447" y="1084420"/>
                </a:lnTo>
                <a:lnTo>
                  <a:pt x="1677180" y="1073288"/>
                </a:lnTo>
                <a:lnTo>
                  <a:pt x="1675279" y="1063428"/>
                </a:lnTo>
                <a:lnTo>
                  <a:pt x="1672428" y="1054841"/>
                </a:lnTo>
                <a:lnTo>
                  <a:pt x="1670844" y="1050706"/>
                </a:lnTo>
                <a:lnTo>
                  <a:pt x="1669577" y="1047208"/>
                </a:lnTo>
                <a:lnTo>
                  <a:pt x="1667360" y="1043391"/>
                </a:lnTo>
                <a:lnTo>
                  <a:pt x="1665459" y="1040211"/>
                </a:lnTo>
                <a:lnTo>
                  <a:pt x="1662925" y="1036712"/>
                </a:lnTo>
                <a:lnTo>
                  <a:pt x="1660707" y="1033850"/>
                </a:lnTo>
                <a:lnTo>
                  <a:pt x="1657856" y="1031305"/>
                </a:lnTo>
                <a:lnTo>
                  <a:pt x="1655005" y="1029079"/>
                </a:lnTo>
                <a:lnTo>
                  <a:pt x="1651837" y="1026852"/>
                </a:lnTo>
                <a:lnTo>
                  <a:pt x="1648669" y="1025262"/>
                </a:lnTo>
                <a:lnTo>
                  <a:pt x="1645501" y="1023354"/>
                </a:lnTo>
                <a:lnTo>
                  <a:pt x="1641383" y="1021764"/>
                </a:lnTo>
                <a:lnTo>
                  <a:pt x="1637582" y="1020491"/>
                </a:lnTo>
                <a:lnTo>
                  <a:pt x="1633146" y="1019855"/>
                </a:lnTo>
                <a:lnTo>
                  <a:pt x="1628395" y="1018583"/>
                </a:lnTo>
                <a:lnTo>
                  <a:pt x="1623643" y="1018265"/>
                </a:lnTo>
                <a:lnTo>
                  <a:pt x="1618257" y="1017947"/>
                </a:lnTo>
                <a:lnTo>
                  <a:pt x="1612555" y="1017947"/>
                </a:lnTo>
                <a:lnTo>
                  <a:pt x="1606853" y="1017947"/>
                </a:lnTo>
                <a:lnTo>
                  <a:pt x="1601468" y="1018583"/>
                </a:lnTo>
                <a:lnTo>
                  <a:pt x="1595449" y="1019855"/>
                </a:lnTo>
                <a:lnTo>
                  <a:pt x="1589746" y="1021127"/>
                </a:lnTo>
                <a:lnTo>
                  <a:pt x="1584044" y="1023036"/>
                </a:lnTo>
                <a:lnTo>
                  <a:pt x="1578025" y="1025262"/>
                </a:lnTo>
                <a:lnTo>
                  <a:pt x="1572006" y="1027807"/>
                </a:lnTo>
                <a:lnTo>
                  <a:pt x="1566304" y="1030987"/>
                </a:lnTo>
                <a:lnTo>
                  <a:pt x="1560285" y="1034168"/>
                </a:lnTo>
                <a:lnTo>
                  <a:pt x="1554266" y="1037984"/>
                </a:lnTo>
                <a:lnTo>
                  <a:pt x="1548247" y="1042119"/>
                </a:lnTo>
                <a:lnTo>
                  <a:pt x="1542545" y="1045936"/>
                </a:lnTo>
                <a:lnTo>
                  <a:pt x="1530824" y="1055159"/>
                </a:lnTo>
                <a:lnTo>
                  <a:pt x="1519103" y="1065337"/>
                </a:lnTo>
                <a:lnTo>
                  <a:pt x="1519103" y="1358900"/>
                </a:lnTo>
                <a:lnTo>
                  <a:pt x="1458913" y="1358900"/>
                </a:lnTo>
                <a:lnTo>
                  <a:pt x="1458913" y="811212"/>
                </a:lnTo>
                <a:close/>
                <a:moveTo>
                  <a:pt x="66650" y="577850"/>
                </a:moveTo>
                <a:lnTo>
                  <a:pt x="424974" y="577850"/>
                </a:lnTo>
                <a:lnTo>
                  <a:pt x="431956" y="578167"/>
                </a:lnTo>
                <a:lnTo>
                  <a:pt x="438621" y="579437"/>
                </a:lnTo>
                <a:lnTo>
                  <a:pt x="445286" y="580707"/>
                </a:lnTo>
                <a:lnTo>
                  <a:pt x="450999" y="582929"/>
                </a:lnTo>
                <a:lnTo>
                  <a:pt x="456712" y="585786"/>
                </a:lnTo>
                <a:lnTo>
                  <a:pt x="462425" y="589278"/>
                </a:lnTo>
                <a:lnTo>
                  <a:pt x="467503" y="593087"/>
                </a:lnTo>
                <a:lnTo>
                  <a:pt x="472263" y="597214"/>
                </a:lnTo>
                <a:lnTo>
                  <a:pt x="476389" y="601975"/>
                </a:lnTo>
                <a:lnTo>
                  <a:pt x="480198" y="607054"/>
                </a:lnTo>
                <a:lnTo>
                  <a:pt x="483689" y="612451"/>
                </a:lnTo>
                <a:lnTo>
                  <a:pt x="486228" y="618482"/>
                </a:lnTo>
                <a:lnTo>
                  <a:pt x="488450" y="624514"/>
                </a:lnTo>
                <a:lnTo>
                  <a:pt x="490354" y="630862"/>
                </a:lnTo>
                <a:lnTo>
                  <a:pt x="491306" y="637211"/>
                </a:lnTo>
                <a:lnTo>
                  <a:pt x="491941" y="644195"/>
                </a:lnTo>
                <a:lnTo>
                  <a:pt x="568430" y="1079724"/>
                </a:lnTo>
                <a:lnTo>
                  <a:pt x="567795" y="1086708"/>
                </a:lnTo>
                <a:lnTo>
                  <a:pt x="566843" y="1093056"/>
                </a:lnTo>
                <a:lnTo>
                  <a:pt x="565256" y="1099405"/>
                </a:lnTo>
                <a:lnTo>
                  <a:pt x="563352" y="1105437"/>
                </a:lnTo>
                <a:lnTo>
                  <a:pt x="560178" y="1111468"/>
                </a:lnTo>
                <a:lnTo>
                  <a:pt x="557004" y="1116864"/>
                </a:lnTo>
                <a:lnTo>
                  <a:pt x="552878" y="1121943"/>
                </a:lnTo>
                <a:lnTo>
                  <a:pt x="549070" y="1126705"/>
                </a:lnTo>
                <a:lnTo>
                  <a:pt x="544309" y="1131149"/>
                </a:lnTo>
                <a:lnTo>
                  <a:pt x="539231" y="1134641"/>
                </a:lnTo>
                <a:lnTo>
                  <a:pt x="533835" y="1137815"/>
                </a:lnTo>
                <a:lnTo>
                  <a:pt x="527805" y="1140990"/>
                </a:lnTo>
                <a:lnTo>
                  <a:pt x="521775" y="1143212"/>
                </a:lnTo>
                <a:lnTo>
                  <a:pt x="515427" y="1144799"/>
                </a:lnTo>
                <a:lnTo>
                  <a:pt x="508762" y="1145752"/>
                </a:lnTo>
                <a:lnTo>
                  <a:pt x="502097" y="1146069"/>
                </a:lnTo>
                <a:lnTo>
                  <a:pt x="413865" y="1146069"/>
                </a:lnTo>
                <a:lnTo>
                  <a:pt x="414817" y="1152100"/>
                </a:lnTo>
                <a:lnTo>
                  <a:pt x="416087" y="1158767"/>
                </a:lnTo>
                <a:lnTo>
                  <a:pt x="417039" y="1164798"/>
                </a:lnTo>
                <a:lnTo>
                  <a:pt x="418943" y="1171147"/>
                </a:lnTo>
                <a:lnTo>
                  <a:pt x="420848" y="1177813"/>
                </a:lnTo>
                <a:lnTo>
                  <a:pt x="423069" y="1184162"/>
                </a:lnTo>
                <a:lnTo>
                  <a:pt x="428147" y="1197494"/>
                </a:lnTo>
                <a:lnTo>
                  <a:pt x="434178" y="1210827"/>
                </a:lnTo>
                <a:lnTo>
                  <a:pt x="440843" y="1224159"/>
                </a:lnTo>
                <a:lnTo>
                  <a:pt x="448460" y="1238127"/>
                </a:lnTo>
                <a:lnTo>
                  <a:pt x="457029" y="1252094"/>
                </a:lnTo>
                <a:lnTo>
                  <a:pt x="466233" y="1266062"/>
                </a:lnTo>
                <a:lnTo>
                  <a:pt x="475755" y="1280029"/>
                </a:lnTo>
                <a:lnTo>
                  <a:pt x="486228" y="1294314"/>
                </a:lnTo>
                <a:lnTo>
                  <a:pt x="497019" y="1307964"/>
                </a:lnTo>
                <a:lnTo>
                  <a:pt x="508128" y="1322249"/>
                </a:lnTo>
                <a:lnTo>
                  <a:pt x="519871" y="1336216"/>
                </a:lnTo>
                <a:lnTo>
                  <a:pt x="531931" y="1349866"/>
                </a:lnTo>
                <a:lnTo>
                  <a:pt x="544309" y="1363833"/>
                </a:lnTo>
                <a:lnTo>
                  <a:pt x="556687" y="1377801"/>
                </a:lnTo>
                <a:lnTo>
                  <a:pt x="569382" y="1391133"/>
                </a:lnTo>
                <a:lnTo>
                  <a:pt x="594455" y="1417481"/>
                </a:lnTo>
                <a:lnTo>
                  <a:pt x="620163" y="1442876"/>
                </a:lnTo>
                <a:lnTo>
                  <a:pt x="644919" y="1467319"/>
                </a:lnTo>
                <a:lnTo>
                  <a:pt x="690622" y="1511443"/>
                </a:lnTo>
                <a:lnTo>
                  <a:pt x="710617" y="1530807"/>
                </a:lnTo>
                <a:lnTo>
                  <a:pt x="728390" y="1548266"/>
                </a:lnTo>
                <a:lnTo>
                  <a:pt x="745846" y="1565726"/>
                </a:lnTo>
                <a:lnTo>
                  <a:pt x="764889" y="1586042"/>
                </a:lnTo>
                <a:lnTo>
                  <a:pt x="809005" y="1632071"/>
                </a:lnTo>
                <a:lnTo>
                  <a:pt x="833443" y="1656514"/>
                </a:lnTo>
                <a:lnTo>
                  <a:pt x="859151" y="1681909"/>
                </a:lnTo>
                <a:lnTo>
                  <a:pt x="885494" y="1707622"/>
                </a:lnTo>
                <a:lnTo>
                  <a:pt x="899141" y="1720319"/>
                </a:lnTo>
                <a:lnTo>
                  <a:pt x="912471" y="1732699"/>
                </a:lnTo>
                <a:lnTo>
                  <a:pt x="926436" y="1744762"/>
                </a:lnTo>
                <a:lnTo>
                  <a:pt x="940401" y="1756507"/>
                </a:lnTo>
                <a:lnTo>
                  <a:pt x="954366" y="1768253"/>
                </a:lnTo>
                <a:lnTo>
                  <a:pt x="968330" y="1779681"/>
                </a:lnTo>
                <a:lnTo>
                  <a:pt x="982613" y="1790474"/>
                </a:lnTo>
                <a:lnTo>
                  <a:pt x="996895" y="1800632"/>
                </a:lnTo>
                <a:lnTo>
                  <a:pt x="1010542" y="1810472"/>
                </a:lnTo>
                <a:lnTo>
                  <a:pt x="1024507" y="1819678"/>
                </a:lnTo>
                <a:lnTo>
                  <a:pt x="1038154" y="1827932"/>
                </a:lnTo>
                <a:lnTo>
                  <a:pt x="1052119" y="1835868"/>
                </a:lnTo>
                <a:lnTo>
                  <a:pt x="1065767" y="1842534"/>
                </a:lnTo>
                <a:lnTo>
                  <a:pt x="1079097" y="1848565"/>
                </a:lnTo>
                <a:lnTo>
                  <a:pt x="1092109" y="1853644"/>
                </a:lnTo>
                <a:lnTo>
                  <a:pt x="1098774" y="1855866"/>
                </a:lnTo>
                <a:lnTo>
                  <a:pt x="1105439" y="1857454"/>
                </a:lnTo>
                <a:lnTo>
                  <a:pt x="1111787" y="1859358"/>
                </a:lnTo>
                <a:lnTo>
                  <a:pt x="1118134" y="1860945"/>
                </a:lnTo>
                <a:lnTo>
                  <a:pt x="1124165" y="1861898"/>
                </a:lnTo>
                <a:lnTo>
                  <a:pt x="1130512" y="1862533"/>
                </a:lnTo>
                <a:lnTo>
                  <a:pt x="1130512" y="1774919"/>
                </a:lnTo>
                <a:lnTo>
                  <a:pt x="1130830" y="1767935"/>
                </a:lnTo>
                <a:lnTo>
                  <a:pt x="1131782" y="1761269"/>
                </a:lnTo>
                <a:lnTo>
                  <a:pt x="1133369" y="1754920"/>
                </a:lnTo>
                <a:lnTo>
                  <a:pt x="1135590" y="1748889"/>
                </a:lnTo>
                <a:lnTo>
                  <a:pt x="1138447" y="1743175"/>
                </a:lnTo>
                <a:lnTo>
                  <a:pt x="1141621" y="1737778"/>
                </a:lnTo>
                <a:lnTo>
                  <a:pt x="1145747" y="1732699"/>
                </a:lnTo>
                <a:lnTo>
                  <a:pt x="1149873" y="1727938"/>
                </a:lnTo>
                <a:lnTo>
                  <a:pt x="1154633" y="1723494"/>
                </a:lnTo>
                <a:lnTo>
                  <a:pt x="1159712" y="1720002"/>
                </a:lnTo>
                <a:lnTo>
                  <a:pt x="1165107" y="1716510"/>
                </a:lnTo>
                <a:lnTo>
                  <a:pt x="1170820" y="1713653"/>
                </a:lnTo>
                <a:lnTo>
                  <a:pt x="1177167" y="1711431"/>
                </a:lnTo>
                <a:lnTo>
                  <a:pt x="1183198" y="1709526"/>
                </a:lnTo>
                <a:lnTo>
                  <a:pt x="1190180" y="1708891"/>
                </a:lnTo>
                <a:lnTo>
                  <a:pt x="1196845" y="1708574"/>
                </a:lnTo>
                <a:lnTo>
                  <a:pt x="1632292" y="1785077"/>
                </a:lnTo>
                <a:lnTo>
                  <a:pt x="1638957" y="1785394"/>
                </a:lnTo>
                <a:lnTo>
                  <a:pt x="1645622" y="1786664"/>
                </a:lnTo>
                <a:lnTo>
                  <a:pt x="1652287" y="1787934"/>
                </a:lnTo>
                <a:lnTo>
                  <a:pt x="1658000" y="1790156"/>
                </a:lnTo>
                <a:lnTo>
                  <a:pt x="1663713" y="1793013"/>
                </a:lnTo>
                <a:lnTo>
                  <a:pt x="1669426" y="1796505"/>
                </a:lnTo>
                <a:lnTo>
                  <a:pt x="1674504" y="1799997"/>
                </a:lnTo>
                <a:lnTo>
                  <a:pt x="1679265" y="1804441"/>
                </a:lnTo>
                <a:lnTo>
                  <a:pt x="1683391" y="1809203"/>
                </a:lnTo>
                <a:lnTo>
                  <a:pt x="1687199" y="1814282"/>
                </a:lnTo>
                <a:lnTo>
                  <a:pt x="1690373" y="1819678"/>
                </a:lnTo>
                <a:lnTo>
                  <a:pt x="1693230" y="1825392"/>
                </a:lnTo>
                <a:lnTo>
                  <a:pt x="1695451" y="1831741"/>
                </a:lnTo>
                <a:lnTo>
                  <a:pt x="1697356" y="1837772"/>
                </a:lnTo>
                <a:lnTo>
                  <a:pt x="1697990" y="1844438"/>
                </a:lnTo>
                <a:lnTo>
                  <a:pt x="1698625" y="1851422"/>
                </a:lnTo>
                <a:lnTo>
                  <a:pt x="1698625" y="2210448"/>
                </a:lnTo>
                <a:lnTo>
                  <a:pt x="1697990" y="2216796"/>
                </a:lnTo>
                <a:lnTo>
                  <a:pt x="1697356" y="2223780"/>
                </a:lnTo>
                <a:lnTo>
                  <a:pt x="1695451" y="2229811"/>
                </a:lnTo>
                <a:lnTo>
                  <a:pt x="1693230" y="2236160"/>
                </a:lnTo>
                <a:lnTo>
                  <a:pt x="1690373" y="2241874"/>
                </a:lnTo>
                <a:lnTo>
                  <a:pt x="1687199" y="2247588"/>
                </a:lnTo>
                <a:lnTo>
                  <a:pt x="1683391" y="2252667"/>
                </a:lnTo>
                <a:lnTo>
                  <a:pt x="1679265" y="2257429"/>
                </a:lnTo>
                <a:lnTo>
                  <a:pt x="1674504" y="2261238"/>
                </a:lnTo>
                <a:lnTo>
                  <a:pt x="1669426" y="2265365"/>
                </a:lnTo>
                <a:lnTo>
                  <a:pt x="1663713" y="2268539"/>
                </a:lnTo>
                <a:lnTo>
                  <a:pt x="1658000" y="2271396"/>
                </a:lnTo>
                <a:lnTo>
                  <a:pt x="1652287" y="2273618"/>
                </a:lnTo>
                <a:lnTo>
                  <a:pt x="1645622" y="2275205"/>
                </a:lnTo>
                <a:lnTo>
                  <a:pt x="1638957" y="2276158"/>
                </a:lnTo>
                <a:lnTo>
                  <a:pt x="1632292" y="2276475"/>
                </a:lnTo>
                <a:lnTo>
                  <a:pt x="1625310" y="2276158"/>
                </a:lnTo>
                <a:lnTo>
                  <a:pt x="1605315" y="2275205"/>
                </a:lnTo>
                <a:lnTo>
                  <a:pt x="1590715" y="2273936"/>
                </a:lnTo>
                <a:lnTo>
                  <a:pt x="1572625" y="2272348"/>
                </a:lnTo>
                <a:lnTo>
                  <a:pt x="1552312" y="2270126"/>
                </a:lnTo>
                <a:lnTo>
                  <a:pt x="1529461" y="2267269"/>
                </a:lnTo>
                <a:lnTo>
                  <a:pt x="1504070" y="2263460"/>
                </a:lnTo>
                <a:lnTo>
                  <a:pt x="1475823" y="2258699"/>
                </a:lnTo>
                <a:lnTo>
                  <a:pt x="1445672" y="2253619"/>
                </a:lnTo>
                <a:lnTo>
                  <a:pt x="1412982" y="2246953"/>
                </a:lnTo>
                <a:lnTo>
                  <a:pt x="1378705" y="2239335"/>
                </a:lnTo>
                <a:lnTo>
                  <a:pt x="1341888" y="2230764"/>
                </a:lnTo>
                <a:lnTo>
                  <a:pt x="1303803" y="2220923"/>
                </a:lnTo>
                <a:lnTo>
                  <a:pt x="1283808" y="2215527"/>
                </a:lnTo>
                <a:lnTo>
                  <a:pt x="1263812" y="2209495"/>
                </a:lnTo>
                <a:lnTo>
                  <a:pt x="1243500" y="2203464"/>
                </a:lnTo>
                <a:lnTo>
                  <a:pt x="1222236" y="2196798"/>
                </a:lnTo>
                <a:lnTo>
                  <a:pt x="1201288" y="2189814"/>
                </a:lnTo>
                <a:lnTo>
                  <a:pt x="1179706" y="2182513"/>
                </a:lnTo>
                <a:lnTo>
                  <a:pt x="1157807" y="2174577"/>
                </a:lnTo>
                <a:lnTo>
                  <a:pt x="1135590" y="2166641"/>
                </a:lnTo>
                <a:lnTo>
                  <a:pt x="1113056" y="2157752"/>
                </a:lnTo>
                <a:lnTo>
                  <a:pt x="1089888" y="2149181"/>
                </a:lnTo>
                <a:lnTo>
                  <a:pt x="1067036" y="2139658"/>
                </a:lnTo>
                <a:lnTo>
                  <a:pt x="1043867" y="2129500"/>
                </a:lnTo>
                <a:lnTo>
                  <a:pt x="1020381" y="2119342"/>
                </a:lnTo>
                <a:lnTo>
                  <a:pt x="996260" y="2108232"/>
                </a:lnTo>
                <a:lnTo>
                  <a:pt x="972774" y="2097121"/>
                </a:lnTo>
                <a:lnTo>
                  <a:pt x="948653" y="2085376"/>
                </a:lnTo>
                <a:lnTo>
                  <a:pt x="924214" y="2072996"/>
                </a:lnTo>
                <a:lnTo>
                  <a:pt x="899776" y="2059663"/>
                </a:lnTo>
                <a:lnTo>
                  <a:pt x="875338" y="2046331"/>
                </a:lnTo>
                <a:lnTo>
                  <a:pt x="850582" y="2032363"/>
                </a:lnTo>
                <a:lnTo>
                  <a:pt x="825826" y="2017761"/>
                </a:lnTo>
                <a:lnTo>
                  <a:pt x="801071" y="2002841"/>
                </a:lnTo>
                <a:lnTo>
                  <a:pt x="776315" y="1987287"/>
                </a:lnTo>
                <a:lnTo>
                  <a:pt x="751242" y="1971415"/>
                </a:lnTo>
                <a:lnTo>
                  <a:pt x="726169" y="1954590"/>
                </a:lnTo>
                <a:lnTo>
                  <a:pt x="701413" y="1937131"/>
                </a:lnTo>
                <a:lnTo>
                  <a:pt x="676022" y="1918720"/>
                </a:lnTo>
                <a:lnTo>
                  <a:pt x="650949" y="1900308"/>
                </a:lnTo>
                <a:lnTo>
                  <a:pt x="626193" y="1880944"/>
                </a:lnTo>
                <a:lnTo>
                  <a:pt x="601120" y="1860945"/>
                </a:lnTo>
                <a:lnTo>
                  <a:pt x="576365" y="1840312"/>
                </a:lnTo>
                <a:lnTo>
                  <a:pt x="551609" y="1819043"/>
                </a:lnTo>
                <a:lnTo>
                  <a:pt x="526853" y="1797140"/>
                </a:lnTo>
                <a:lnTo>
                  <a:pt x="502097" y="1774601"/>
                </a:lnTo>
                <a:lnTo>
                  <a:pt x="477976" y="1751111"/>
                </a:lnTo>
                <a:lnTo>
                  <a:pt x="454490" y="1728255"/>
                </a:lnTo>
                <a:lnTo>
                  <a:pt x="431956" y="1704447"/>
                </a:lnTo>
                <a:lnTo>
                  <a:pt x="410057" y="1680956"/>
                </a:lnTo>
                <a:lnTo>
                  <a:pt x="389110" y="1657148"/>
                </a:lnTo>
                <a:lnTo>
                  <a:pt x="368797" y="1633023"/>
                </a:lnTo>
                <a:lnTo>
                  <a:pt x="349120" y="1609215"/>
                </a:lnTo>
                <a:lnTo>
                  <a:pt x="330077" y="1585089"/>
                </a:lnTo>
                <a:lnTo>
                  <a:pt x="311668" y="1560964"/>
                </a:lnTo>
                <a:lnTo>
                  <a:pt x="294212" y="1536521"/>
                </a:lnTo>
                <a:lnTo>
                  <a:pt x="277709" y="1512078"/>
                </a:lnTo>
                <a:lnTo>
                  <a:pt x="261205" y="1488270"/>
                </a:lnTo>
                <a:lnTo>
                  <a:pt x="245336" y="1463827"/>
                </a:lnTo>
                <a:lnTo>
                  <a:pt x="230419" y="1439384"/>
                </a:lnTo>
                <a:lnTo>
                  <a:pt x="216454" y="1415259"/>
                </a:lnTo>
                <a:lnTo>
                  <a:pt x="202489" y="1390816"/>
                </a:lnTo>
                <a:lnTo>
                  <a:pt x="189477" y="1366690"/>
                </a:lnTo>
                <a:lnTo>
                  <a:pt x="177099" y="1342882"/>
                </a:lnTo>
                <a:lnTo>
                  <a:pt x="165038" y="1318757"/>
                </a:lnTo>
                <a:lnTo>
                  <a:pt x="153295" y="1294949"/>
                </a:lnTo>
                <a:lnTo>
                  <a:pt x="142504" y="1271458"/>
                </a:lnTo>
                <a:lnTo>
                  <a:pt x="132031" y="1247650"/>
                </a:lnTo>
                <a:lnTo>
                  <a:pt x="122192" y="1224159"/>
                </a:lnTo>
                <a:lnTo>
                  <a:pt x="112988" y="1201304"/>
                </a:lnTo>
                <a:lnTo>
                  <a:pt x="104101" y="1178448"/>
                </a:lnTo>
                <a:lnTo>
                  <a:pt x="95849" y="1155910"/>
                </a:lnTo>
                <a:lnTo>
                  <a:pt x="87597" y="1133371"/>
                </a:lnTo>
                <a:lnTo>
                  <a:pt x="80297" y="1110833"/>
                </a:lnTo>
                <a:lnTo>
                  <a:pt x="73315" y="1089247"/>
                </a:lnTo>
                <a:lnTo>
                  <a:pt x="66650" y="1067661"/>
                </a:lnTo>
                <a:lnTo>
                  <a:pt x="60302" y="1046075"/>
                </a:lnTo>
                <a:lnTo>
                  <a:pt x="54590" y="1025441"/>
                </a:lnTo>
                <a:lnTo>
                  <a:pt x="49194" y="1004808"/>
                </a:lnTo>
                <a:lnTo>
                  <a:pt x="44116" y="984492"/>
                </a:lnTo>
                <a:lnTo>
                  <a:pt x="39355" y="964810"/>
                </a:lnTo>
                <a:lnTo>
                  <a:pt x="34912" y="945446"/>
                </a:lnTo>
                <a:lnTo>
                  <a:pt x="30786" y="926717"/>
                </a:lnTo>
                <a:lnTo>
                  <a:pt x="27295" y="907988"/>
                </a:lnTo>
                <a:lnTo>
                  <a:pt x="20630" y="872435"/>
                </a:lnTo>
                <a:lnTo>
                  <a:pt x="15234" y="838786"/>
                </a:lnTo>
                <a:lnTo>
                  <a:pt x="10791" y="807359"/>
                </a:lnTo>
                <a:lnTo>
                  <a:pt x="7617" y="778472"/>
                </a:lnTo>
                <a:lnTo>
                  <a:pt x="5078" y="751807"/>
                </a:lnTo>
                <a:lnTo>
                  <a:pt x="2856" y="727682"/>
                </a:lnTo>
                <a:lnTo>
                  <a:pt x="1904" y="706413"/>
                </a:lnTo>
                <a:lnTo>
                  <a:pt x="635" y="688002"/>
                </a:lnTo>
                <a:lnTo>
                  <a:pt x="317" y="672765"/>
                </a:lnTo>
                <a:lnTo>
                  <a:pt x="0" y="651496"/>
                </a:lnTo>
                <a:lnTo>
                  <a:pt x="317" y="644195"/>
                </a:lnTo>
                <a:lnTo>
                  <a:pt x="635" y="637211"/>
                </a:lnTo>
                <a:lnTo>
                  <a:pt x="1270" y="630862"/>
                </a:lnTo>
                <a:lnTo>
                  <a:pt x="3174" y="624514"/>
                </a:lnTo>
                <a:lnTo>
                  <a:pt x="5395" y="618482"/>
                </a:lnTo>
                <a:lnTo>
                  <a:pt x="8252" y="612451"/>
                </a:lnTo>
                <a:lnTo>
                  <a:pt x="11743" y="607054"/>
                </a:lnTo>
                <a:lnTo>
                  <a:pt x="15234" y="601975"/>
                </a:lnTo>
                <a:lnTo>
                  <a:pt x="19678" y="597214"/>
                </a:lnTo>
                <a:lnTo>
                  <a:pt x="24438" y="592770"/>
                </a:lnTo>
                <a:lnTo>
                  <a:pt x="29516" y="589278"/>
                </a:lnTo>
                <a:lnTo>
                  <a:pt x="34912" y="585786"/>
                </a:lnTo>
                <a:lnTo>
                  <a:pt x="40625" y="582929"/>
                </a:lnTo>
                <a:lnTo>
                  <a:pt x="46972" y="580707"/>
                </a:lnTo>
                <a:lnTo>
                  <a:pt x="53003" y="579437"/>
                </a:lnTo>
                <a:lnTo>
                  <a:pt x="59668" y="578167"/>
                </a:lnTo>
                <a:lnTo>
                  <a:pt x="66650" y="577850"/>
                </a:lnTo>
                <a:close/>
                <a:moveTo>
                  <a:pt x="1238886" y="249237"/>
                </a:moveTo>
                <a:lnTo>
                  <a:pt x="1243966" y="249237"/>
                </a:lnTo>
                <a:lnTo>
                  <a:pt x="1249363" y="249237"/>
                </a:lnTo>
                <a:lnTo>
                  <a:pt x="1254443" y="249872"/>
                </a:lnTo>
                <a:lnTo>
                  <a:pt x="1259523" y="250189"/>
                </a:lnTo>
                <a:lnTo>
                  <a:pt x="1264603" y="251459"/>
                </a:lnTo>
                <a:lnTo>
                  <a:pt x="1269683" y="252412"/>
                </a:lnTo>
                <a:lnTo>
                  <a:pt x="1274446" y="253999"/>
                </a:lnTo>
                <a:lnTo>
                  <a:pt x="1279208" y="255587"/>
                </a:lnTo>
                <a:lnTo>
                  <a:pt x="1283971" y="257174"/>
                </a:lnTo>
                <a:lnTo>
                  <a:pt x="1288416" y="259397"/>
                </a:lnTo>
                <a:lnTo>
                  <a:pt x="1292543" y="261619"/>
                </a:lnTo>
                <a:lnTo>
                  <a:pt x="1296988" y="264159"/>
                </a:lnTo>
                <a:lnTo>
                  <a:pt x="1301116" y="266699"/>
                </a:lnTo>
                <a:lnTo>
                  <a:pt x="1304926" y="269557"/>
                </a:lnTo>
                <a:lnTo>
                  <a:pt x="1309053" y="272414"/>
                </a:lnTo>
                <a:lnTo>
                  <a:pt x="1312863" y="275907"/>
                </a:lnTo>
                <a:lnTo>
                  <a:pt x="1316356" y="279082"/>
                </a:lnTo>
                <a:lnTo>
                  <a:pt x="1319531" y="282892"/>
                </a:lnTo>
                <a:lnTo>
                  <a:pt x="1323023" y="286384"/>
                </a:lnTo>
                <a:lnTo>
                  <a:pt x="1325881" y="290512"/>
                </a:lnTo>
                <a:lnTo>
                  <a:pt x="1328738" y="294322"/>
                </a:lnTo>
                <a:lnTo>
                  <a:pt x="1331596" y="298449"/>
                </a:lnTo>
                <a:lnTo>
                  <a:pt x="1333818" y="302895"/>
                </a:lnTo>
                <a:lnTo>
                  <a:pt x="1336358" y="307340"/>
                </a:lnTo>
                <a:lnTo>
                  <a:pt x="1338263" y="311785"/>
                </a:lnTo>
                <a:lnTo>
                  <a:pt x="1340168" y="316547"/>
                </a:lnTo>
                <a:lnTo>
                  <a:pt x="1341756" y="321310"/>
                </a:lnTo>
                <a:lnTo>
                  <a:pt x="1343026" y="326072"/>
                </a:lnTo>
                <a:lnTo>
                  <a:pt x="1344296" y="331152"/>
                </a:lnTo>
                <a:lnTo>
                  <a:pt x="1345248" y="336232"/>
                </a:lnTo>
                <a:lnTo>
                  <a:pt x="1345884" y="341312"/>
                </a:lnTo>
                <a:lnTo>
                  <a:pt x="1346201" y="346392"/>
                </a:lnTo>
                <a:lnTo>
                  <a:pt x="1346201" y="351790"/>
                </a:lnTo>
                <a:lnTo>
                  <a:pt x="1346201" y="357187"/>
                </a:lnTo>
                <a:lnTo>
                  <a:pt x="1345884" y="362267"/>
                </a:lnTo>
                <a:lnTo>
                  <a:pt x="1345248" y="367347"/>
                </a:lnTo>
                <a:lnTo>
                  <a:pt x="1344296" y="372427"/>
                </a:lnTo>
                <a:lnTo>
                  <a:pt x="1343026" y="377507"/>
                </a:lnTo>
                <a:lnTo>
                  <a:pt x="1341756" y="382270"/>
                </a:lnTo>
                <a:lnTo>
                  <a:pt x="1340168" y="387032"/>
                </a:lnTo>
                <a:lnTo>
                  <a:pt x="1338263" y="391795"/>
                </a:lnTo>
                <a:lnTo>
                  <a:pt x="1336358" y="396240"/>
                </a:lnTo>
                <a:lnTo>
                  <a:pt x="1333818" y="400367"/>
                </a:lnTo>
                <a:lnTo>
                  <a:pt x="1331596" y="404812"/>
                </a:lnTo>
                <a:lnTo>
                  <a:pt x="1328738" y="408940"/>
                </a:lnTo>
                <a:lnTo>
                  <a:pt x="1325881" y="412750"/>
                </a:lnTo>
                <a:lnTo>
                  <a:pt x="1323023" y="416877"/>
                </a:lnTo>
                <a:lnTo>
                  <a:pt x="1319531" y="420370"/>
                </a:lnTo>
                <a:lnTo>
                  <a:pt x="1316356" y="424180"/>
                </a:lnTo>
                <a:lnTo>
                  <a:pt x="1312863" y="427355"/>
                </a:lnTo>
                <a:lnTo>
                  <a:pt x="1309053" y="430847"/>
                </a:lnTo>
                <a:lnTo>
                  <a:pt x="1304926" y="434022"/>
                </a:lnTo>
                <a:lnTo>
                  <a:pt x="1301116" y="436562"/>
                </a:lnTo>
                <a:lnTo>
                  <a:pt x="1296988" y="439420"/>
                </a:lnTo>
                <a:lnTo>
                  <a:pt x="1292543" y="441642"/>
                </a:lnTo>
                <a:lnTo>
                  <a:pt x="1288416" y="444182"/>
                </a:lnTo>
                <a:lnTo>
                  <a:pt x="1283971" y="446087"/>
                </a:lnTo>
                <a:lnTo>
                  <a:pt x="1279208" y="447992"/>
                </a:lnTo>
                <a:lnTo>
                  <a:pt x="1274446" y="449580"/>
                </a:lnTo>
                <a:lnTo>
                  <a:pt x="1269683" y="450850"/>
                </a:lnTo>
                <a:lnTo>
                  <a:pt x="1264603" y="452120"/>
                </a:lnTo>
                <a:lnTo>
                  <a:pt x="1259523" y="453072"/>
                </a:lnTo>
                <a:lnTo>
                  <a:pt x="1254443" y="453707"/>
                </a:lnTo>
                <a:lnTo>
                  <a:pt x="1249363" y="454025"/>
                </a:lnTo>
                <a:lnTo>
                  <a:pt x="1243966" y="454025"/>
                </a:lnTo>
                <a:lnTo>
                  <a:pt x="1238886" y="454025"/>
                </a:lnTo>
                <a:lnTo>
                  <a:pt x="1233488" y="453707"/>
                </a:lnTo>
                <a:lnTo>
                  <a:pt x="1228091" y="453072"/>
                </a:lnTo>
                <a:lnTo>
                  <a:pt x="1223328" y="452120"/>
                </a:lnTo>
                <a:lnTo>
                  <a:pt x="1218248" y="450850"/>
                </a:lnTo>
                <a:lnTo>
                  <a:pt x="1213486" y="449580"/>
                </a:lnTo>
                <a:lnTo>
                  <a:pt x="1208723" y="447992"/>
                </a:lnTo>
                <a:lnTo>
                  <a:pt x="1203961" y="446087"/>
                </a:lnTo>
                <a:lnTo>
                  <a:pt x="1199516" y="444182"/>
                </a:lnTo>
                <a:lnTo>
                  <a:pt x="1195071" y="441642"/>
                </a:lnTo>
                <a:lnTo>
                  <a:pt x="1190626" y="439420"/>
                </a:lnTo>
                <a:lnTo>
                  <a:pt x="1186498" y="436562"/>
                </a:lnTo>
                <a:lnTo>
                  <a:pt x="1182688" y="434022"/>
                </a:lnTo>
                <a:lnTo>
                  <a:pt x="1178561" y="430847"/>
                </a:lnTo>
                <a:lnTo>
                  <a:pt x="1175068" y="427355"/>
                </a:lnTo>
                <a:lnTo>
                  <a:pt x="1171258" y="424180"/>
                </a:lnTo>
                <a:lnTo>
                  <a:pt x="1168083" y="420370"/>
                </a:lnTo>
                <a:lnTo>
                  <a:pt x="1164591" y="416877"/>
                </a:lnTo>
                <a:lnTo>
                  <a:pt x="1161733" y="412750"/>
                </a:lnTo>
                <a:lnTo>
                  <a:pt x="1158876" y="408940"/>
                </a:lnTo>
                <a:lnTo>
                  <a:pt x="1156336" y="404812"/>
                </a:lnTo>
                <a:lnTo>
                  <a:pt x="1153796" y="400367"/>
                </a:lnTo>
                <a:lnTo>
                  <a:pt x="1151573" y="396240"/>
                </a:lnTo>
                <a:lnTo>
                  <a:pt x="1149351" y="391795"/>
                </a:lnTo>
                <a:lnTo>
                  <a:pt x="1147763" y="387032"/>
                </a:lnTo>
                <a:lnTo>
                  <a:pt x="1146176" y="382270"/>
                </a:lnTo>
                <a:lnTo>
                  <a:pt x="1144588" y="377507"/>
                </a:lnTo>
                <a:lnTo>
                  <a:pt x="1143636" y="372427"/>
                </a:lnTo>
                <a:lnTo>
                  <a:pt x="1142366" y="367347"/>
                </a:lnTo>
                <a:lnTo>
                  <a:pt x="1141731" y="362267"/>
                </a:lnTo>
                <a:lnTo>
                  <a:pt x="1141413" y="357187"/>
                </a:lnTo>
                <a:lnTo>
                  <a:pt x="1141413" y="351790"/>
                </a:lnTo>
                <a:lnTo>
                  <a:pt x="1141413" y="346392"/>
                </a:lnTo>
                <a:lnTo>
                  <a:pt x="1141731" y="341312"/>
                </a:lnTo>
                <a:lnTo>
                  <a:pt x="1142366" y="336232"/>
                </a:lnTo>
                <a:lnTo>
                  <a:pt x="1143636" y="331152"/>
                </a:lnTo>
                <a:lnTo>
                  <a:pt x="1144588" y="326072"/>
                </a:lnTo>
                <a:lnTo>
                  <a:pt x="1146176" y="321310"/>
                </a:lnTo>
                <a:lnTo>
                  <a:pt x="1147763" y="316547"/>
                </a:lnTo>
                <a:lnTo>
                  <a:pt x="1149351" y="311785"/>
                </a:lnTo>
                <a:lnTo>
                  <a:pt x="1151573" y="307340"/>
                </a:lnTo>
                <a:lnTo>
                  <a:pt x="1153796" y="302895"/>
                </a:lnTo>
                <a:lnTo>
                  <a:pt x="1156336" y="298449"/>
                </a:lnTo>
                <a:lnTo>
                  <a:pt x="1158876" y="294322"/>
                </a:lnTo>
                <a:lnTo>
                  <a:pt x="1161733" y="290512"/>
                </a:lnTo>
                <a:lnTo>
                  <a:pt x="1164591" y="286384"/>
                </a:lnTo>
                <a:lnTo>
                  <a:pt x="1168083" y="282892"/>
                </a:lnTo>
                <a:lnTo>
                  <a:pt x="1171258" y="279082"/>
                </a:lnTo>
                <a:lnTo>
                  <a:pt x="1175068" y="275907"/>
                </a:lnTo>
                <a:lnTo>
                  <a:pt x="1178561" y="272414"/>
                </a:lnTo>
                <a:lnTo>
                  <a:pt x="1182688" y="269557"/>
                </a:lnTo>
                <a:lnTo>
                  <a:pt x="1186498" y="266699"/>
                </a:lnTo>
                <a:lnTo>
                  <a:pt x="1190626" y="264159"/>
                </a:lnTo>
                <a:lnTo>
                  <a:pt x="1195071" y="261619"/>
                </a:lnTo>
                <a:lnTo>
                  <a:pt x="1199516" y="259397"/>
                </a:lnTo>
                <a:lnTo>
                  <a:pt x="1203961" y="257174"/>
                </a:lnTo>
                <a:lnTo>
                  <a:pt x="1208723" y="255587"/>
                </a:lnTo>
                <a:lnTo>
                  <a:pt x="1213486" y="253999"/>
                </a:lnTo>
                <a:lnTo>
                  <a:pt x="1218248" y="252412"/>
                </a:lnTo>
                <a:lnTo>
                  <a:pt x="1223328" y="251459"/>
                </a:lnTo>
                <a:lnTo>
                  <a:pt x="1228091" y="250189"/>
                </a:lnTo>
                <a:lnTo>
                  <a:pt x="1233488" y="249872"/>
                </a:lnTo>
                <a:lnTo>
                  <a:pt x="1238886" y="249237"/>
                </a:lnTo>
                <a:close/>
                <a:moveTo>
                  <a:pt x="1220284" y="0"/>
                </a:moveTo>
                <a:lnTo>
                  <a:pt x="1245688" y="317"/>
                </a:lnTo>
                <a:lnTo>
                  <a:pt x="1271093" y="1270"/>
                </a:lnTo>
                <a:lnTo>
                  <a:pt x="1296180" y="2858"/>
                </a:lnTo>
                <a:lnTo>
                  <a:pt x="1321902" y="5082"/>
                </a:lnTo>
                <a:lnTo>
                  <a:pt x="1346989" y="7623"/>
                </a:lnTo>
                <a:lnTo>
                  <a:pt x="1372076" y="10799"/>
                </a:lnTo>
                <a:lnTo>
                  <a:pt x="1397163" y="14928"/>
                </a:lnTo>
                <a:lnTo>
                  <a:pt x="1422250" y="19374"/>
                </a:lnTo>
                <a:lnTo>
                  <a:pt x="1447019" y="24774"/>
                </a:lnTo>
                <a:lnTo>
                  <a:pt x="1471788" y="30173"/>
                </a:lnTo>
                <a:lnTo>
                  <a:pt x="1496875" y="36843"/>
                </a:lnTo>
                <a:lnTo>
                  <a:pt x="1521010" y="43830"/>
                </a:lnTo>
                <a:lnTo>
                  <a:pt x="1545461" y="51135"/>
                </a:lnTo>
                <a:lnTo>
                  <a:pt x="1569913" y="59393"/>
                </a:lnTo>
                <a:lnTo>
                  <a:pt x="1594047" y="68286"/>
                </a:lnTo>
                <a:lnTo>
                  <a:pt x="1618182" y="77180"/>
                </a:lnTo>
                <a:lnTo>
                  <a:pt x="1641681" y="87343"/>
                </a:lnTo>
                <a:lnTo>
                  <a:pt x="1665497" y="98142"/>
                </a:lnTo>
                <a:lnTo>
                  <a:pt x="1688997" y="108941"/>
                </a:lnTo>
                <a:lnTo>
                  <a:pt x="1711861" y="121010"/>
                </a:lnTo>
                <a:lnTo>
                  <a:pt x="1734725" y="133397"/>
                </a:lnTo>
                <a:lnTo>
                  <a:pt x="1757271" y="146101"/>
                </a:lnTo>
                <a:lnTo>
                  <a:pt x="1779500" y="159759"/>
                </a:lnTo>
                <a:lnTo>
                  <a:pt x="1801729" y="173734"/>
                </a:lnTo>
                <a:lnTo>
                  <a:pt x="1823640" y="188661"/>
                </a:lnTo>
                <a:lnTo>
                  <a:pt x="1845234" y="204224"/>
                </a:lnTo>
                <a:lnTo>
                  <a:pt x="1866510" y="220105"/>
                </a:lnTo>
                <a:lnTo>
                  <a:pt x="1887152" y="236938"/>
                </a:lnTo>
                <a:lnTo>
                  <a:pt x="1907793" y="254089"/>
                </a:lnTo>
                <a:lnTo>
                  <a:pt x="1928116" y="271876"/>
                </a:lnTo>
                <a:lnTo>
                  <a:pt x="1948122" y="290297"/>
                </a:lnTo>
                <a:lnTo>
                  <a:pt x="1967493" y="309036"/>
                </a:lnTo>
                <a:lnTo>
                  <a:pt x="1986229" y="328728"/>
                </a:lnTo>
                <a:lnTo>
                  <a:pt x="2004965" y="348420"/>
                </a:lnTo>
                <a:lnTo>
                  <a:pt x="2022748" y="368747"/>
                </a:lnTo>
                <a:lnTo>
                  <a:pt x="2039896" y="389392"/>
                </a:lnTo>
                <a:lnTo>
                  <a:pt x="2056409" y="410037"/>
                </a:lnTo>
                <a:lnTo>
                  <a:pt x="2072286" y="431634"/>
                </a:lnTo>
                <a:lnTo>
                  <a:pt x="2088164" y="453232"/>
                </a:lnTo>
                <a:lnTo>
                  <a:pt x="2102454" y="475147"/>
                </a:lnTo>
                <a:lnTo>
                  <a:pt x="2116744" y="496745"/>
                </a:lnTo>
                <a:lnTo>
                  <a:pt x="2130399" y="518978"/>
                </a:lnTo>
                <a:lnTo>
                  <a:pt x="2143419" y="542163"/>
                </a:lnTo>
                <a:lnTo>
                  <a:pt x="2155804" y="564714"/>
                </a:lnTo>
                <a:lnTo>
                  <a:pt x="2167553" y="587899"/>
                </a:lnTo>
                <a:lnTo>
                  <a:pt x="2178668" y="611403"/>
                </a:lnTo>
                <a:lnTo>
                  <a:pt x="2189465" y="634588"/>
                </a:lnTo>
                <a:lnTo>
                  <a:pt x="2199309" y="658727"/>
                </a:lnTo>
                <a:lnTo>
                  <a:pt x="2208518" y="682548"/>
                </a:lnTo>
                <a:lnTo>
                  <a:pt x="2217410" y="706369"/>
                </a:lnTo>
                <a:lnTo>
                  <a:pt x="2225348" y="730825"/>
                </a:lnTo>
                <a:lnTo>
                  <a:pt x="2232970" y="755281"/>
                </a:lnTo>
                <a:lnTo>
                  <a:pt x="2239956" y="780055"/>
                </a:lnTo>
                <a:lnTo>
                  <a:pt x="2246307" y="804511"/>
                </a:lnTo>
                <a:lnTo>
                  <a:pt x="2252023" y="829284"/>
                </a:lnTo>
                <a:lnTo>
                  <a:pt x="2257104" y="854376"/>
                </a:lnTo>
                <a:lnTo>
                  <a:pt x="2261550" y="879785"/>
                </a:lnTo>
                <a:lnTo>
                  <a:pt x="2265678" y="904558"/>
                </a:lnTo>
                <a:lnTo>
                  <a:pt x="2268854" y="929967"/>
                </a:lnTo>
                <a:lnTo>
                  <a:pt x="2271712" y="955059"/>
                </a:lnTo>
                <a:lnTo>
                  <a:pt x="2273617" y="980150"/>
                </a:lnTo>
                <a:lnTo>
                  <a:pt x="2275522" y="1005877"/>
                </a:lnTo>
                <a:lnTo>
                  <a:pt x="2276158" y="1030968"/>
                </a:lnTo>
                <a:lnTo>
                  <a:pt x="2276475" y="1056377"/>
                </a:lnTo>
                <a:lnTo>
                  <a:pt x="2276158" y="1081786"/>
                </a:lnTo>
                <a:lnTo>
                  <a:pt x="2275522" y="1107195"/>
                </a:lnTo>
                <a:lnTo>
                  <a:pt x="2273617" y="1132286"/>
                </a:lnTo>
                <a:lnTo>
                  <a:pt x="2271712" y="1157695"/>
                </a:lnTo>
                <a:lnTo>
                  <a:pt x="2268854" y="1183104"/>
                </a:lnTo>
                <a:lnTo>
                  <a:pt x="2265678" y="1208196"/>
                </a:lnTo>
                <a:lnTo>
                  <a:pt x="2261550" y="1233287"/>
                </a:lnTo>
                <a:lnTo>
                  <a:pt x="2257104" y="1258378"/>
                </a:lnTo>
                <a:lnTo>
                  <a:pt x="2252023" y="1283152"/>
                </a:lnTo>
                <a:lnTo>
                  <a:pt x="2246307" y="1307926"/>
                </a:lnTo>
                <a:lnTo>
                  <a:pt x="2239956" y="1332699"/>
                </a:lnTo>
                <a:lnTo>
                  <a:pt x="2232970" y="1357156"/>
                </a:lnTo>
                <a:lnTo>
                  <a:pt x="2225348" y="1381612"/>
                </a:lnTo>
                <a:lnTo>
                  <a:pt x="2217410" y="1406068"/>
                </a:lnTo>
                <a:lnTo>
                  <a:pt x="2208518" y="1430206"/>
                </a:lnTo>
                <a:lnTo>
                  <a:pt x="2199309" y="1454345"/>
                </a:lnTo>
                <a:lnTo>
                  <a:pt x="2189465" y="1477848"/>
                </a:lnTo>
                <a:lnTo>
                  <a:pt x="2178668" y="1501669"/>
                </a:lnTo>
                <a:lnTo>
                  <a:pt x="2167553" y="1524855"/>
                </a:lnTo>
                <a:lnTo>
                  <a:pt x="2155804" y="1548040"/>
                </a:lnTo>
                <a:lnTo>
                  <a:pt x="2143419" y="1570908"/>
                </a:lnTo>
                <a:lnTo>
                  <a:pt x="2130399" y="1593459"/>
                </a:lnTo>
                <a:lnTo>
                  <a:pt x="2116744" y="1615692"/>
                </a:lnTo>
                <a:lnTo>
                  <a:pt x="2102454" y="1637924"/>
                </a:lnTo>
                <a:lnTo>
                  <a:pt x="2088164" y="1659840"/>
                </a:lnTo>
                <a:lnTo>
                  <a:pt x="2072286" y="1681437"/>
                </a:lnTo>
                <a:lnTo>
                  <a:pt x="2056409" y="1702400"/>
                </a:lnTo>
                <a:lnTo>
                  <a:pt x="2039896" y="1723362"/>
                </a:lnTo>
                <a:lnTo>
                  <a:pt x="2022748" y="1744007"/>
                </a:lnTo>
                <a:lnTo>
                  <a:pt x="2004965" y="1764016"/>
                </a:lnTo>
                <a:lnTo>
                  <a:pt x="1986229" y="1784026"/>
                </a:lnTo>
                <a:lnTo>
                  <a:pt x="1967493" y="1803400"/>
                </a:lnTo>
                <a:lnTo>
                  <a:pt x="1852538" y="1688742"/>
                </a:lnTo>
                <a:lnTo>
                  <a:pt x="1868416" y="1672226"/>
                </a:lnTo>
                <a:lnTo>
                  <a:pt x="1884294" y="1655393"/>
                </a:lnTo>
                <a:lnTo>
                  <a:pt x="1899219" y="1638242"/>
                </a:lnTo>
                <a:lnTo>
                  <a:pt x="1913826" y="1620773"/>
                </a:lnTo>
                <a:lnTo>
                  <a:pt x="1928116" y="1603305"/>
                </a:lnTo>
                <a:lnTo>
                  <a:pt x="1941454" y="1585201"/>
                </a:lnTo>
                <a:lnTo>
                  <a:pt x="1954473" y="1566779"/>
                </a:lnTo>
                <a:lnTo>
                  <a:pt x="1966858" y="1548675"/>
                </a:lnTo>
                <a:lnTo>
                  <a:pt x="1978925" y="1529619"/>
                </a:lnTo>
                <a:lnTo>
                  <a:pt x="1990357" y="1510880"/>
                </a:lnTo>
                <a:lnTo>
                  <a:pt x="2001154" y="1491823"/>
                </a:lnTo>
                <a:lnTo>
                  <a:pt x="2011951" y="1472449"/>
                </a:lnTo>
                <a:lnTo>
                  <a:pt x="2022113" y="1452757"/>
                </a:lnTo>
                <a:lnTo>
                  <a:pt x="2031004" y="1433065"/>
                </a:lnTo>
                <a:lnTo>
                  <a:pt x="2040213" y="1413055"/>
                </a:lnTo>
                <a:lnTo>
                  <a:pt x="2048787" y="1393046"/>
                </a:lnTo>
                <a:lnTo>
                  <a:pt x="2056726" y="1373036"/>
                </a:lnTo>
                <a:lnTo>
                  <a:pt x="2064030" y="1352391"/>
                </a:lnTo>
                <a:lnTo>
                  <a:pt x="2071016" y="1331747"/>
                </a:lnTo>
                <a:lnTo>
                  <a:pt x="2077050" y="1311102"/>
                </a:lnTo>
                <a:lnTo>
                  <a:pt x="2083401" y="1290139"/>
                </a:lnTo>
                <a:lnTo>
                  <a:pt x="2088482" y="1269495"/>
                </a:lnTo>
                <a:lnTo>
                  <a:pt x="2093563" y="1248215"/>
                </a:lnTo>
                <a:lnTo>
                  <a:pt x="2097374" y="1227252"/>
                </a:lnTo>
                <a:lnTo>
                  <a:pt x="2101502" y="1205972"/>
                </a:lnTo>
                <a:lnTo>
                  <a:pt x="2104677" y="1184692"/>
                </a:lnTo>
                <a:lnTo>
                  <a:pt x="2107853" y="1163730"/>
                </a:lnTo>
                <a:lnTo>
                  <a:pt x="2109758" y="1142132"/>
                </a:lnTo>
                <a:lnTo>
                  <a:pt x="2111664" y="1120535"/>
                </a:lnTo>
                <a:lnTo>
                  <a:pt x="2113251" y="1099572"/>
                </a:lnTo>
                <a:lnTo>
                  <a:pt x="2113886" y="1077975"/>
                </a:lnTo>
                <a:lnTo>
                  <a:pt x="2113886" y="1056377"/>
                </a:lnTo>
                <a:lnTo>
                  <a:pt x="2113886" y="1035097"/>
                </a:lnTo>
                <a:lnTo>
                  <a:pt x="2113251" y="1013500"/>
                </a:lnTo>
                <a:lnTo>
                  <a:pt x="2111664" y="991902"/>
                </a:lnTo>
                <a:lnTo>
                  <a:pt x="2109758" y="970939"/>
                </a:lnTo>
                <a:lnTo>
                  <a:pt x="2107853" y="949342"/>
                </a:lnTo>
                <a:lnTo>
                  <a:pt x="2104677" y="927744"/>
                </a:lnTo>
                <a:lnTo>
                  <a:pt x="2101502" y="906782"/>
                </a:lnTo>
                <a:lnTo>
                  <a:pt x="2097374" y="885502"/>
                </a:lnTo>
                <a:lnTo>
                  <a:pt x="2093563" y="864222"/>
                </a:lnTo>
                <a:lnTo>
                  <a:pt x="2088482" y="843577"/>
                </a:lnTo>
                <a:lnTo>
                  <a:pt x="2083401" y="822297"/>
                </a:lnTo>
                <a:lnTo>
                  <a:pt x="2077050" y="801652"/>
                </a:lnTo>
                <a:lnTo>
                  <a:pt x="2071016" y="781007"/>
                </a:lnTo>
                <a:lnTo>
                  <a:pt x="2064030" y="760363"/>
                </a:lnTo>
                <a:lnTo>
                  <a:pt x="2056726" y="740035"/>
                </a:lnTo>
                <a:lnTo>
                  <a:pt x="2048787" y="719708"/>
                </a:lnTo>
                <a:lnTo>
                  <a:pt x="2040213" y="699699"/>
                </a:lnTo>
                <a:lnTo>
                  <a:pt x="2031004" y="680007"/>
                </a:lnTo>
                <a:lnTo>
                  <a:pt x="2022113" y="659680"/>
                </a:lnTo>
                <a:lnTo>
                  <a:pt x="2011951" y="640623"/>
                </a:lnTo>
                <a:lnTo>
                  <a:pt x="2001154" y="621249"/>
                </a:lnTo>
                <a:lnTo>
                  <a:pt x="1990357" y="601874"/>
                </a:lnTo>
                <a:lnTo>
                  <a:pt x="1978925" y="582818"/>
                </a:lnTo>
                <a:lnTo>
                  <a:pt x="1966858" y="564396"/>
                </a:lnTo>
                <a:lnTo>
                  <a:pt x="1954473" y="545657"/>
                </a:lnTo>
                <a:lnTo>
                  <a:pt x="1941454" y="527553"/>
                </a:lnTo>
                <a:lnTo>
                  <a:pt x="1928116" y="509767"/>
                </a:lnTo>
                <a:lnTo>
                  <a:pt x="1913826" y="491663"/>
                </a:lnTo>
                <a:lnTo>
                  <a:pt x="1899219" y="474512"/>
                </a:lnTo>
                <a:lnTo>
                  <a:pt x="1884294" y="457361"/>
                </a:lnTo>
                <a:lnTo>
                  <a:pt x="1868416" y="440845"/>
                </a:lnTo>
                <a:lnTo>
                  <a:pt x="1852538" y="424012"/>
                </a:lnTo>
                <a:lnTo>
                  <a:pt x="1836025" y="407813"/>
                </a:lnTo>
                <a:lnTo>
                  <a:pt x="1819194" y="392568"/>
                </a:lnTo>
                <a:lnTo>
                  <a:pt x="1802364" y="377323"/>
                </a:lnTo>
                <a:lnTo>
                  <a:pt x="1784581" y="362713"/>
                </a:lnTo>
                <a:lnTo>
                  <a:pt x="1767115" y="348738"/>
                </a:lnTo>
                <a:lnTo>
                  <a:pt x="1749015" y="335398"/>
                </a:lnTo>
                <a:lnTo>
                  <a:pt x="1730914" y="322376"/>
                </a:lnTo>
                <a:lnTo>
                  <a:pt x="1712496" y="309989"/>
                </a:lnTo>
                <a:lnTo>
                  <a:pt x="1693442" y="297920"/>
                </a:lnTo>
                <a:lnTo>
                  <a:pt x="1674706" y="286168"/>
                </a:lnTo>
                <a:lnTo>
                  <a:pt x="1655653" y="275369"/>
                </a:lnTo>
                <a:lnTo>
                  <a:pt x="1636282" y="264571"/>
                </a:lnTo>
                <a:lnTo>
                  <a:pt x="1616594" y="254725"/>
                </a:lnTo>
                <a:lnTo>
                  <a:pt x="1596905" y="245196"/>
                </a:lnTo>
                <a:lnTo>
                  <a:pt x="1576899" y="236303"/>
                </a:lnTo>
                <a:lnTo>
                  <a:pt x="1556893" y="227728"/>
                </a:lnTo>
                <a:lnTo>
                  <a:pt x="1536887" y="220105"/>
                </a:lnTo>
                <a:lnTo>
                  <a:pt x="1516564" y="212482"/>
                </a:lnTo>
                <a:lnTo>
                  <a:pt x="1495605" y="205495"/>
                </a:lnTo>
                <a:lnTo>
                  <a:pt x="1474964" y="199460"/>
                </a:lnTo>
                <a:lnTo>
                  <a:pt x="1454005" y="193425"/>
                </a:lnTo>
                <a:lnTo>
                  <a:pt x="1433364" y="188026"/>
                </a:lnTo>
                <a:lnTo>
                  <a:pt x="1412088" y="183262"/>
                </a:lnTo>
                <a:lnTo>
                  <a:pt x="1391129" y="178815"/>
                </a:lnTo>
                <a:lnTo>
                  <a:pt x="1369853" y="175004"/>
                </a:lnTo>
                <a:lnTo>
                  <a:pt x="1348577" y="171828"/>
                </a:lnTo>
                <a:lnTo>
                  <a:pt x="1327618" y="168969"/>
                </a:lnTo>
                <a:lnTo>
                  <a:pt x="1306024" y="166428"/>
                </a:lnTo>
                <a:lnTo>
                  <a:pt x="1284430" y="164840"/>
                </a:lnTo>
                <a:lnTo>
                  <a:pt x="1263154" y="163570"/>
                </a:lnTo>
                <a:lnTo>
                  <a:pt x="1241878" y="162935"/>
                </a:lnTo>
                <a:lnTo>
                  <a:pt x="1220284" y="162617"/>
                </a:lnTo>
                <a:lnTo>
                  <a:pt x="1199008" y="162935"/>
                </a:lnTo>
                <a:lnTo>
                  <a:pt x="1177414" y="163570"/>
                </a:lnTo>
                <a:lnTo>
                  <a:pt x="1155820" y="164840"/>
                </a:lnTo>
                <a:lnTo>
                  <a:pt x="1134226" y="166428"/>
                </a:lnTo>
                <a:lnTo>
                  <a:pt x="1113268" y="168969"/>
                </a:lnTo>
                <a:lnTo>
                  <a:pt x="1091674" y="171828"/>
                </a:lnTo>
                <a:lnTo>
                  <a:pt x="1070715" y="175004"/>
                </a:lnTo>
                <a:lnTo>
                  <a:pt x="1049439" y="178815"/>
                </a:lnTo>
                <a:lnTo>
                  <a:pt x="1028163" y="183262"/>
                </a:lnTo>
                <a:lnTo>
                  <a:pt x="1007204" y="188026"/>
                </a:lnTo>
                <a:lnTo>
                  <a:pt x="986245" y="193425"/>
                </a:lnTo>
                <a:lnTo>
                  <a:pt x="965604" y="199460"/>
                </a:lnTo>
                <a:lnTo>
                  <a:pt x="944963" y="205495"/>
                </a:lnTo>
                <a:lnTo>
                  <a:pt x="924322" y="212482"/>
                </a:lnTo>
                <a:lnTo>
                  <a:pt x="903998" y="220105"/>
                </a:lnTo>
                <a:lnTo>
                  <a:pt x="883675" y="227728"/>
                </a:lnTo>
                <a:lnTo>
                  <a:pt x="863669" y="236303"/>
                </a:lnTo>
                <a:lnTo>
                  <a:pt x="843345" y="245196"/>
                </a:lnTo>
                <a:lnTo>
                  <a:pt x="823657" y="254725"/>
                </a:lnTo>
                <a:lnTo>
                  <a:pt x="804603" y="264571"/>
                </a:lnTo>
                <a:lnTo>
                  <a:pt x="784915" y="275369"/>
                </a:lnTo>
                <a:lnTo>
                  <a:pt x="765862" y="286168"/>
                </a:lnTo>
                <a:lnTo>
                  <a:pt x="746808" y="297920"/>
                </a:lnTo>
                <a:lnTo>
                  <a:pt x="728390" y="309989"/>
                </a:lnTo>
                <a:lnTo>
                  <a:pt x="709654" y="322376"/>
                </a:lnTo>
                <a:lnTo>
                  <a:pt x="691553" y="335398"/>
                </a:lnTo>
                <a:lnTo>
                  <a:pt x="673453" y="348738"/>
                </a:lnTo>
                <a:lnTo>
                  <a:pt x="655670" y="362713"/>
                </a:lnTo>
                <a:lnTo>
                  <a:pt x="638522" y="377323"/>
                </a:lnTo>
                <a:lnTo>
                  <a:pt x="621374" y="392568"/>
                </a:lnTo>
                <a:lnTo>
                  <a:pt x="604861" y="407813"/>
                </a:lnTo>
                <a:lnTo>
                  <a:pt x="588030" y="424012"/>
                </a:lnTo>
                <a:lnTo>
                  <a:pt x="473075" y="309036"/>
                </a:lnTo>
                <a:lnTo>
                  <a:pt x="492763" y="290297"/>
                </a:lnTo>
                <a:lnTo>
                  <a:pt x="512452" y="271558"/>
                </a:lnTo>
                <a:lnTo>
                  <a:pt x="532776" y="253772"/>
                </a:lnTo>
                <a:lnTo>
                  <a:pt x="553417" y="236621"/>
                </a:lnTo>
                <a:lnTo>
                  <a:pt x="574058" y="220105"/>
                </a:lnTo>
                <a:lnTo>
                  <a:pt x="595652" y="204224"/>
                </a:lnTo>
                <a:lnTo>
                  <a:pt x="617245" y="188661"/>
                </a:lnTo>
                <a:lnTo>
                  <a:pt x="638839" y="173734"/>
                </a:lnTo>
                <a:lnTo>
                  <a:pt x="660751" y="159759"/>
                </a:lnTo>
                <a:lnTo>
                  <a:pt x="683297" y="146101"/>
                </a:lnTo>
                <a:lnTo>
                  <a:pt x="706161" y="133079"/>
                </a:lnTo>
                <a:lnTo>
                  <a:pt x="728708" y="121010"/>
                </a:lnTo>
                <a:lnTo>
                  <a:pt x="751889" y="108941"/>
                </a:lnTo>
                <a:lnTo>
                  <a:pt x="775388" y="98142"/>
                </a:lnTo>
                <a:lnTo>
                  <a:pt x="798570" y="87343"/>
                </a:lnTo>
                <a:lnTo>
                  <a:pt x="822704" y="77180"/>
                </a:lnTo>
                <a:lnTo>
                  <a:pt x="846521" y="68286"/>
                </a:lnTo>
                <a:lnTo>
                  <a:pt x="870337" y="59393"/>
                </a:lnTo>
                <a:lnTo>
                  <a:pt x="894789" y="51135"/>
                </a:lnTo>
                <a:lnTo>
                  <a:pt x="919241" y="43830"/>
                </a:lnTo>
                <a:lnTo>
                  <a:pt x="944010" y="36843"/>
                </a:lnTo>
                <a:lnTo>
                  <a:pt x="968462" y="30173"/>
                </a:lnTo>
                <a:lnTo>
                  <a:pt x="993232" y="24774"/>
                </a:lnTo>
                <a:lnTo>
                  <a:pt x="1018318" y="19374"/>
                </a:lnTo>
                <a:lnTo>
                  <a:pt x="1043723" y="14928"/>
                </a:lnTo>
                <a:lnTo>
                  <a:pt x="1068492" y="10799"/>
                </a:lnTo>
                <a:lnTo>
                  <a:pt x="1093897" y="7623"/>
                </a:lnTo>
                <a:lnTo>
                  <a:pt x="1118984" y="5082"/>
                </a:lnTo>
                <a:lnTo>
                  <a:pt x="1144071" y="2858"/>
                </a:lnTo>
                <a:lnTo>
                  <a:pt x="1169793" y="1270"/>
                </a:lnTo>
                <a:lnTo>
                  <a:pt x="1194880" y="317"/>
                </a:lnTo>
                <a:lnTo>
                  <a:pt x="1220284" y="0"/>
                </a:lnTo>
                <a:close/>
              </a:path>
            </a:pathLst>
          </a:custGeom>
          <a:solidFill>
            <a:srgbClr val="E79747">
              <a:lumMod val="60000"/>
              <a:lumOff val="40000"/>
            </a:srgbClr>
          </a:solidFill>
          <a:ln>
            <a:noFill/>
          </a:ln>
        </p:spPr>
        <p:txBody>
          <a:bodyPr anchor="ctr">
            <a:normAutofit/>
            <a:scene3d>
              <a:camera prst="orthographicFront"/>
              <a:lightRig rig="threePt" dir="t"/>
            </a:scene3d>
            <a:sp3d>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31" name="矩形 30"/>
          <p:cNvSpPr/>
          <p:nvPr>
            <p:custDataLst>
              <p:tags r:id="rId24"/>
            </p:custDataLst>
          </p:nvPr>
        </p:nvSpPr>
        <p:spPr bwMode="auto">
          <a:xfrm>
            <a:off x="3289753" y="3653481"/>
            <a:ext cx="45851" cy="1442512"/>
          </a:xfrm>
          <a:prstGeom prst="rect">
            <a:avLst/>
          </a:prstGeom>
          <a:solidFill>
            <a:srgbClr val="E79747"/>
          </a:solidFill>
          <a:ln w="9525">
            <a:noFill/>
            <a:round/>
          </a:ln>
        </p:spPr>
        <p:txBody>
          <a:bodyPr vert="horz" wrap="square" lIns="91440" tIns="45720" rIns="91440" bIns="45720" numCol="1" rtlCol="0" anchor="t" anchorCtr="0" compatLnSpc="1">
            <a:normAutofit/>
          </a:bodyPr>
          <a:lstStyle/>
          <a:p>
            <a:pPr algn="ctr"/>
            <a:endParaRPr lang="zh-CN" altLang="en-US">
              <a:sym typeface="Arial" panose="020B0604020202020204" pitchFamily="34" charset="0"/>
            </a:endParaRPr>
          </a:p>
        </p:txBody>
      </p:sp>
      <p:sp>
        <p:nvSpPr>
          <p:cNvPr id="32" name="矩形 31"/>
          <p:cNvSpPr/>
          <p:nvPr>
            <p:custDataLst>
              <p:tags r:id="rId25"/>
            </p:custDataLst>
          </p:nvPr>
        </p:nvSpPr>
        <p:spPr>
          <a:xfrm>
            <a:off x="603250" y="3720465"/>
            <a:ext cx="2683510" cy="1522095"/>
          </a:xfrm>
          <a:prstGeom prst="rect">
            <a:avLst/>
          </a:prstGeom>
        </p:spPr>
        <p:txBody>
          <a:bodyPr wrap="square">
            <a:normAutofit/>
          </a:bodyPr>
          <a:lstStyle/>
          <a:p>
            <a:pPr algn="l">
              <a:lnSpc>
                <a:spcPct val="120000"/>
              </a:lnSpc>
            </a:pPr>
            <a:r>
              <a:rPr lang="zh-CN" altLang="en-US" sz="2000" b="1" dirty="0">
                <a:sym typeface="Arial" panose="020B0604020202020204" pitchFamily="34" charset="0"/>
              </a:rPr>
              <a:t>文化教育医疗人才</a:t>
            </a:r>
            <a:endParaRPr lang="zh-CN" altLang="en-US" sz="2000" b="1" dirty="0">
              <a:sym typeface="Arial" panose="020B0604020202020204" pitchFamily="34" charset="0"/>
            </a:endParaRPr>
          </a:p>
          <a:p>
            <a:pPr algn="l">
              <a:lnSpc>
                <a:spcPct val="120000"/>
              </a:lnSpc>
            </a:pPr>
            <a:r>
              <a:rPr lang="zh-CN" altLang="zh-CN" sz="1600">
                <a:latin typeface="黑体" panose="02010609060101010101" charset="-122"/>
                <a:ea typeface="黑体" panose="02010609060101010101" charset="-122"/>
                <a:sym typeface="+mn-ea"/>
              </a:rPr>
              <a:t>创新创业的重要产业选择、吸引人才的基本条件之一</a:t>
            </a:r>
            <a:endParaRPr lang="zh-CN" altLang="zh-CN" sz="1600">
              <a:latin typeface="黑体" panose="02010609060101010101" charset="-122"/>
              <a:ea typeface="黑体" panose="02010609060101010101" charset="-122"/>
            </a:endParaRPr>
          </a:p>
          <a:p>
            <a:pPr algn="r">
              <a:lnSpc>
                <a:spcPct val="120000"/>
              </a:lnSpc>
            </a:pPr>
            <a:endParaRPr lang="zh-CN" altLang="en-US" sz="2000" b="1" dirty="0">
              <a:sym typeface="Arial" panose="020B0604020202020204" pitchFamily="34" charset="0"/>
            </a:endParaRPr>
          </a:p>
          <a:p>
            <a:pPr algn="r">
              <a:lnSpc>
                <a:spcPct val="120000"/>
              </a:lnSpc>
            </a:pPr>
            <a:endParaRPr lang="zh-CN" altLang="en-US" sz="2000" b="1" dirty="0">
              <a:sym typeface="Arial" panose="020B0604020202020204" pitchFamily="34" charset="0"/>
            </a:endParaRPr>
          </a:p>
        </p:txBody>
      </p:sp>
      <p:sp>
        <p:nvSpPr>
          <p:cNvPr id="30" name="KSO_Shape"/>
          <p:cNvSpPr/>
          <p:nvPr>
            <p:custDataLst>
              <p:tags r:id="rId26"/>
            </p:custDataLst>
          </p:nvPr>
        </p:nvSpPr>
        <p:spPr bwMode="auto">
          <a:xfrm>
            <a:off x="3895536" y="4586233"/>
            <a:ext cx="1689271" cy="1663932"/>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7F723D"/>
          </a:solidFill>
          <a:ln>
            <a:noFill/>
          </a:ln>
        </p:spPr>
        <p:txBody>
          <a:bodyPr lIns="501445" tIns="575655" rIns="501445" bIns="614746" anchor="ctr">
            <a:normAutofit/>
          </a:bodyPr>
          <a:lstStyle/>
          <a:p>
            <a:endParaRPr lang="zh-CN" altLang="en-US">
              <a:sym typeface="Arial" panose="020B0604020202020204" pitchFamily="34" charset="0"/>
            </a:endParaRPr>
          </a:p>
        </p:txBody>
      </p:sp>
      <p:sp>
        <p:nvSpPr>
          <p:cNvPr id="34" name="矩形 33"/>
          <p:cNvSpPr/>
          <p:nvPr>
            <p:custDataLst>
              <p:tags r:id="rId27"/>
            </p:custDataLst>
          </p:nvPr>
        </p:nvSpPr>
        <p:spPr bwMode="auto">
          <a:xfrm>
            <a:off x="5545371" y="5221043"/>
            <a:ext cx="39228" cy="1234159"/>
          </a:xfrm>
          <a:prstGeom prst="rect">
            <a:avLst/>
          </a:prstGeom>
          <a:solidFill>
            <a:srgbClr val="7F723D"/>
          </a:solidFill>
          <a:ln w="9525">
            <a:noFill/>
            <a:round/>
          </a:ln>
        </p:spPr>
        <p:txBody>
          <a:bodyPr vert="horz" wrap="square" lIns="91440" tIns="45720" rIns="91440" bIns="45720" numCol="1" rtlCol="0" anchor="t" anchorCtr="0" compatLnSpc="1">
            <a:normAutofit/>
          </a:bodyPr>
          <a:lstStyle/>
          <a:p>
            <a:pPr algn="ctr"/>
            <a:endParaRPr lang="zh-CN" altLang="en-US">
              <a:sym typeface="Arial" panose="020B0604020202020204" pitchFamily="34" charset="0"/>
            </a:endParaRPr>
          </a:p>
        </p:txBody>
      </p:sp>
      <p:sp>
        <p:nvSpPr>
          <p:cNvPr id="35" name="矩形 34"/>
          <p:cNvSpPr/>
          <p:nvPr>
            <p:custDataLst>
              <p:tags r:id="rId28"/>
            </p:custDataLst>
          </p:nvPr>
        </p:nvSpPr>
        <p:spPr>
          <a:xfrm>
            <a:off x="5593080" y="5242560"/>
            <a:ext cx="3731895" cy="1181100"/>
          </a:xfrm>
          <a:prstGeom prst="rect">
            <a:avLst/>
          </a:prstGeom>
        </p:spPr>
        <p:txBody>
          <a:bodyPr wrap="square">
            <a:normAutofit/>
          </a:bodyPr>
          <a:lstStyle/>
          <a:p>
            <a:pPr>
              <a:lnSpc>
                <a:spcPct val="120000"/>
              </a:lnSpc>
            </a:pPr>
            <a:r>
              <a:rPr lang="zh-CN" altLang="en-US" sz="2000" b="1" dirty="0">
                <a:sym typeface="Arial" panose="020B0604020202020204" pitchFamily="34" charset="0"/>
              </a:rPr>
              <a:t>其他人才</a:t>
            </a:r>
            <a:endParaRPr lang="zh-CN" altLang="en-US" sz="2000" b="1" dirty="0">
              <a:sym typeface="Arial" panose="020B0604020202020204" pitchFamily="34" charset="0"/>
            </a:endParaRPr>
          </a:p>
        </p:txBody>
      </p:sp>
      <p:sp>
        <p:nvSpPr>
          <p:cNvPr id="37" name="KSO_Shape"/>
          <p:cNvSpPr>
            <a:spLocks noChangeAspect="1"/>
          </p:cNvSpPr>
          <p:nvPr>
            <p:custDataLst>
              <p:tags r:id="rId29"/>
            </p:custDataLst>
          </p:nvPr>
        </p:nvSpPr>
        <p:spPr bwMode="auto">
          <a:xfrm>
            <a:off x="4483450" y="5154893"/>
            <a:ext cx="513444" cy="526609"/>
          </a:xfrm>
          <a:custGeom>
            <a:avLst/>
            <a:gdLst>
              <a:gd name="T0" fmla="*/ 342531 w 2482850"/>
              <a:gd name="T1" fmla="*/ 1411756 h 2544763"/>
              <a:gd name="T2" fmla="*/ 306547 w 2482850"/>
              <a:gd name="T3" fmla="*/ 1492974 h 2544763"/>
              <a:gd name="T4" fmla="*/ 13579 w 2482850"/>
              <a:gd name="T5" fmla="*/ 1472457 h 2544763"/>
              <a:gd name="T6" fmla="*/ 20029 w 2482850"/>
              <a:gd name="T7" fmla="*/ 1384118 h 2544763"/>
              <a:gd name="T8" fmla="*/ 1841954 w 2482850"/>
              <a:gd name="T9" fmla="*/ 1334060 h 2544763"/>
              <a:gd name="T10" fmla="*/ 1837887 w 2482850"/>
              <a:gd name="T11" fmla="*/ 1604505 h 2544763"/>
              <a:gd name="T12" fmla="*/ 1149584 w 2482850"/>
              <a:gd name="T13" fmla="*/ 1082629 h 2544763"/>
              <a:gd name="T14" fmla="*/ 1326475 w 2482850"/>
              <a:gd name="T15" fmla="*/ 1289240 h 2544763"/>
              <a:gd name="T16" fmla="*/ 574873 w 2482850"/>
              <a:gd name="T17" fmla="*/ 1171589 h 2544763"/>
              <a:gd name="T18" fmla="*/ 1815518 w 2482850"/>
              <a:gd name="T19" fmla="*/ 969269 h 2544763"/>
              <a:gd name="T20" fmla="*/ 1853647 w 2482850"/>
              <a:gd name="T21" fmla="*/ 1234357 h 2544763"/>
              <a:gd name="T22" fmla="*/ 290931 w 2482850"/>
              <a:gd name="T23" fmla="*/ 886711 h 2544763"/>
              <a:gd name="T24" fmla="*/ 345416 w 2482850"/>
              <a:gd name="T25" fmla="*/ 956400 h 2544763"/>
              <a:gd name="T26" fmla="*/ 284141 w 2482850"/>
              <a:gd name="T27" fmla="*/ 1020493 h 2544763"/>
              <a:gd name="T28" fmla="*/ 3055 w 2482850"/>
              <a:gd name="T29" fmla="*/ 973186 h 2544763"/>
              <a:gd name="T30" fmla="*/ 38870 w 2482850"/>
              <a:gd name="T31" fmla="*/ 892137 h 2544763"/>
              <a:gd name="T32" fmla="*/ 1092019 w 2482850"/>
              <a:gd name="T33" fmla="*/ 666011 h 2544763"/>
              <a:gd name="T34" fmla="*/ 1142276 w 2482850"/>
              <a:gd name="T35" fmla="*/ 816768 h 2544763"/>
              <a:gd name="T36" fmla="*/ 1014427 w 2482850"/>
              <a:gd name="T37" fmla="*/ 1013872 h 2544763"/>
              <a:gd name="T38" fmla="*/ 872485 w 2482850"/>
              <a:gd name="T39" fmla="*/ 1026945 h 2544763"/>
              <a:gd name="T40" fmla="*/ 735127 w 2482850"/>
              <a:gd name="T41" fmla="*/ 831198 h 2544763"/>
              <a:gd name="T42" fmla="*/ 767726 w 2482850"/>
              <a:gd name="T43" fmla="*/ 705058 h 2544763"/>
              <a:gd name="T44" fmla="*/ 937004 w 2482850"/>
              <a:gd name="T45" fmla="*/ 631887 h 2544763"/>
              <a:gd name="T46" fmla="*/ 1839921 w 2482850"/>
              <a:gd name="T47" fmla="*/ 646042 h 2544763"/>
              <a:gd name="T48" fmla="*/ 1839921 w 2482850"/>
              <a:gd name="T49" fmla="*/ 916908 h 2544763"/>
              <a:gd name="T50" fmla="*/ 1041836 w 2482850"/>
              <a:gd name="T51" fmla="*/ 497072 h 2544763"/>
              <a:gd name="T52" fmla="*/ 1122120 w 2482850"/>
              <a:gd name="T53" fmla="*/ 564600 h 2544763"/>
              <a:gd name="T54" fmla="*/ 1106537 w 2482850"/>
              <a:gd name="T55" fmla="*/ 695751 h 2544763"/>
              <a:gd name="T56" fmla="*/ 1008639 w 2482850"/>
              <a:gd name="T57" fmla="*/ 596666 h 2544763"/>
              <a:gd name="T58" fmla="*/ 789300 w 2482850"/>
              <a:gd name="T59" fmla="*/ 616178 h 2544763"/>
              <a:gd name="T60" fmla="*/ 727987 w 2482850"/>
              <a:gd name="T61" fmla="*/ 682008 h 2544763"/>
              <a:gd name="T62" fmla="*/ 807762 w 2482850"/>
              <a:gd name="T63" fmla="*/ 502672 h 2544763"/>
              <a:gd name="T64" fmla="*/ 315373 w 2482850"/>
              <a:gd name="T65" fmla="*/ 416928 h 2544763"/>
              <a:gd name="T66" fmla="*/ 338797 w 2482850"/>
              <a:gd name="T67" fmla="*/ 502278 h 2544763"/>
              <a:gd name="T68" fmla="*/ 51431 w 2482850"/>
              <a:gd name="T69" fmla="*/ 538518 h 2544763"/>
              <a:gd name="T70" fmla="*/ 340 w 2482850"/>
              <a:gd name="T71" fmla="*/ 466038 h 2544763"/>
              <a:gd name="T72" fmla="*/ 65010 w 2482850"/>
              <a:gd name="T73" fmla="*/ 405412 h 2544763"/>
              <a:gd name="T74" fmla="*/ 1857375 w 2482850"/>
              <a:gd name="T75" fmla="*/ 519685 h 2544763"/>
              <a:gd name="T76" fmla="*/ 343343 w 2482850"/>
              <a:gd name="T77" fmla="*/ 17148 h 2544763"/>
              <a:gd name="T78" fmla="*/ 191196 w 2482850"/>
              <a:gd name="T79" fmla="*/ 148054 h 2544763"/>
              <a:gd name="T80" fmla="*/ 371159 w 2482850"/>
              <a:gd name="T81" fmla="*/ 432954 h 2544763"/>
              <a:gd name="T82" fmla="*/ 329603 w 2482850"/>
              <a:gd name="T83" fmla="*/ 559954 h 2544763"/>
              <a:gd name="T84" fmla="*/ 345547 w 2482850"/>
              <a:gd name="T85" fmla="*/ 876945 h 2544763"/>
              <a:gd name="T86" fmla="*/ 361661 w 2482850"/>
              <a:gd name="T87" fmla="*/ 1009548 h 2544763"/>
              <a:gd name="T88" fmla="*/ 306875 w 2482850"/>
              <a:gd name="T89" fmla="*/ 1334859 h 2544763"/>
              <a:gd name="T90" fmla="*/ 377944 w 2482850"/>
              <a:gd name="T91" fmla="*/ 1447766 h 2544763"/>
              <a:gd name="T92" fmla="*/ 276513 w 2482850"/>
              <a:gd name="T93" fmla="*/ 1534357 h 2544763"/>
              <a:gd name="T94" fmla="*/ 305009 w 2482850"/>
              <a:gd name="T95" fmla="*/ 1883098 h 2544763"/>
              <a:gd name="T96" fmla="*/ 1657699 w 2482850"/>
              <a:gd name="T97" fmla="*/ 1800412 h 2544763"/>
              <a:gd name="T98" fmla="*/ 1610885 w 2482850"/>
              <a:gd name="T99" fmla="*/ 47879 h 2544763"/>
              <a:gd name="T100" fmla="*/ 1621063 w 2482850"/>
              <a:gd name="T101" fmla="*/ 34297 h 2544763"/>
              <a:gd name="T102" fmla="*/ 1672965 w 2482850"/>
              <a:gd name="T103" fmla="*/ 1807712 h 2544763"/>
              <a:gd name="T104" fmla="*/ 300769 w 2482850"/>
              <a:gd name="T105" fmla="*/ 1899567 h 2544763"/>
              <a:gd name="T106" fmla="*/ 276513 w 2482850"/>
              <a:gd name="T107" fmla="*/ 1517378 h 2544763"/>
              <a:gd name="T108" fmla="*/ 360982 w 2482850"/>
              <a:gd name="T109" fmla="*/ 1445389 h 2544763"/>
              <a:gd name="T110" fmla="*/ 301787 w 2482850"/>
              <a:gd name="T111" fmla="*/ 1351158 h 2544763"/>
              <a:gd name="T112" fmla="*/ 347413 w 2482850"/>
              <a:gd name="T113" fmla="*/ 1000040 h 2544763"/>
              <a:gd name="T114" fmla="*/ 333843 w 2482850"/>
              <a:gd name="T115" fmla="*/ 889679 h 2544763"/>
              <a:gd name="T116" fmla="*/ 320614 w 2482850"/>
              <a:gd name="T117" fmla="*/ 545353 h 2544763"/>
              <a:gd name="T118" fmla="*/ 355215 w 2482850"/>
              <a:gd name="T119" fmla="*/ 439746 h 2544763"/>
              <a:gd name="T120" fmla="*/ 174065 w 2482850"/>
              <a:gd name="T121" fmla="*/ 145506 h 2544763"/>
              <a:gd name="T122" fmla="*/ 343343 w 2482850"/>
              <a:gd name="T123" fmla="*/ 0 h 25447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82850" h="2544763">
                <a:moveTo>
                  <a:pt x="86902" y="1822450"/>
                </a:moveTo>
                <a:lnTo>
                  <a:pt x="91667" y="1822450"/>
                </a:lnTo>
                <a:lnTo>
                  <a:pt x="370523" y="1822450"/>
                </a:lnTo>
                <a:lnTo>
                  <a:pt x="375061" y="1822450"/>
                </a:lnTo>
                <a:lnTo>
                  <a:pt x="379826" y="1822903"/>
                </a:lnTo>
                <a:lnTo>
                  <a:pt x="384137" y="1823583"/>
                </a:lnTo>
                <a:lnTo>
                  <a:pt x="388902" y="1824262"/>
                </a:lnTo>
                <a:lnTo>
                  <a:pt x="393213" y="1825395"/>
                </a:lnTo>
                <a:lnTo>
                  <a:pt x="397524" y="1826527"/>
                </a:lnTo>
                <a:lnTo>
                  <a:pt x="401835" y="1827886"/>
                </a:lnTo>
                <a:lnTo>
                  <a:pt x="405919" y="1829472"/>
                </a:lnTo>
                <a:lnTo>
                  <a:pt x="409777" y="1831284"/>
                </a:lnTo>
                <a:lnTo>
                  <a:pt x="414088" y="1833322"/>
                </a:lnTo>
                <a:lnTo>
                  <a:pt x="417718" y="1835587"/>
                </a:lnTo>
                <a:lnTo>
                  <a:pt x="421575" y="1838079"/>
                </a:lnTo>
                <a:lnTo>
                  <a:pt x="425206" y="1840344"/>
                </a:lnTo>
                <a:lnTo>
                  <a:pt x="428609" y="1843062"/>
                </a:lnTo>
                <a:lnTo>
                  <a:pt x="432013" y="1846006"/>
                </a:lnTo>
                <a:lnTo>
                  <a:pt x="434962" y="1848951"/>
                </a:lnTo>
                <a:lnTo>
                  <a:pt x="438139" y="1852122"/>
                </a:lnTo>
                <a:lnTo>
                  <a:pt x="441088" y="1855293"/>
                </a:lnTo>
                <a:lnTo>
                  <a:pt x="443584" y="1858691"/>
                </a:lnTo>
                <a:lnTo>
                  <a:pt x="446307" y="1862315"/>
                </a:lnTo>
                <a:lnTo>
                  <a:pt x="448803" y="1865939"/>
                </a:lnTo>
                <a:lnTo>
                  <a:pt x="450845" y="1869789"/>
                </a:lnTo>
                <a:lnTo>
                  <a:pt x="452887" y="1873640"/>
                </a:lnTo>
                <a:lnTo>
                  <a:pt x="454702" y="1877490"/>
                </a:lnTo>
                <a:lnTo>
                  <a:pt x="456291" y="1881794"/>
                </a:lnTo>
                <a:lnTo>
                  <a:pt x="457879" y="1885871"/>
                </a:lnTo>
                <a:lnTo>
                  <a:pt x="459240" y="1890401"/>
                </a:lnTo>
                <a:lnTo>
                  <a:pt x="460148" y="1894704"/>
                </a:lnTo>
                <a:lnTo>
                  <a:pt x="461055" y="1899008"/>
                </a:lnTo>
                <a:lnTo>
                  <a:pt x="461509" y="1903538"/>
                </a:lnTo>
                <a:lnTo>
                  <a:pt x="461736" y="1908068"/>
                </a:lnTo>
                <a:lnTo>
                  <a:pt x="461963" y="1912824"/>
                </a:lnTo>
                <a:lnTo>
                  <a:pt x="461736" y="1917581"/>
                </a:lnTo>
                <a:lnTo>
                  <a:pt x="461509" y="1922111"/>
                </a:lnTo>
                <a:lnTo>
                  <a:pt x="461055" y="1926641"/>
                </a:lnTo>
                <a:lnTo>
                  <a:pt x="460148" y="1930945"/>
                </a:lnTo>
                <a:lnTo>
                  <a:pt x="459240" y="1935248"/>
                </a:lnTo>
                <a:lnTo>
                  <a:pt x="457879" y="1939778"/>
                </a:lnTo>
                <a:lnTo>
                  <a:pt x="456291" y="1943855"/>
                </a:lnTo>
                <a:lnTo>
                  <a:pt x="454702" y="1947932"/>
                </a:lnTo>
                <a:lnTo>
                  <a:pt x="452887" y="1952009"/>
                </a:lnTo>
                <a:lnTo>
                  <a:pt x="450845" y="1955860"/>
                </a:lnTo>
                <a:lnTo>
                  <a:pt x="448803" y="1959710"/>
                </a:lnTo>
                <a:lnTo>
                  <a:pt x="446307" y="1963334"/>
                </a:lnTo>
                <a:lnTo>
                  <a:pt x="443584" y="1966958"/>
                </a:lnTo>
                <a:lnTo>
                  <a:pt x="441088" y="1970356"/>
                </a:lnTo>
                <a:lnTo>
                  <a:pt x="438139" y="1973753"/>
                </a:lnTo>
                <a:lnTo>
                  <a:pt x="434962" y="1976698"/>
                </a:lnTo>
                <a:lnTo>
                  <a:pt x="432013" y="1979643"/>
                </a:lnTo>
                <a:lnTo>
                  <a:pt x="428609" y="1982587"/>
                </a:lnTo>
                <a:lnTo>
                  <a:pt x="425206" y="1985305"/>
                </a:lnTo>
                <a:lnTo>
                  <a:pt x="421575" y="1988023"/>
                </a:lnTo>
                <a:lnTo>
                  <a:pt x="417718" y="1990288"/>
                </a:lnTo>
                <a:lnTo>
                  <a:pt x="414088" y="1992327"/>
                </a:lnTo>
                <a:lnTo>
                  <a:pt x="409777" y="1994365"/>
                </a:lnTo>
                <a:lnTo>
                  <a:pt x="405919" y="1996177"/>
                </a:lnTo>
                <a:lnTo>
                  <a:pt x="401835" y="1997763"/>
                </a:lnTo>
                <a:lnTo>
                  <a:pt x="397524" y="1999348"/>
                </a:lnTo>
                <a:lnTo>
                  <a:pt x="393213" y="2000254"/>
                </a:lnTo>
                <a:lnTo>
                  <a:pt x="388902" y="2001387"/>
                </a:lnTo>
                <a:lnTo>
                  <a:pt x="384137" y="2002066"/>
                </a:lnTo>
                <a:lnTo>
                  <a:pt x="379826" y="2002972"/>
                </a:lnTo>
                <a:lnTo>
                  <a:pt x="375061" y="2003199"/>
                </a:lnTo>
                <a:lnTo>
                  <a:pt x="370523" y="2003425"/>
                </a:lnTo>
                <a:lnTo>
                  <a:pt x="91667" y="2003425"/>
                </a:lnTo>
                <a:lnTo>
                  <a:pt x="86902" y="2003199"/>
                </a:lnTo>
                <a:lnTo>
                  <a:pt x="82364" y="2002972"/>
                </a:lnTo>
                <a:lnTo>
                  <a:pt x="77599" y="2002066"/>
                </a:lnTo>
                <a:lnTo>
                  <a:pt x="73288" y="2001387"/>
                </a:lnTo>
                <a:lnTo>
                  <a:pt x="68750" y="2000254"/>
                </a:lnTo>
                <a:lnTo>
                  <a:pt x="64439" y="1999348"/>
                </a:lnTo>
                <a:lnTo>
                  <a:pt x="60128" y="1997763"/>
                </a:lnTo>
                <a:lnTo>
                  <a:pt x="56044" y="1996177"/>
                </a:lnTo>
                <a:lnTo>
                  <a:pt x="51959" y="1994365"/>
                </a:lnTo>
                <a:lnTo>
                  <a:pt x="48102" y="1992327"/>
                </a:lnTo>
                <a:lnTo>
                  <a:pt x="44245" y="1990288"/>
                </a:lnTo>
                <a:lnTo>
                  <a:pt x="40615" y="1988023"/>
                </a:lnTo>
                <a:lnTo>
                  <a:pt x="36757" y="1985305"/>
                </a:lnTo>
                <a:lnTo>
                  <a:pt x="33581" y="1982587"/>
                </a:lnTo>
                <a:lnTo>
                  <a:pt x="30177" y="1979643"/>
                </a:lnTo>
                <a:lnTo>
                  <a:pt x="26774" y="1976698"/>
                </a:lnTo>
                <a:lnTo>
                  <a:pt x="23824" y="1973753"/>
                </a:lnTo>
                <a:lnTo>
                  <a:pt x="21101" y="1970356"/>
                </a:lnTo>
                <a:lnTo>
                  <a:pt x="18152" y="1966958"/>
                </a:lnTo>
                <a:lnTo>
                  <a:pt x="15656" y="1963334"/>
                </a:lnTo>
                <a:lnTo>
                  <a:pt x="13160" y="1959710"/>
                </a:lnTo>
                <a:lnTo>
                  <a:pt x="11118" y="1955860"/>
                </a:lnTo>
                <a:lnTo>
                  <a:pt x="9076" y="1952009"/>
                </a:lnTo>
                <a:lnTo>
                  <a:pt x="7261" y="1947932"/>
                </a:lnTo>
                <a:lnTo>
                  <a:pt x="5446" y="1943855"/>
                </a:lnTo>
                <a:lnTo>
                  <a:pt x="4084" y="1939778"/>
                </a:lnTo>
                <a:lnTo>
                  <a:pt x="2950" y="1935248"/>
                </a:lnTo>
                <a:lnTo>
                  <a:pt x="1815" y="1930945"/>
                </a:lnTo>
                <a:lnTo>
                  <a:pt x="1134" y="1926641"/>
                </a:lnTo>
                <a:lnTo>
                  <a:pt x="454" y="1922111"/>
                </a:lnTo>
                <a:lnTo>
                  <a:pt x="0" y="1917581"/>
                </a:lnTo>
                <a:lnTo>
                  <a:pt x="0" y="1912824"/>
                </a:lnTo>
                <a:lnTo>
                  <a:pt x="0" y="1908068"/>
                </a:lnTo>
                <a:lnTo>
                  <a:pt x="454" y="1903538"/>
                </a:lnTo>
                <a:lnTo>
                  <a:pt x="1134" y="1899008"/>
                </a:lnTo>
                <a:lnTo>
                  <a:pt x="1815" y="1894704"/>
                </a:lnTo>
                <a:lnTo>
                  <a:pt x="2950" y="1890401"/>
                </a:lnTo>
                <a:lnTo>
                  <a:pt x="4084" y="1885871"/>
                </a:lnTo>
                <a:lnTo>
                  <a:pt x="5446" y="1881794"/>
                </a:lnTo>
                <a:lnTo>
                  <a:pt x="7261" y="1877490"/>
                </a:lnTo>
                <a:lnTo>
                  <a:pt x="9076" y="1873640"/>
                </a:lnTo>
                <a:lnTo>
                  <a:pt x="11118" y="1869789"/>
                </a:lnTo>
                <a:lnTo>
                  <a:pt x="13160" y="1865939"/>
                </a:lnTo>
                <a:lnTo>
                  <a:pt x="15656" y="1862315"/>
                </a:lnTo>
                <a:lnTo>
                  <a:pt x="18152" y="1858691"/>
                </a:lnTo>
                <a:lnTo>
                  <a:pt x="21101" y="1855293"/>
                </a:lnTo>
                <a:lnTo>
                  <a:pt x="23824" y="1852122"/>
                </a:lnTo>
                <a:lnTo>
                  <a:pt x="26774" y="1848951"/>
                </a:lnTo>
                <a:lnTo>
                  <a:pt x="30177" y="1846006"/>
                </a:lnTo>
                <a:lnTo>
                  <a:pt x="33581" y="1843062"/>
                </a:lnTo>
                <a:lnTo>
                  <a:pt x="36757" y="1840344"/>
                </a:lnTo>
                <a:lnTo>
                  <a:pt x="40615" y="1838079"/>
                </a:lnTo>
                <a:lnTo>
                  <a:pt x="44245" y="1835587"/>
                </a:lnTo>
                <a:lnTo>
                  <a:pt x="48102" y="1833322"/>
                </a:lnTo>
                <a:lnTo>
                  <a:pt x="51959" y="1831284"/>
                </a:lnTo>
                <a:lnTo>
                  <a:pt x="56044" y="1829472"/>
                </a:lnTo>
                <a:lnTo>
                  <a:pt x="60128" y="1827886"/>
                </a:lnTo>
                <a:lnTo>
                  <a:pt x="64439" y="1826527"/>
                </a:lnTo>
                <a:lnTo>
                  <a:pt x="68750" y="1825395"/>
                </a:lnTo>
                <a:lnTo>
                  <a:pt x="73288" y="1824262"/>
                </a:lnTo>
                <a:lnTo>
                  <a:pt x="77599" y="1823583"/>
                </a:lnTo>
                <a:lnTo>
                  <a:pt x="82364" y="1822903"/>
                </a:lnTo>
                <a:lnTo>
                  <a:pt x="86902" y="1822450"/>
                </a:lnTo>
                <a:close/>
                <a:moveTo>
                  <a:pt x="2282825" y="1685925"/>
                </a:moveTo>
                <a:lnTo>
                  <a:pt x="2412173" y="1745797"/>
                </a:lnTo>
                <a:lnTo>
                  <a:pt x="2422140" y="1750786"/>
                </a:lnTo>
                <a:lnTo>
                  <a:pt x="2426897" y="1753281"/>
                </a:lnTo>
                <a:lnTo>
                  <a:pt x="2431201" y="1756002"/>
                </a:lnTo>
                <a:lnTo>
                  <a:pt x="2435732" y="1758724"/>
                </a:lnTo>
                <a:lnTo>
                  <a:pt x="2439583" y="1761445"/>
                </a:lnTo>
                <a:lnTo>
                  <a:pt x="2443434" y="1764166"/>
                </a:lnTo>
                <a:lnTo>
                  <a:pt x="2447058" y="1767115"/>
                </a:lnTo>
                <a:lnTo>
                  <a:pt x="2450456" y="1769836"/>
                </a:lnTo>
                <a:lnTo>
                  <a:pt x="2453628" y="1773011"/>
                </a:lnTo>
                <a:lnTo>
                  <a:pt x="2456799" y="1775959"/>
                </a:lnTo>
                <a:lnTo>
                  <a:pt x="2459518" y="1778907"/>
                </a:lnTo>
                <a:lnTo>
                  <a:pt x="2462236" y="1782082"/>
                </a:lnTo>
                <a:lnTo>
                  <a:pt x="2464501" y="1785257"/>
                </a:lnTo>
                <a:lnTo>
                  <a:pt x="2466766" y="1788432"/>
                </a:lnTo>
                <a:lnTo>
                  <a:pt x="2468805" y="1791607"/>
                </a:lnTo>
                <a:lnTo>
                  <a:pt x="2470617" y="1794782"/>
                </a:lnTo>
                <a:lnTo>
                  <a:pt x="2472430" y="1798184"/>
                </a:lnTo>
                <a:lnTo>
                  <a:pt x="2474015" y="1801813"/>
                </a:lnTo>
                <a:lnTo>
                  <a:pt x="2475601" y="1805215"/>
                </a:lnTo>
                <a:lnTo>
                  <a:pt x="2477866" y="1812245"/>
                </a:lnTo>
                <a:lnTo>
                  <a:pt x="2479905" y="1819502"/>
                </a:lnTo>
                <a:lnTo>
                  <a:pt x="2481264" y="1826986"/>
                </a:lnTo>
                <a:lnTo>
                  <a:pt x="2482397" y="1834697"/>
                </a:lnTo>
                <a:lnTo>
                  <a:pt x="2482850" y="1842861"/>
                </a:lnTo>
                <a:lnTo>
                  <a:pt x="2482850" y="1851025"/>
                </a:lnTo>
                <a:lnTo>
                  <a:pt x="2482850" y="2068286"/>
                </a:lnTo>
                <a:lnTo>
                  <a:pt x="2482850" y="2076677"/>
                </a:lnTo>
                <a:lnTo>
                  <a:pt x="2482397" y="2084388"/>
                </a:lnTo>
                <a:lnTo>
                  <a:pt x="2481264" y="2092326"/>
                </a:lnTo>
                <a:lnTo>
                  <a:pt x="2479905" y="2099810"/>
                </a:lnTo>
                <a:lnTo>
                  <a:pt x="2477866" y="2107067"/>
                </a:lnTo>
                <a:lnTo>
                  <a:pt x="2475601" y="2114324"/>
                </a:lnTo>
                <a:lnTo>
                  <a:pt x="2474015" y="2117726"/>
                </a:lnTo>
                <a:lnTo>
                  <a:pt x="2472430" y="2121127"/>
                </a:lnTo>
                <a:lnTo>
                  <a:pt x="2470617" y="2124302"/>
                </a:lnTo>
                <a:lnTo>
                  <a:pt x="2468805" y="2127704"/>
                </a:lnTo>
                <a:lnTo>
                  <a:pt x="2466766" y="2130879"/>
                </a:lnTo>
                <a:lnTo>
                  <a:pt x="2464501" y="2134281"/>
                </a:lnTo>
                <a:lnTo>
                  <a:pt x="2462236" y="2137456"/>
                </a:lnTo>
                <a:lnTo>
                  <a:pt x="2459518" y="2140404"/>
                </a:lnTo>
                <a:lnTo>
                  <a:pt x="2456799" y="2143352"/>
                </a:lnTo>
                <a:lnTo>
                  <a:pt x="2453628" y="2146527"/>
                </a:lnTo>
                <a:lnTo>
                  <a:pt x="2450456" y="2149249"/>
                </a:lnTo>
                <a:lnTo>
                  <a:pt x="2447058" y="2152197"/>
                </a:lnTo>
                <a:lnTo>
                  <a:pt x="2443434" y="2154919"/>
                </a:lnTo>
                <a:lnTo>
                  <a:pt x="2439583" y="2157867"/>
                </a:lnTo>
                <a:lnTo>
                  <a:pt x="2435732" y="2160588"/>
                </a:lnTo>
                <a:lnTo>
                  <a:pt x="2431201" y="2163310"/>
                </a:lnTo>
                <a:lnTo>
                  <a:pt x="2426897" y="2165804"/>
                </a:lnTo>
                <a:lnTo>
                  <a:pt x="2422140" y="2168526"/>
                </a:lnTo>
                <a:lnTo>
                  <a:pt x="2412173" y="2173742"/>
                </a:lnTo>
                <a:lnTo>
                  <a:pt x="2282825" y="2233613"/>
                </a:lnTo>
                <a:lnTo>
                  <a:pt x="2282825" y="1685925"/>
                </a:lnTo>
                <a:close/>
                <a:moveTo>
                  <a:pt x="1216535" y="1436687"/>
                </a:moveTo>
                <a:lnTo>
                  <a:pt x="1274253" y="1436687"/>
                </a:lnTo>
                <a:lnTo>
                  <a:pt x="1303338" y="1492629"/>
                </a:lnTo>
                <a:lnTo>
                  <a:pt x="1283046" y="1513778"/>
                </a:lnTo>
                <a:lnTo>
                  <a:pt x="1301534" y="1642262"/>
                </a:lnTo>
                <a:lnTo>
                  <a:pt x="1245394" y="1852612"/>
                </a:lnTo>
                <a:lnTo>
                  <a:pt x="1189254" y="1642262"/>
                </a:lnTo>
                <a:lnTo>
                  <a:pt x="1207516" y="1513778"/>
                </a:lnTo>
                <a:lnTo>
                  <a:pt x="1187450" y="1492629"/>
                </a:lnTo>
                <a:lnTo>
                  <a:pt x="1216535" y="1436687"/>
                </a:lnTo>
                <a:close/>
                <a:moveTo>
                  <a:pt x="1389519" y="1379537"/>
                </a:moveTo>
                <a:lnTo>
                  <a:pt x="1401785" y="1384753"/>
                </a:lnTo>
                <a:lnTo>
                  <a:pt x="1434494" y="1399267"/>
                </a:lnTo>
                <a:lnTo>
                  <a:pt x="1456754" y="1409246"/>
                </a:lnTo>
                <a:lnTo>
                  <a:pt x="1481740" y="1420358"/>
                </a:lnTo>
                <a:lnTo>
                  <a:pt x="1508543" y="1432831"/>
                </a:lnTo>
                <a:lnTo>
                  <a:pt x="1536709" y="1446212"/>
                </a:lnTo>
                <a:lnTo>
                  <a:pt x="1565557" y="1460273"/>
                </a:lnTo>
                <a:lnTo>
                  <a:pt x="1593950" y="1474560"/>
                </a:lnTo>
                <a:lnTo>
                  <a:pt x="1607578" y="1481818"/>
                </a:lnTo>
                <a:lnTo>
                  <a:pt x="1621207" y="1489075"/>
                </a:lnTo>
                <a:lnTo>
                  <a:pt x="1634154" y="1496105"/>
                </a:lnTo>
                <a:lnTo>
                  <a:pt x="1646647" y="1503362"/>
                </a:lnTo>
                <a:lnTo>
                  <a:pt x="1658232" y="1509939"/>
                </a:lnTo>
                <a:lnTo>
                  <a:pt x="1669589" y="1516743"/>
                </a:lnTo>
                <a:lnTo>
                  <a:pt x="1679584" y="1523546"/>
                </a:lnTo>
                <a:lnTo>
                  <a:pt x="1688669" y="1529669"/>
                </a:lnTo>
                <a:lnTo>
                  <a:pt x="1697074" y="1536019"/>
                </a:lnTo>
                <a:lnTo>
                  <a:pt x="1704115" y="1541689"/>
                </a:lnTo>
                <a:lnTo>
                  <a:pt x="1707068" y="1544410"/>
                </a:lnTo>
                <a:lnTo>
                  <a:pt x="1709794" y="1547132"/>
                </a:lnTo>
                <a:lnTo>
                  <a:pt x="1712292" y="1549853"/>
                </a:lnTo>
                <a:lnTo>
                  <a:pt x="1714337" y="1552348"/>
                </a:lnTo>
                <a:lnTo>
                  <a:pt x="1716154" y="1554843"/>
                </a:lnTo>
                <a:lnTo>
                  <a:pt x="1717971" y="1558018"/>
                </a:lnTo>
                <a:lnTo>
                  <a:pt x="1721833" y="1565048"/>
                </a:lnTo>
                <a:lnTo>
                  <a:pt x="1726148" y="1573666"/>
                </a:lnTo>
                <a:lnTo>
                  <a:pt x="1730237" y="1583191"/>
                </a:lnTo>
                <a:lnTo>
                  <a:pt x="1734326" y="1593850"/>
                </a:lnTo>
                <a:lnTo>
                  <a:pt x="1738869" y="1605416"/>
                </a:lnTo>
                <a:lnTo>
                  <a:pt x="1742957" y="1618116"/>
                </a:lnTo>
                <a:lnTo>
                  <a:pt x="1747500" y="1631269"/>
                </a:lnTo>
                <a:lnTo>
                  <a:pt x="1751816" y="1645330"/>
                </a:lnTo>
                <a:lnTo>
                  <a:pt x="1755904" y="1659844"/>
                </a:lnTo>
                <a:lnTo>
                  <a:pt x="1764536" y="1690460"/>
                </a:lnTo>
                <a:lnTo>
                  <a:pt x="1773168" y="1722210"/>
                </a:lnTo>
                <a:lnTo>
                  <a:pt x="1781118" y="1753960"/>
                </a:lnTo>
                <a:lnTo>
                  <a:pt x="1788613" y="1785030"/>
                </a:lnTo>
                <a:lnTo>
                  <a:pt x="1795428" y="1814966"/>
                </a:lnTo>
                <a:lnTo>
                  <a:pt x="1801561" y="1842180"/>
                </a:lnTo>
                <a:lnTo>
                  <a:pt x="1807012" y="1866446"/>
                </a:lnTo>
                <a:lnTo>
                  <a:pt x="1814962" y="1902505"/>
                </a:lnTo>
                <a:lnTo>
                  <a:pt x="1817688" y="1916112"/>
                </a:lnTo>
                <a:lnTo>
                  <a:pt x="1244600" y="1916112"/>
                </a:lnTo>
                <a:lnTo>
                  <a:pt x="1389519" y="1379537"/>
                </a:lnTo>
                <a:close/>
                <a:moveTo>
                  <a:pt x="1100083" y="1379537"/>
                </a:moveTo>
                <a:lnTo>
                  <a:pt x="1244600" y="1916112"/>
                </a:lnTo>
                <a:lnTo>
                  <a:pt x="673100" y="1916112"/>
                </a:lnTo>
                <a:lnTo>
                  <a:pt x="676045" y="1902505"/>
                </a:lnTo>
                <a:lnTo>
                  <a:pt x="683520" y="1866446"/>
                </a:lnTo>
                <a:lnTo>
                  <a:pt x="688956" y="1842180"/>
                </a:lnTo>
                <a:lnTo>
                  <a:pt x="695072" y="1814966"/>
                </a:lnTo>
                <a:lnTo>
                  <a:pt x="702094" y="1785030"/>
                </a:lnTo>
                <a:lnTo>
                  <a:pt x="709569" y="1753960"/>
                </a:lnTo>
                <a:lnTo>
                  <a:pt x="717724" y="1722210"/>
                </a:lnTo>
                <a:lnTo>
                  <a:pt x="725878" y="1690460"/>
                </a:lnTo>
                <a:lnTo>
                  <a:pt x="734486" y="1659844"/>
                </a:lnTo>
                <a:lnTo>
                  <a:pt x="739016" y="1645330"/>
                </a:lnTo>
                <a:lnTo>
                  <a:pt x="743320" y="1631269"/>
                </a:lnTo>
                <a:lnTo>
                  <a:pt x="747397" y="1618116"/>
                </a:lnTo>
                <a:lnTo>
                  <a:pt x="751928" y="1605416"/>
                </a:lnTo>
                <a:lnTo>
                  <a:pt x="756005" y="1593850"/>
                </a:lnTo>
                <a:lnTo>
                  <a:pt x="760082" y="1583191"/>
                </a:lnTo>
                <a:lnTo>
                  <a:pt x="764386" y="1573666"/>
                </a:lnTo>
                <a:lnTo>
                  <a:pt x="768463" y="1565048"/>
                </a:lnTo>
                <a:lnTo>
                  <a:pt x="772314" y="1558018"/>
                </a:lnTo>
                <a:lnTo>
                  <a:pt x="774353" y="1554843"/>
                </a:lnTo>
                <a:lnTo>
                  <a:pt x="776165" y="1552348"/>
                </a:lnTo>
                <a:lnTo>
                  <a:pt x="778203" y="1549853"/>
                </a:lnTo>
                <a:lnTo>
                  <a:pt x="780695" y="1547132"/>
                </a:lnTo>
                <a:lnTo>
                  <a:pt x="783413" y="1544410"/>
                </a:lnTo>
                <a:lnTo>
                  <a:pt x="786358" y="1541689"/>
                </a:lnTo>
                <a:lnTo>
                  <a:pt x="793607" y="1536019"/>
                </a:lnTo>
                <a:lnTo>
                  <a:pt x="801535" y="1529669"/>
                </a:lnTo>
                <a:lnTo>
                  <a:pt x="810822" y="1523546"/>
                </a:lnTo>
                <a:lnTo>
                  <a:pt x="821015" y="1516743"/>
                </a:lnTo>
                <a:lnTo>
                  <a:pt x="831888" y="1509939"/>
                </a:lnTo>
                <a:lnTo>
                  <a:pt x="843893" y="1503362"/>
                </a:lnTo>
                <a:lnTo>
                  <a:pt x="855898" y="1496105"/>
                </a:lnTo>
                <a:lnTo>
                  <a:pt x="869263" y="1489075"/>
                </a:lnTo>
                <a:lnTo>
                  <a:pt x="882401" y="1481818"/>
                </a:lnTo>
                <a:lnTo>
                  <a:pt x="896445" y="1474560"/>
                </a:lnTo>
                <a:lnTo>
                  <a:pt x="924533" y="1460273"/>
                </a:lnTo>
                <a:lnTo>
                  <a:pt x="953074" y="1446212"/>
                </a:lnTo>
                <a:lnTo>
                  <a:pt x="981388" y="1432831"/>
                </a:lnTo>
                <a:lnTo>
                  <a:pt x="1008117" y="1420358"/>
                </a:lnTo>
                <a:lnTo>
                  <a:pt x="1033034" y="1409246"/>
                </a:lnTo>
                <a:lnTo>
                  <a:pt x="1055006" y="1399267"/>
                </a:lnTo>
                <a:lnTo>
                  <a:pt x="1088077" y="1384753"/>
                </a:lnTo>
                <a:lnTo>
                  <a:pt x="1100083" y="1379537"/>
                </a:lnTo>
                <a:close/>
                <a:moveTo>
                  <a:pt x="2282825" y="1227137"/>
                </a:moveTo>
                <a:lnTo>
                  <a:pt x="2412173" y="1287064"/>
                </a:lnTo>
                <a:lnTo>
                  <a:pt x="2422140" y="1292285"/>
                </a:lnTo>
                <a:lnTo>
                  <a:pt x="2426897" y="1294782"/>
                </a:lnTo>
                <a:lnTo>
                  <a:pt x="2431201" y="1297505"/>
                </a:lnTo>
                <a:lnTo>
                  <a:pt x="2435732" y="1300002"/>
                </a:lnTo>
                <a:lnTo>
                  <a:pt x="2439583" y="1302953"/>
                </a:lnTo>
                <a:lnTo>
                  <a:pt x="2443434" y="1305677"/>
                </a:lnTo>
                <a:lnTo>
                  <a:pt x="2447058" y="1308628"/>
                </a:lnTo>
                <a:lnTo>
                  <a:pt x="2450456" y="1311352"/>
                </a:lnTo>
                <a:lnTo>
                  <a:pt x="2453628" y="1314303"/>
                </a:lnTo>
                <a:lnTo>
                  <a:pt x="2456799" y="1317481"/>
                </a:lnTo>
                <a:lnTo>
                  <a:pt x="2459518" y="1320205"/>
                </a:lnTo>
                <a:lnTo>
                  <a:pt x="2462236" y="1323383"/>
                </a:lnTo>
                <a:lnTo>
                  <a:pt x="2464501" y="1326561"/>
                </a:lnTo>
                <a:lnTo>
                  <a:pt x="2466766" y="1329966"/>
                </a:lnTo>
                <a:lnTo>
                  <a:pt x="2468805" y="1332917"/>
                </a:lnTo>
                <a:lnTo>
                  <a:pt x="2470617" y="1336322"/>
                </a:lnTo>
                <a:lnTo>
                  <a:pt x="2472430" y="1339727"/>
                </a:lnTo>
                <a:lnTo>
                  <a:pt x="2474015" y="1343132"/>
                </a:lnTo>
                <a:lnTo>
                  <a:pt x="2475601" y="1346537"/>
                </a:lnTo>
                <a:lnTo>
                  <a:pt x="2477866" y="1353800"/>
                </a:lnTo>
                <a:lnTo>
                  <a:pt x="2479905" y="1361064"/>
                </a:lnTo>
                <a:lnTo>
                  <a:pt x="2481264" y="1368555"/>
                </a:lnTo>
                <a:lnTo>
                  <a:pt x="2482397" y="1376273"/>
                </a:lnTo>
                <a:lnTo>
                  <a:pt x="2482850" y="1384445"/>
                </a:lnTo>
                <a:lnTo>
                  <a:pt x="2482850" y="1392390"/>
                </a:lnTo>
                <a:lnTo>
                  <a:pt x="2482850" y="1609852"/>
                </a:lnTo>
                <a:lnTo>
                  <a:pt x="2482850" y="1618251"/>
                </a:lnTo>
                <a:lnTo>
                  <a:pt x="2482397" y="1626196"/>
                </a:lnTo>
                <a:lnTo>
                  <a:pt x="2481264" y="1634141"/>
                </a:lnTo>
                <a:lnTo>
                  <a:pt x="2479905" y="1641632"/>
                </a:lnTo>
                <a:lnTo>
                  <a:pt x="2477866" y="1648895"/>
                </a:lnTo>
                <a:lnTo>
                  <a:pt x="2475601" y="1655932"/>
                </a:lnTo>
                <a:lnTo>
                  <a:pt x="2474015" y="1659337"/>
                </a:lnTo>
                <a:lnTo>
                  <a:pt x="2472430" y="1662969"/>
                </a:lnTo>
                <a:lnTo>
                  <a:pt x="2470617" y="1666147"/>
                </a:lnTo>
                <a:lnTo>
                  <a:pt x="2468805" y="1669325"/>
                </a:lnTo>
                <a:lnTo>
                  <a:pt x="2466766" y="1672730"/>
                </a:lnTo>
                <a:lnTo>
                  <a:pt x="2464501" y="1675908"/>
                </a:lnTo>
                <a:lnTo>
                  <a:pt x="2462236" y="1678859"/>
                </a:lnTo>
                <a:lnTo>
                  <a:pt x="2459518" y="1682037"/>
                </a:lnTo>
                <a:lnTo>
                  <a:pt x="2456799" y="1685215"/>
                </a:lnTo>
                <a:lnTo>
                  <a:pt x="2453628" y="1687939"/>
                </a:lnTo>
                <a:lnTo>
                  <a:pt x="2450456" y="1691117"/>
                </a:lnTo>
                <a:lnTo>
                  <a:pt x="2447058" y="1694068"/>
                </a:lnTo>
                <a:lnTo>
                  <a:pt x="2443434" y="1696792"/>
                </a:lnTo>
                <a:lnTo>
                  <a:pt x="2439583" y="1699743"/>
                </a:lnTo>
                <a:lnTo>
                  <a:pt x="2435732" y="1702240"/>
                </a:lnTo>
                <a:lnTo>
                  <a:pt x="2431201" y="1705190"/>
                </a:lnTo>
                <a:lnTo>
                  <a:pt x="2426897" y="1707687"/>
                </a:lnTo>
                <a:lnTo>
                  <a:pt x="2422140" y="1710411"/>
                </a:lnTo>
                <a:lnTo>
                  <a:pt x="2412173" y="1715178"/>
                </a:lnTo>
                <a:lnTo>
                  <a:pt x="2406963" y="1717675"/>
                </a:lnTo>
                <a:lnTo>
                  <a:pt x="2282825" y="1660018"/>
                </a:lnTo>
                <a:lnTo>
                  <a:pt x="2282825" y="1227137"/>
                </a:lnTo>
                <a:close/>
                <a:moveTo>
                  <a:pt x="91667" y="1182687"/>
                </a:moveTo>
                <a:lnTo>
                  <a:pt x="370523" y="1182687"/>
                </a:lnTo>
                <a:lnTo>
                  <a:pt x="375061" y="1182913"/>
                </a:lnTo>
                <a:lnTo>
                  <a:pt x="379826" y="1183140"/>
                </a:lnTo>
                <a:lnTo>
                  <a:pt x="384137" y="1183593"/>
                </a:lnTo>
                <a:lnTo>
                  <a:pt x="388902" y="1184499"/>
                </a:lnTo>
                <a:lnTo>
                  <a:pt x="393213" y="1185405"/>
                </a:lnTo>
                <a:lnTo>
                  <a:pt x="397524" y="1186764"/>
                </a:lnTo>
                <a:lnTo>
                  <a:pt x="401835" y="1188349"/>
                </a:lnTo>
                <a:lnTo>
                  <a:pt x="405919" y="1189935"/>
                </a:lnTo>
                <a:lnTo>
                  <a:pt x="409777" y="1191747"/>
                </a:lnTo>
                <a:lnTo>
                  <a:pt x="414088" y="1193785"/>
                </a:lnTo>
                <a:lnTo>
                  <a:pt x="417718" y="1195824"/>
                </a:lnTo>
                <a:lnTo>
                  <a:pt x="421575" y="1198089"/>
                </a:lnTo>
                <a:lnTo>
                  <a:pt x="425206" y="1200807"/>
                </a:lnTo>
                <a:lnTo>
                  <a:pt x="428609" y="1203298"/>
                </a:lnTo>
                <a:lnTo>
                  <a:pt x="432013" y="1206243"/>
                </a:lnTo>
                <a:lnTo>
                  <a:pt x="434962" y="1209187"/>
                </a:lnTo>
                <a:lnTo>
                  <a:pt x="438139" y="1212358"/>
                </a:lnTo>
                <a:lnTo>
                  <a:pt x="441088" y="1215756"/>
                </a:lnTo>
                <a:lnTo>
                  <a:pt x="443584" y="1219154"/>
                </a:lnTo>
                <a:lnTo>
                  <a:pt x="446307" y="1222778"/>
                </a:lnTo>
                <a:lnTo>
                  <a:pt x="448803" y="1226402"/>
                </a:lnTo>
                <a:lnTo>
                  <a:pt x="450845" y="1230026"/>
                </a:lnTo>
                <a:lnTo>
                  <a:pt x="452887" y="1233876"/>
                </a:lnTo>
                <a:lnTo>
                  <a:pt x="454702" y="1237953"/>
                </a:lnTo>
                <a:lnTo>
                  <a:pt x="456291" y="1242257"/>
                </a:lnTo>
                <a:lnTo>
                  <a:pt x="457879" y="1246334"/>
                </a:lnTo>
                <a:lnTo>
                  <a:pt x="459240" y="1250411"/>
                </a:lnTo>
                <a:lnTo>
                  <a:pt x="460148" y="1254941"/>
                </a:lnTo>
                <a:lnTo>
                  <a:pt x="461055" y="1259471"/>
                </a:lnTo>
                <a:lnTo>
                  <a:pt x="461509" y="1264001"/>
                </a:lnTo>
                <a:lnTo>
                  <a:pt x="461736" y="1268531"/>
                </a:lnTo>
                <a:lnTo>
                  <a:pt x="461963" y="1273061"/>
                </a:lnTo>
                <a:lnTo>
                  <a:pt x="461736" y="1277591"/>
                </a:lnTo>
                <a:lnTo>
                  <a:pt x="461509" y="1282348"/>
                </a:lnTo>
                <a:lnTo>
                  <a:pt x="461055" y="1286651"/>
                </a:lnTo>
                <a:lnTo>
                  <a:pt x="460148" y="1291408"/>
                </a:lnTo>
                <a:lnTo>
                  <a:pt x="459240" y="1295485"/>
                </a:lnTo>
                <a:lnTo>
                  <a:pt x="457879" y="1300015"/>
                </a:lnTo>
                <a:lnTo>
                  <a:pt x="456291" y="1304092"/>
                </a:lnTo>
                <a:lnTo>
                  <a:pt x="454702" y="1308169"/>
                </a:lnTo>
                <a:lnTo>
                  <a:pt x="452887" y="1312246"/>
                </a:lnTo>
                <a:lnTo>
                  <a:pt x="450845" y="1316323"/>
                </a:lnTo>
                <a:lnTo>
                  <a:pt x="448803" y="1319947"/>
                </a:lnTo>
                <a:lnTo>
                  <a:pt x="446307" y="1323571"/>
                </a:lnTo>
                <a:lnTo>
                  <a:pt x="443584" y="1327195"/>
                </a:lnTo>
                <a:lnTo>
                  <a:pt x="441088" y="1330366"/>
                </a:lnTo>
                <a:lnTo>
                  <a:pt x="438139" y="1333764"/>
                </a:lnTo>
                <a:lnTo>
                  <a:pt x="434962" y="1336935"/>
                </a:lnTo>
                <a:lnTo>
                  <a:pt x="432013" y="1340106"/>
                </a:lnTo>
                <a:lnTo>
                  <a:pt x="428609" y="1342824"/>
                </a:lnTo>
                <a:lnTo>
                  <a:pt x="425206" y="1345542"/>
                </a:lnTo>
                <a:lnTo>
                  <a:pt x="421575" y="1348033"/>
                </a:lnTo>
                <a:lnTo>
                  <a:pt x="417718" y="1350525"/>
                </a:lnTo>
                <a:lnTo>
                  <a:pt x="414088" y="1352563"/>
                </a:lnTo>
                <a:lnTo>
                  <a:pt x="409777" y="1354602"/>
                </a:lnTo>
                <a:lnTo>
                  <a:pt x="405919" y="1356414"/>
                </a:lnTo>
                <a:lnTo>
                  <a:pt x="401835" y="1357999"/>
                </a:lnTo>
                <a:lnTo>
                  <a:pt x="397524" y="1359585"/>
                </a:lnTo>
                <a:lnTo>
                  <a:pt x="393213" y="1360717"/>
                </a:lnTo>
                <a:lnTo>
                  <a:pt x="388902" y="1361850"/>
                </a:lnTo>
                <a:lnTo>
                  <a:pt x="384137" y="1362529"/>
                </a:lnTo>
                <a:lnTo>
                  <a:pt x="379826" y="1363209"/>
                </a:lnTo>
                <a:lnTo>
                  <a:pt x="375061" y="1363435"/>
                </a:lnTo>
                <a:lnTo>
                  <a:pt x="370523" y="1363662"/>
                </a:lnTo>
                <a:lnTo>
                  <a:pt x="91667" y="1363662"/>
                </a:lnTo>
                <a:lnTo>
                  <a:pt x="86902" y="1363435"/>
                </a:lnTo>
                <a:lnTo>
                  <a:pt x="82364" y="1363209"/>
                </a:lnTo>
                <a:lnTo>
                  <a:pt x="77599" y="1362529"/>
                </a:lnTo>
                <a:lnTo>
                  <a:pt x="73288" y="1361850"/>
                </a:lnTo>
                <a:lnTo>
                  <a:pt x="68750" y="1360717"/>
                </a:lnTo>
                <a:lnTo>
                  <a:pt x="64439" y="1359585"/>
                </a:lnTo>
                <a:lnTo>
                  <a:pt x="60128" y="1357999"/>
                </a:lnTo>
                <a:lnTo>
                  <a:pt x="56044" y="1356414"/>
                </a:lnTo>
                <a:lnTo>
                  <a:pt x="51959" y="1354602"/>
                </a:lnTo>
                <a:lnTo>
                  <a:pt x="48102" y="1352563"/>
                </a:lnTo>
                <a:lnTo>
                  <a:pt x="44245" y="1350525"/>
                </a:lnTo>
                <a:lnTo>
                  <a:pt x="40615" y="1348033"/>
                </a:lnTo>
                <a:lnTo>
                  <a:pt x="36757" y="1345542"/>
                </a:lnTo>
                <a:lnTo>
                  <a:pt x="33581" y="1342824"/>
                </a:lnTo>
                <a:lnTo>
                  <a:pt x="30177" y="1340106"/>
                </a:lnTo>
                <a:lnTo>
                  <a:pt x="26774" y="1336935"/>
                </a:lnTo>
                <a:lnTo>
                  <a:pt x="23824" y="1333764"/>
                </a:lnTo>
                <a:lnTo>
                  <a:pt x="21101" y="1330366"/>
                </a:lnTo>
                <a:lnTo>
                  <a:pt x="18152" y="1327195"/>
                </a:lnTo>
                <a:lnTo>
                  <a:pt x="15656" y="1323571"/>
                </a:lnTo>
                <a:lnTo>
                  <a:pt x="13160" y="1319947"/>
                </a:lnTo>
                <a:lnTo>
                  <a:pt x="11118" y="1316323"/>
                </a:lnTo>
                <a:lnTo>
                  <a:pt x="9076" y="1312246"/>
                </a:lnTo>
                <a:lnTo>
                  <a:pt x="7261" y="1308169"/>
                </a:lnTo>
                <a:lnTo>
                  <a:pt x="5446" y="1304092"/>
                </a:lnTo>
                <a:lnTo>
                  <a:pt x="4084" y="1300015"/>
                </a:lnTo>
                <a:lnTo>
                  <a:pt x="2950" y="1295485"/>
                </a:lnTo>
                <a:lnTo>
                  <a:pt x="1815" y="1291408"/>
                </a:lnTo>
                <a:lnTo>
                  <a:pt x="1134" y="1286651"/>
                </a:lnTo>
                <a:lnTo>
                  <a:pt x="454" y="1282348"/>
                </a:lnTo>
                <a:lnTo>
                  <a:pt x="0" y="1277591"/>
                </a:lnTo>
                <a:lnTo>
                  <a:pt x="0" y="1273061"/>
                </a:lnTo>
                <a:lnTo>
                  <a:pt x="0" y="1268531"/>
                </a:lnTo>
                <a:lnTo>
                  <a:pt x="454" y="1264001"/>
                </a:lnTo>
                <a:lnTo>
                  <a:pt x="1134" y="1259471"/>
                </a:lnTo>
                <a:lnTo>
                  <a:pt x="1815" y="1254941"/>
                </a:lnTo>
                <a:lnTo>
                  <a:pt x="2950" y="1250411"/>
                </a:lnTo>
                <a:lnTo>
                  <a:pt x="4084" y="1246334"/>
                </a:lnTo>
                <a:lnTo>
                  <a:pt x="5446" y="1242257"/>
                </a:lnTo>
                <a:lnTo>
                  <a:pt x="7261" y="1237953"/>
                </a:lnTo>
                <a:lnTo>
                  <a:pt x="9076" y="1233876"/>
                </a:lnTo>
                <a:lnTo>
                  <a:pt x="11118" y="1230026"/>
                </a:lnTo>
                <a:lnTo>
                  <a:pt x="13160" y="1226402"/>
                </a:lnTo>
                <a:lnTo>
                  <a:pt x="15656" y="1222778"/>
                </a:lnTo>
                <a:lnTo>
                  <a:pt x="18152" y="1219154"/>
                </a:lnTo>
                <a:lnTo>
                  <a:pt x="21101" y="1215756"/>
                </a:lnTo>
                <a:lnTo>
                  <a:pt x="23824" y="1212358"/>
                </a:lnTo>
                <a:lnTo>
                  <a:pt x="26774" y="1209187"/>
                </a:lnTo>
                <a:lnTo>
                  <a:pt x="30177" y="1206243"/>
                </a:lnTo>
                <a:lnTo>
                  <a:pt x="33581" y="1203298"/>
                </a:lnTo>
                <a:lnTo>
                  <a:pt x="36757" y="1200807"/>
                </a:lnTo>
                <a:lnTo>
                  <a:pt x="40615" y="1198089"/>
                </a:lnTo>
                <a:lnTo>
                  <a:pt x="44245" y="1195824"/>
                </a:lnTo>
                <a:lnTo>
                  <a:pt x="48102" y="1193785"/>
                </a:lnTo>
                <a:lnTo>
                  <a:pt x="51959" y="1191747"/>
                </a:lnTo>
                <a:lnTo>
                  <a:pt x="56044" y="1189935"/>
                </a:lnTo>
                <a:lnTo>
                  <a:pt x="60128" y="1188349"/>
                </a:lnTo>
                <a:lnTo>
                  <a:pt x="64439" y="1186764"/>
                </a:lnTo>
                <a:lnTo>
                  <a:pt x="68750" y="1185405"/>
                </a:lnTo>
                <a:lnTo>
                  <a:pt x="73288" y="1184499"/>
                </a:lnTo>
                <a:lnTo>
                  <a:pt x="77599" y="1183593"/>
                </a:lnTo>
                <a:lnTo>
                  <a:pt x="82364" y="1183140"/>
                </a:lnTo>
                <a:lnTo>
                  <a:pt x="86902" y="1182913"/>
                </a:lnTo>
                <a:lnTo>
                  <a:pt x="91667" y="1182687"/>
                </a:lnTo>
                <a:close/>
                <a:moveTo>
                  <a:pt x="1390308" y="782637"/>
                </a:moveTo>
                <a:lnTo>
                  <a:pt x="1396663" y="786039"/>
                </a:lnTo>
                <a:lnTo>
                  <a:pt x="1402564" y="789894"/>
                </a:lnTo>
                <a:lnTo>
                  <a:pt x="1408238" y="793749"/>
                </a:lnTo>
                <a:lnTo>
                  <a:pt x="1413458" y="797831"/>
                </a:lnTo>
                <a:lnTo>
                  <a:pt x="1418225" y="802140"/>
                </a:lnTo>
                <a:lnTo>
                  <a:pt x="1422764" y="806449"/>
                </a:lnTo>
                <a:lnTo>
                  <a:pt x="1426849" y="811439"/>
                </a:lnTo>
                <a:lnTo>
                  <a:pt x="1430935" y="816428"/>
                </a:lnTo>
                <a:lnTo>
                  <a:pt x="1434112" y="821417"/>
                </a:lnTo>
                <a:lnTo>
                  <a:pt x="1437516" y="826860"/>
                </a:lnTo>
                <a:lnTo>
                  <a:pt x="1440694" y="832303"/>
                </a:lnTo>
                <a:lnTo>
                  <a:pt x="1443644" y="837973"/>
                </a:lnTo>
                <a:lnTo>
                  <a:pt x="1446141" y="843869"/>
                </a:lnTo>
                <a:lnTo>
                  <a:pt x="1448411" y="849765"/>
                </a:lnTo>
                <a:lnTo>
                  <a:pt x="1450907" y="856115"/>
                </a:lnTo>
                <a:lnTo>
                  <a:pt x="1452723" y="862465"/>
                </a:lnTo>
                <a:lnTo>
                  <a:pt x="1454766" y="869042"/>
                </a:lnTo>
                <a:lnTo>
                  <a:pt x="1456581" y="875846"/>
                </a:lnTo>
                <a:lnTo>
                  <a:pt x="1459759" y="889680"/>
                </a:lnTo>
                <a:lnTo>
                  <a:pt x="1462709" y="904648"/>
                </a:lnTo>
                <a:lnTo>
                  <a:pt x="1465433" y="919842"/>
                </a:lnTo>
                <a:lnTo>
                  <a:pt x="1471107" y="952499"/>
                </a:lnTo>
                <a:lnTo>
                  <a:pt x="1474284" y="969735"/>
                </a:lnTo>
                <a:lnTo>
                  <a:pt x="1477462" y="987424"/>
                </a:lnTo>
                <a:lnTo>
                  <a:pt x="1483363" y="988785"/>
                </a:lnTo>
                <a:lnTo>
                  <a:pt x="1489037" y="990146"/>
                </a:lnTo>
                <a:lnTo>
                  <a:pt x="1494484" y="992187"/>
                </a:lnTo>
                <a:lnTo>
                  <a:pt x="1499704" y="994228"/>
                </a:lnTo>
                <a:lnTo>
                  <a:pt x="1504470" y="996949"/>
                </a:lnTo>
                <a:lnTo>
                  <a:pt x="1509237" y="999671"/>
                </a:lnTo>
                <a:lnTo>
                  <a:pt x="1513549" y="1003073"/>
                </a:lnTo>
                <a:lnTo>
                  <a:pt x="1517407" y="1006474"/>
                </a:lnTo>
                <a:lnTo>
                  <a:pt x="1521493" y="1010330"/>
                </a:lnTo>
                <a:lnTo>
                  <a:pt x="1525124" y="1014185"/>
                </a:lnTo>
                <a:lnTo>
                  <a:pt x="1528075" y="1018721"/>
                </a:lnTo>
                <a:lnTo>
                  <a:pt x="1530798" y="1023030"/>
                </a:lnTo>
                <a:lnTo>
                  <a:pt x="1533068" y="1027792"/>
                </a:lnTo>
                <a:lnTo>
                  <a:pt x="1535110" y="1032555"/>
                </a:lnTo>
                <a:lnTo>
                  <a:pt x="1536472" y="1037771"/>
                </a:lnTo>
                <a:lnTo>
                  <a:pt x="1537607" y="1043214"/>
                </a:lnTo>
                <a:lnTo>
                  <a:pt x="1538288" y="1048657"/>
                </a:lnTo>
                <a:lnTo>
                  <a:pt x="1538288" y="1054326"/>
                </a:lnTo>
                <a:lnTo>
                  <a:pt x="1537834" y="1060223"/>
                </a:lnTo>
                <a:lnTo>
                  <a:pt x="1536699" y="1066119"/>
                </a:lnTo>
                <a:lnTo>
                  <a:pt x="1535110" y="1072016"/>
                </a:lnTo>
                <a:lnTo>
                  <a:pt x="1533068" y="1078366"/>
                </a:lnTo>
                <a:lnTo>
                  <a:pt x="1530117" y="1084489"/>
                </a:lnTo>
                <a:lnTo>
                  <a:pt x="1526940" y="1091066"/>
                </a:lnTo>
                <a:lnTo>
                  <a:pt x="1522854" y="1097416"/>
                </a:lnTo>
                <a:lnTo>
                  <a:pt x="1518315" y="1103766"/>
                </a:lnTo>
                <a:lnTo>
                  <a:pt x="1512868" y="1110342"/>
                </a:lnTo>
                <a:lnTo>
                  <a:pt x="1506967" y="1116919"/>
                </a:lnTo>
                <a:lnTo>
                  <a:pt x="1500158" y="1123496"/>
                </a:lnTo>
                <a:lnTo>
                  <a:pt x="1492668" y="1129846"/>
                </a:lnTo>
                <a:lnTo>
                  <a:pt x="1484271" y="1136650"/>
                </a:lnTo>
                <a:lnTo>
                  <a:pt x="1474965" y="1143000"/>
                </a:lnTo>
                <a:lnTo>
                  <a:pt x="1472696" y="1155019"/>
                </a:lnTo>
                <a:lnTo>
                  <a:pt x="1469745" y="1167266"/>
                </a:lnTo>
                <a:lnTo>
                  <a:pt x="1466568" y="1179059"/>
                </a:lnTo>
                <a:lnTo>
                  <a:pt x="1462936" y="1190851"/>
                </a:lnTo>
                <a:lnTo>
                  <a:pt x="1459078" y="1202417"/>
                </a:lnTo>
                <a:lnTo>
                  <a:pt x="1454993" y="1213984"/>
                </a:lnTo>
                <a:lnTo>
                  <a:pt x="1450680" y="1225323"/>
                </a:lnTo>
                <a:lnTo>
                  <a:pt x="1445687" y="1236435"/>
                </a:lnTo>
                <a:lnTo>
                  <a:pt x="1440467" y="1247321"/>
                </a:lnTo>
                <a:lnTo>
                  <a:pt x="1435020" y="1257980"/>
                </a:lnTo>
                <a:lnTo>
                  <a:pt x="1429346" y="1268412"/>
                </a:lnTo>
                <a:lnTo>
                  <a:pt x="1423218" y="1278391"/>
                </a:lnTo>
                <a:lnTo>
                  <a:pt x="1416863" y="1288369"/>
                </a:lnTo>
                <a:lnTo>
                  <a:pt x="1410281" y="1297894"/>
                </a:lnTo>
                <a:lnTo>
                  <a:pt x="1403245" y="1307193"/>
                </a:lnTo>
                <a:lnTo>
                  <a:pt x="1395982" y="1316037"/>
                </a:lnTo>
                <a:lnTo>
                  <a:pt x="1388719" y="1324655"/>
                </a:lnTo>
                <a:lnTo>
                  <a:pt x="1381003" y="1332593"/>
                </a:lnTo>
                <a:lnTo>
                  <a:pt x="1373059" y="1340077"/>
                </a:lnTo>
                <a:lnTo>
                  <a:pt x="1364661" y="1347334"/>
                </a:lnTo>
                <a:lnTo>
                  <a:pt x="1356037" y="1354364"/>
                </a:lnTo>
                <a:lnTo>
                  <a:pt x="1347639" y="1360714"/>
                </a:lnTo>
                <a:lnTo>
                  <a:pt x="1338561" y="1366610"/>
                </a:lnTo>
                <a:lnTo>
                  <a:pt x="1329028" y="1371827"/>
                </a:lnTo>
                <a:lnTo>
                  <a:pt x="1319723" y="1376816"/>
                </a:lnTo>
                <a:lnTo>
                  <a:pt x="1310190" y="1380898"/>
                </a:lnTo>
                <a:lnTo>
                  <a:pt x="1300431" y="1384527"/>
                </a:lnTo>
                <a:lnTo>
                  <a:pt x="1295211" y="1386341"/>
                </a:lnTo>
                <a:lnTo>
                  <a:pt x="1290218" y="1387702"/>
                </a:lnTo>
                <a:lnTo>
                  <a:pt x="1284997" y="1389062"/>
                </a:lnTo>
                <a:lnTo>
                  <a:pt x="1279777" y="1390196"/>
                </a:lnTo>
                <a:lnTo>
                  <a:pt x="1274557" y="1391330"/>
                </a:lnTo>
                <a:lnTo>
                  <a:pt x="1269110" y="1392010"/>
                </a:lnTo>
                <a:lnTo>
                  <a:pt x="1264117" y="1392691"/>
                </a:lnTo>
                <a:lnTo>
                  <a:pt x="1258670" y="1393371"/>
                </a:lnTo>
                <a:lnTo>
                  <a:pt x="1253223" y="1393825"/>
                </a:lnTo>
                <a:lnTo>
                  <a:pt x="1247776" y="1393825"/>
                </a:lnTo>
                <a:lnTo>
                  <a:pt x="1242328" y="1393825"/>
                </a:lnTo>
                <a:lnTo>
                  <a:pt x="1236881" y="1393371"/>
                </a:lnTo>
                <a:lnTo>
                  <a:pt x="1231661" y="1392691"/>
                </a:lnTo>
                <a:lnTo>
                  <a:pt x="1226214" y="1392010"/>
                </a:lnTo>
                <a:lnTo>
                  <a:pt x="1220994" y="1391330"/>
                </a:lnTo>
                <a:lnTo>
                  <a:pt x="1215774" y="1390196"/>
                </a:lnTo>
                <a:lnTo>
                  <a:pt x="1210554" y="1389062"/>
                </a:lnTo>
                <a:lnTo>
                  <a:pt x="1205333" y="1387702"/>
                </a:lnTo>
                <a:lnTo>
                  <a:pt x="1200113" y="1386341"/>
                </a:lnTo>
                <a:lnTo>
                  <a:pt x="1195347" y="1384527"/>
                </a:lnTo>
                <a:lnTo>
                  <a:pt x="1185361" y="1380898"/>
                </a:lnTo>
                <a:lnTo>
                  <a:pt x="1175828" y="1376816"/>
                </a:lnTo>
                <a:lnTo>
                  <a:pt x="1166296" y="1371827"/>
                </a:lnTo>
                <a:lnTo>
                  <a:pt x="1157217" y="1366610"/>
                </a:lnTo>
                <a:lnTo>
                  <a:pt x="1148139" y="1360714"/>
                </a:lnTo>
                <a:lnTo>
                  <a:pt x="1139514" y="1354364"/>
                </a:lnTo>
                <a:lnTo>
                  <a:pt x="1130890" y="1347334"/>
                </a:lnTo>
                <a:lnTo>
                  <a:pt x="1122492" y="1340077"/>
                </a:lnTo>
                <a:lnTo>
                  <a:pt x="1114548" y="1332593"/>
                </a:lnTo>
                <a:lnTo>
                  <a:pt x="1106832" y="1324655"/>
                </a:lnTo>
                <a:lnTo>
                  <a:pt x="1099569" y="1316037"/>
                </a:lnTo>
                <a:lnTo>
                  <a:pt x="1092306" y="1307193"/>
                </a:lnTo>
                <a:lnTo>
                  <a:pt x="1085270" y="1297894"/>
                </a:lnTo>
                <a:lnTo>
                  <a:pt x="1078688" y="1288369"/>
                </a:lnTo>
                <a:lnTo>
                  <a:pt x="1072333" y="1278391"/>
                </a:lnTo>
                <a:lnTo>
                  <a:pt x="1066205" y="1268412"/>
                </a:lnTo>
                <a:lnTo>
                  <a:pt x="1060531" y="1257980"/>
                </a:lnTo>
                <a:lnTo>
                  <a:pt x="1055084" y="1247321"/>
                </a:lnTo>
                <a:lnTo>
                  <a:pt x="1049864" y="1236435"/>
                </a:lnTo>
                <a:lnTo>
                  <a:pt x="1045098" y="1225323"/>
                </a:lnTo>
                <a:lnTo>
                  <a:pt x="1040558" y="1213984"/>
                </a:lnTo>
                <a:lnTo>
                  <a:pt x="1036473" y="1202417"/>
                </a:lnTo>
                <a:lnTo>
                  <a:pt x="1032615" y="1190851"/>
                </a:lnTo>
                <a:lnTo>
                  <a:pt x="1028983" y="1179059"/>
                </a:lnTo>
                <a:lnTo>
                  <a:pt x="1025806" y="1167266"/>
                </a:lnTo>
                <a:lnTo>
                  <a:pt x="1022855" y="1155019"/>
                </a:lnTo>
                <a:lnTo>
                  <a:pt x="1020586" y="1143000"/>
                </a:lnTo>
                <a:lnTo>
                  <a:pt x="1011507" y="1136650"/>
                </a:lnTo>
                <a:lnTo>
                  <a:pt x="1003336" y="1129846"/>
                </a:lnTo>
                <a:lnTo>
                  <a:pt x="995620" y="1123496"/>
                </a:lnTo>
                <a:lnTo>
                  <a:pt x="988811" y="1116919"/>
                </a:lnTo>
                <a:lnTo>
                  <a:pt x="982683" y="1110342"/>
                </a:lnTo>
                <a:lnTo>
                  <a:pt x="977236" y="1103766"/>
                </a:lnTo>
                <a:lnTo>
                  <a:pt x="972696" y="1097416"/>
                </a:lnTo>
                <a:lnTo>
                  <a:pt x="968838" y="1091066"/>
                </a:lnTo>
                <a:lnTo>
                  <a:pt x="965434" y="1084489"/>
                </a:lnTo>
                <a:lnTo>
                  <a:pt x="962483" y="1078366"/>
                </a:lnTo>
                <a:lnTo>
                  <a:pt x="960440" y="1072016"/>
                </a:lnTo>
                <a:lnTo>
                  <a:pt x="958852" y="1066119"/>
                </a:lnTo>
                <a:lnTo>
                  <a:pt x="957944" y="1060223"/>
                </a:lnTo>
                <a:lnTo>
                  <a:pt x="957263" y="1054326"/>
                </a:lnTo>
                <a:lnTo>
                  <a:pt x="957263" y="1048657"/>
                </a:lnTo>
                <a:lnTo>
                  <a:pt x="958171" y="1043214"/>
                </a:lnTo>
                <a:lnTo>
                  <a:pt x="959079" y="1037771"/>
                </a:lnTo>
                <a:lnTo>
                  <a:pt x="960440" y="1032555"/>
                </a:lnTo>
                <a:lnTo>
                  <a:pt x="962483" y="1027792"/>
                </a:lnTo>
                <a:lnTo>
                  <a:pt x="964753" y="1023030"/>
                </a:lnTo>
                <a:lnTo>
                  <a:pt x="967476" y="1018721"/>
                </a:lnTo>
                <a:lnTo>
                  <a:pt x="970654" y="1014185"/>
                </a:lnTo>
                <a:lnTo>
                  <a:pt x="974285" y="1010330"/>
                </a:lnTo>
                <a:lnTo>
                  <a:pt x="978144" y="1006474"/>
                </a:lnTo>
                <a:lnTo>
                  <a:pt x="982002" y="1003073"/>
                </a:lnTo>
                <a:lnTo>
                  <a:pt x="986541" y="999671"/>
                </a:lnTo>
                <a:lnTo>
                  <a:pt x="991307" y="996949"/>
                </a:lnTo>
                <a:lnTo>
                  <a:pt x="996301" y="994228"/>
                </a:lnTo>
                <a:lnTo>
                  <a:pt x="1001521" y="992187"/>
                </a:lnTo>
                <a:lnTo>
                  <a:pt x="1006514" y="990146"/>
                </a:lnTo>
                <a:lnTo>
                  <a:pt x="1012415" y="988785"/>
                </a:lnTo>
                <a:lnTo>
                  <a:pt x="1018089" y="987424"/>
                </a:lnTo>
                <a:lnTo>
                  <a:pt x="1022401" y="964292"/>
                </a:lnTo>
                <a:lnTo>
                  <a:pt x="1026260" y="941840"/>
                </a:lnTo>
                <a:lnTo>
                  <a:pt x="1029891" y="920523"/>
                </a:lnTo>
                <a:lnTo>
                  <a:pt x="1033749" y="900339"/>
                </a:lnTo>
                <a:lnTo>
                  <a:pt x="1035792" y="890587"/>
                </a:lnTo>
                <a:lnTo>
                  <a:pt x="1037835" y="881289"/>
                </a:lnTo>
                <a:lnTo>
                  <a:pt x="1040104" y="872217"/>
                </a:lnTo>
                <a:lnTo>
                  <a:pt x="1042374" y="863373"/>
                </a:lnTo>
                <a:lnTo>
                  <a:pt x="1045325" y="854981"/>
                </a:lnTo>
                <a:lnTo>
                  <a:pt x="1048048" y="846817"/>
                </a:lnTo>
                <a:lnTo>
                  <a:pt x="1051453" y="838880"/>
                </a:lnTo>
                <a:lnTo>
                  <a:pt x="1055311" y="831396"/>
                </a:lnTo>
                <a:lnTo>
                  <a:pt x="1062574" y="834117"/>
                </a:lnTo>
                <a:lnTo>
                  <a:pt x="1072787" y="837065"/>
                </a:lnTo>
                <a:lnTo>
                  <a:pt x="1085270" y="840467"/>
                </a:lnTo>
                <a:lnTo>
                  <a:pt x="1092306" y="842281"/>
                </a:lnTo>
                <a:lnTo>
                  <a:pt x="1100023" y="843869"/>
                </a:lnTo>
                <a:lnTo>
                  <a:pt x="1108420" y="845456"/>
                </a:lnTo>
                <a:lnTo>
                  <a:pt x="1116818" y="847044"/>
                </a:lnTo>
                <a:lnTo>
                  <a:pt x="1126123" y="848178"/>
                </a:lnTo>
                <a:lnTo>
                  <a:pt x="1135883" y="849539"/>
                </a:lnTo>
                <a:lnTo>
                  <a:pt x="1145869" y="850673"/>
                </a:lnTo>
                <a:lnTo>
                  <a:pt x="1156309" y="851126"/>
                </a:lnTo>
                <a:lnTo>
                  <a:pt x="1167204" y="851580"/>
                </a:lnTo>
                <a:lnTo>
                  <a:pt x="1178552" y="851806"/>
                </a:lnTo>
                <a:lnTo>
                  <a:pt x="1190354" y="851580"/>
                </a:lnTo>
                <a:lnTo>
                  <a:pt x="1202156" y="851126"/>
                </a:lnTo>
                <a:lnTo>
                  <a:pt x="1214412" y="849992"/>
                </a:lnTo>
                <a:lnTo>
                  <a:pt x="1226895" y="848631"/>
                </a:lnTo>
                <a:lnTo>
                  <a:pt x="1239605" y="846364"/>
                </a:lnTo>
                <a:lnTo>
                  <a:pt x="1252542" y="844096"/>
                </a:lnTo>
                <a:lnTo>
                  <a:pt x="1265933" y="840921"/>
                </a:lnTo>
                <a:lnTo>
                  <a:pt x="1279323" y="837292"/>
                </a:lnTo>
                <a:lnTo>
                  <a:pt x="1292714" y="832983"/>
                </a:lnTo>
                <a:lnTo>
                  <a:pt x="1306559" y="827994"/>
                </a:lnTo>
                <a:lnTo>
                  <a:pt x="1313368" y="825499"/>
                </a:lnTo>
                <a:lnTo>
                  <a:pt x="1320404" y="822551"/>
                </a:lnTo>
                <a:lnTo>
                  <a:pt x="1327212" y="819603"/>
                </a:lnTo>
                <a:lnTo>
                  <a:pt x="1334248" y="816201"/>
                </a:lnTo>
                <a:lnTo>
                  <a:pt x="1341057" y="812799"/>
                </a:lnTo>
                <a:lnTo>
                  <a:pt x="1348093" y="809171"/>
                </a:lnTo>
                <a:lnTo>
                  <a:pt x="1355129" y="805315"/>
                </a:lnTo>
                <a:lnTo>
                  <a:pt x="1362165" y="801006"/>
                </a:lnTo>
                <a:lnTo>
                  <a:pt x="1369201" y="796924"/>
                </a:lnTo>
                <a:lnTo>
                  <a:pt x="1376463" y="792389"/>
                </a:lnTo>
                <a:lnTo>
                  <a:pt x="1383272" y="787626"/>
                </a:lnTo>
                <a:lnTo>
                  <a:pt x="1390308" y="782637"/>
                </a:lnTo>
                <a:close/>
                <a:moveTo>
                  <a:pt x="2282825" y="769937"/>
                </a:moveTo>
                <a:lnTo>
                  <a:pt x="2412173" y="829864"/>
                </a:lnTo>
                <a:lnTo>
                  <a:pt x="2422140" y="834858"/>
                </a:lnTo>
                <a:lnTo>
                  <a:pt x="2426897" y="837355"/>
                </a:lnTo>
                <a:lnTo>
                  <a:pt x="2431201" y="840078"/>
                </a:lnTo>
                <a:lnTo>
                  <a:pt x="2435732" y="842802"/>
                </a:lnTo>
                <a:lnTo>
                  <a:pt x="2439583" y="845526"/>
                </a:lnTo>
                <a:lnTo>
                  <a:pt x="2443434" y="848250"/>
                </a:lnTo>
                <a:lnTo>
                  <a:pt x="2447058" y="851201"/>
                </a:lnTo>
                <a:lnTo>
                  <a:pt x="2450456" y="853925"/>
                </a:lnTo>
                <a:lnTo>
                  <a:pt x="2453628" y="857103"/>
                </a:lnTo>
                <a:lnTo>
                  <a:pt x="2456799" y="860054"/>
                </a:lnTo>
                <a:lnTo>
                  <a:pt x="2459518" y="863005"/>
                </a:lnTo>
                <a:lnTo>
                  <a:pt x="2462236" y="866183"/>
                </a:lnTo>
                <a:lnTo>
                  <a:pt x="2464501" y="869361"/>
                </a:lnTo>
                <a:lnTo>
                  <a:pt x="2466766" y="872539"/>
                </a:lnTo>
                <a:lnTo>
                  <a:pt x="2468805" y="875717"/>
                </a:lnTo>
                <a:lnTo>
                  <a:pt x="2470617" y="878895"/>
                </a:lnTo>
                <a:lnTo>
                  <a:pt x="2472430" y="882300"/>
                </a:lnTo>
                <a:lnTo>
                  <a:pt x="2474015" y="885932"/>
                </a:lnTo>
                <a:lnTo>
                  <a:pt x="2475601" y="889337"/>
                </a:lnTo>
                <a:lnTo>
                  <a:pt x="2477866" y="896373"/>
                </a:lnTo>
                <a:lnTo>
                  <a:pt x="2479905" y="903637"/>
                </a:lnTo>
                <a:lnTo>
                  <a:pt x="2481264" y="911128"/>
                </a:lnTo>
                <a:lnTo>
                  <a:pt x="2482397" y="918846"/>
                </a:lnTo>
                <a:lnTo>
                  <a:pt x="2482850" y="927018"/>
                </a:lnTo>
                <a:lnTo>
                  <a:pt x="2482850" y="935190"/>
                </a:lnTo>
                <a:lnTo>
                  <a:pt x="2482850" y="1152652"/>
                </a:lnTo>
                <a:lnTo>
                  <a:pt x="2482850" y="1160824"/>
                </a:lnTo>
                <a:lnTo>
                  <a:pt x="2482397" y="1168768"/>
                </a:lnTo>
                <a:lnTo>
                  <a:pt x="2481264" y="1176486"/>
                </a:lnTo>
                <a:lnTo>
                  <a:pt x="2479905" y="1184204"/>
                </a:lnTo>
                <a:lnTo>
                  <a:pt x="2477866" y="1191468"/>
                </a:lnTo>
                <a:lnTo>
                  <a:pt x="2475601" y="1198732"/>
                </a:lnTo>
                <a:lnTo>
                  <a:pt x="2474015" y="1202137"/>
                </a:lnTo>
                <a:lnTo>
                  <a:pt x="2472430" y="1205315"/>
                </a:lnTo>
                <a:lnTo>
                  <a:pt x="2470617" y="1208720"/>
                </a:lnTo>
                <a:lnTo>
                  <a:pt x="2468805" y="1212125"/>
                </a:lnTo>
                <a:lnTo>
                  <a:pt x="2466766" y="1215303"/>
                </a:lnTo>
                <a:lnTo>
                  <a:pt x="2464501" y="1218708"/>
                </a:lnTo>
                <a:lnTo>
                  <a:pt x="2462236" y="1221658"/>
                </a:lnTo>
                <a:lnTo>
                  <a:pt x="2459518" y="1224836"/>
                </a:lnTo>
                <a:lnTo>
                  <a:pt x="2456799" y="1227787"/>
                </a:lnTo>
                <a:lnTo>
                  <a:pt x="2453628" y="1230738"/>
                </a:lnTo>
                <a:lnTo>
                  <a:pt x="2450456" y="1233689"/>
                </a:lnTo>
                <a:lnTo>
                  <a:pt x="2447058" y="1236640"/>
                </a:lnTo>
                <a:lnTo>
                  <a:pt x="2443434" y="1239364"/>
                </a:lnTo>
                <a:lnTo>
                  <a:pt x="2439583" y="1242315"/>
                </a:lnTo>
                <a:lnTo>
                  <a:pt x="2435732" y="1245039"/>
                </a:lnTo>
                <a:lnTo>
                  <a:pt x="2431201" y="1247763"/>
                </a:lnTo>
                <a:lnTo>
                  <a:pt x="2426897" y="1250260"/>
                </a:lnTo>
                <a:lnTo>
                  <a:pt x="2422140" y="1252984"/>
                </a:lnTo>
                <a:lnTo>
                  <a:pt x="2412173" y="1257978"/>
                </a:lnTo>
                <a:lnTo>
                  <a:pt x="2406963" y="1260475"/>
                </a:lnTo>
                <a:lnTo>
                  <a:pt x="2282825" y="1202818"/>
                </a:lnTo>
                <a:lnTo>
                  <a:pt x="2282825" y="769937"/>
                </a:lnTo>
                <a:close/>
                <a:moveTo>
                  <a:pt x="1247774" y="628650"/>
                </a:moveTo>
                <a:lnTo>
                  <a:pt x="1262265" y="628876"/>
                </a:lnTo>
                <a:lnTo>
                  <a:pt x="1276302" y="629556"/>
                </a:lnTo>
                <a:lnTo>
                  <a:pt x="1290113" y="631143"/>
                </a:lnTo>
                <a:lnTo>
                  <a:pt x="1303472" y="632956"/>
                </a:lnTo>
                <a:lnTo>
                  <a:pt x="1316830" y="635222"/>
                </a:lnTo>
                <a:lnTo>
                  <a:pt x="1329282" y="638169"/>
                </a:lnTo>
                <a:lnTo>
                  <a:pt x="1341282" y="641569"/>
                </a:lnTo>
                <a:lnTo>
                  <a:pt x="1353056" y="645195"/>
                </a:lnTo>
                <a:lnTo>
                  <a:pt x="1363923" y="649274"/>
                </a:lnTo>
                <a:lnTo>
                  <a:pt x="1374338" y="654034"/>
                </a:lnTo>
                <a:lnTo>
                  <a:pt x="1378866" y="656300"/>
                </a:lnTo>
                <a:lnTo>
                  <a:pt x="1383847" y="658794"/>
                </a:lnTo>
                <a:lnTo>
                  <a:pt x="1388149" y="661513"/>
                </a:lnTo>
                <a:lnTo>
                  <a:pt x="1392677" y="664006"/>
                </a:lnTo>
                <a:lnTo>
                  <a:pt x="1396753" y="666953"/>
                </a:lnTo>
                <a:lnTo>
                  <a:pt x="1400602" y="669672"/>
                </a:lnTo>
                <a:lnTo>
                  <a:pt x="1404451" y="672619"/>
                </a:lnTo>
                <a:lnTo>
                  <a:pt x="1407847" y="675565"/>
                </a:lnTo>
                <a:lnTo>
                  <a:pt x="1411243" y="678512"/>
                </a:lnTo>
                <a:lnTo>
                  <a:pt x="1414413" y="681685"/>
                </a:lnTo>
                <a:lnTo>
                  <a:pt x="1417130" y="685084"/>
                </a:lnTo>
                <a:lnTo>
                  <a:pt x="1419847" y="688257"/>
                </a:lnTo>
                <a:lnTo>
                  <a:pt x="1425507" y="688484"/>
                </a:lnTo>
                <a:lnTo>
                  <a:pt x="1430941" y="689164"/>
                </a:lnTo>
                <a:lnTo>
                  <a:pt x="1436148" y="690297"/>
                </a:lnTo>
                <a:lnTo>
                  <a:pt x="1441356" y="691430"/>
                </a:lnTo>
                <a:lnTo>
                  <a:pt x="1446110" y="693017"/>
                </a:lnTo>
                <a:lnTo>
                  <a:pt x="1450865" y="694830"/>
                </a:lnTo>
                <a:lnTo>
                  <a:pt x="1455167" y="697323"/>
                </a:lnTo>
                <a:lnTo>
                  <a:pt x="1459695" y="699816"/>
                </a:lnTo>
                <a:lnTo>
                  <a:pt x="1463544" y="702763"/>
                </a:lnTo>
                <a:lnTo>
                  <a:pt x="1467619" y="705709"/>
                </a:lnTo>
                <a:lnTo>
                  <a:pt x="1471242" y="708882"/>
                </a:lnTo>
                <a:lnTo>
                  <a:pt x="1474865" y="712508"/>
                </a:lnTo>
                <a:lnTo>
                  <a:pt x="1478261" y="716361"/>
                </a:lnTo>
                <a:lnTo>
                  <a:pt x="1481657" y="720668"/>
                </a:lnTo>
                <a:lnTo>
                  <a:pt x="1484827" y="724747"/>
                </a:lnTo>
                <a:lnTo>
                  <a:pt x="1487544" y="729053"/>
                </a:lnTo>
                <a:lnTo>
                  <a:pt x="1490487" y="733813"/>
                </a:lnTo>
                <a:lnTo>
                  <a:pt x="1492977" y="738799"/>
                </a:lnTo>
                <a:lnTo>
                  <a:pt x="1495468" y="743785"/>
                </a:lnTo>
                <a:lnTo>
                  <a:pt x="1497732" y="748998"/>
                </a:lnTo>
                <a:lnTo>
                  <a:pt x="1499996" y="754211"/>
                </a:lnTo>
                <a:lnTo>
                  <a:pt x="1502034" y="759877"/>
                </a:lnTo>
                <a:lnTo>
                  <a:pt x="1503845" y="765543"/>
                </a:lnTo>
                <a:lnTo>
                  <a:pt x="1505656" y="771436"/>
                </a:lnTo>
                <a:lnTo>
                  <a:pt x="1509053" y="783222"/>
                </a:lnTo>
                <a:lnTo>
                  <a:pt x="1511996" y="795460"/>
                </a:lnTo>
                <a:lnTo>
                  <a:pt x="1514260" y="808153"/>
                </a:lnTo>
                <a:lnTo>
                  <a:pt x="1516071" y="821071"/>
                </a:lnTo>
                <a:lnTo>
                  <a:pt x="1517656" y="833990"/>
                </a:lnTo>
                <a:lnTo>
                  <a:pt x="1519015" y="846909"/>
                </a:lnTo>
                <a:lnTo>
                  <a:pt x="1519694" y="860281"/>
                </a:lnTo>
                <a:lnTo>
                  <a:pt x="1520147" y="873200"/>
                </a:lnTo>
                <a:lnTo>
                  <a:pt x="1520826" y="886118"/>
                </a:lnTo>
                <a:lnTo>
                  <a:pt x="1520826" y="898584"/>
                </a:lnTo>
                <a:lnTo>
                  <a:pt x="1520373" y="910823"/>
                </a:lnTo>
                <a:lnTo>
                  <a:pt x="1520147" y="922608"/>
                </a:lnTo>
                <a:lnTo>
                  <a:pt x="1519241" y="945046"/>
                </a:lnTo>
                <a:lnTo>
                  <a:pt x="1517883" y="964311"/>
                </a:lnTo>
                <a:lnTo>
                  <a:pt x="1516524" y="981083"/>
                </a:lnTo>
                <a:lnTo>
                  <a:pt x="1514939" y="993321"/>
                </a:lnTo>
                <a:lnTo>
                  <a:pt x="1511996" y="991508"/>
                </a:lnTo>
                <a:lnTo>
                  <a:pt x="1508600" y="990148"/>
                </a:lnTo>
                <a:lnTo>
                  <a:pt x="1505204" y="988562"/>
                </a:lnTo>
                <a:lnTo>
                  <a:pt x="1501808" y="987202"/>
                </a:lnTo>
                <a:lnTo>
                  <a:pt x="1498185" y="985842"/>
                </a:lnTo>
                <a:lnTo>
                  <a:pt x="1494562" y="984936"/>
                </a:lnTo>
                <a:lnTo>
                  <a:pt x="1490713" y="983802"/>
                </a:lnTo>
                <a:lnTo>
                  <a:pt x="1487091" y="983349"/>
                </a:lnTo>
                <a:lnTo>
                  <a:pt x="1481657" y="946859"/>
                </a:lnTo>
                <a:lnTo>
                  <a:pt x="1479166" y="929408"/>
                </a:lnTo>
                <a:lnTo>
                  <a:pt x="1476223" y="912636"/>
                </a:lnTo>
                <a:lnTo>
                  <a:pt x="1473280" y="896544"/>
                </a:lnTo>
                <a:lnTo>
                  <a:pt x="1469657" y="881132"/>
                </a:lnTo>
                <a:lnTo>
                  <a:pt x="1467846" y="873653"/>
                </a:lnTo>
                <a:lnTo>
                  <a:pt x="1465808" y="866400"/>
                </a:lnTo>
                <a:lnTo>
                  <a:pt x="1463770" y="859374"/>
                </a:lnTo>
                <a:lnTo>
                  <a:pt x="1461506" y="852802"/>
                </a:lnTo>
                <a:lnTo>
                  <a:pt x="1459242" y="846002"/>
                </a:lnTo>
                <a:lnTo>
                  <a:pt x="1456299" y="839430"/>
                </a:lnTo>
                <a:lnTo>
                  <a:pt x="1453356" y="833310"/>
                </a:lnTo>
                <a:lnTo>
                  <a:pt x="1450412" y="826964"/>
                </a:lnTo>
                <a:lnTo>
                  <a:pt x="1447242" y="821071"/>
                </a:lnTo>
                <a:lnTo>
                  <a:pt x="1443620" y="815405"/>
                </a:lnTo>
                <a:lnTo>
                  <a:pt x="1439771" y="809966"/>
                </a:lnTo>
                <a:lnTo>
                  <a:pt x="1435922" y="804526"/>
                </a:lnTo>
                <a:lnTo>
                  <a:pt x="1431394" y="799313"/>
                </a:lnTo>
                <a:lnTo>
                  <a:pt x="1426865" y="794780"/>
                </a:lnTo>
                <a:lnTo>
                  <a:pt x="1421884" y="789794"/>
                </a:lnTo>
                <a:lnTo>
                  <a:pt x="1416677" y="785261"/>
                </a:lnTo>
                <a:lnTo>
                  <a:pt x="1411017" y="781182"/>
                </a:lnTo>
                <a:lnTo>
                  <a:pt x="1405130" y="777102"/>
                </a:lnTo>
                <a:lnTo>
                  <a:pt x="1398791" y="773249"/>
                </a:lnTo>
                <a:lnTo>
                  <a:pt x="1391998" y="769623"/>
                </a:lnTo>
                <a:lnTo>
                  <a:pt x="1384753" y="774609"/>
                </a:lnTo>
                <a:lnTo>
                  <a:pt x="1377508" y="779595"/>
                </a:lnTo>
                <a:lnTo>
                  <a:pt x="1370263" y="784355"/>
                </a:lnTo>
                <a:lnTo>
                  <a:pt x="1363018" y="788661"/>
                </a:lnTo>
                <a:lnTo>
                  <a:pt x="1355772" y="793194"/>
                </a:lnTo>
                <a:lnTo>
                  <a:pt x="1348301" y="797047"/>
                </a:lnTo>
                <a:lnTo>
                  <a:pt x="1341056" y="800900"/>
                </a:lnTo>
                <a:lnTo>
                  <a:pt x="1334037" y="804526"/>
                </a:lnTo>
                <a:lnTo>
                  <a:pt x="1326792" y="807926"/>
                </a:lnTo>
                <a:lnTo>
                  <a:pt x="1319547" y="811326"/>
                </a:lnTo>
                <a:lnTo>
                  <a:pt x="1312302" y="814045"/>
                </a:lnTo>
                <a:lnTo>
                  <a:pt x="1305283" y="816992"/>
                </a:lnTo>
                <a:lnTo>
                  <a:pt x="1298038" y="819711"/>
                </a:lnTo>
                <a:lnTo>
                  <a:pt x="1291245" y="822205"/>
                </a:lnTo>
                <a:lnTo>
                  <a:pt x="1277208" y="826511"/>
                </a:lnTo>
                <a:lnTo>
                  <a:pt x="1263397" y="830364"/>
                </a:lnTo>
                <a:lnTo>
                  <a:pt x="1249812" y="833537"/>
                </a:lnTo>
                <a:lnTo>
                  <a:pt x="1236454" y="836030"/>
                </a:lnTo>
                <a:lnTo>
                  <a:pt x="1223322" y="838296"/>
                </a:lnTo>
                <a:lnTo>
                  <a:pt x="1210417" y="839656"/>
                </a:lnTo>
                <a:lnTo>
                  <a:pt x="1197964" y="840789"/>
                </a:lnTo>
                <a:lnTo>
                  <a:pt x="1185511" y="841469"/>
                </a:lnTo>
                <a:lnTo>
                  <a:pt x="1173738" y="841469"/>
                </a:lnTo>
                <a:lnTo>
                  <a:pt x="1162191" y="841469"/>
                </a:lnTo>
                <a:lnTo>
                  <a:pt x="1151097" y="841016"/>
                </a:lnTo>
                <a:lnTo>
                  <a:pt x="1140229" y="840336"/>
                </a:lnTo>
                <a:lnTo>
                  <a:pt x="1129814" y="839203"/>
                </a:lnTo>
                <a:lnTo>
                  <a:pt x="1120079" y="837843"/>
                </a:lnTo>
                <a:lnTo>
                  <a:pt x="1110796" y="836710"/>
                </a:lnTo>
                <a:lnTo>
                  <a:pt x="1101739" y="835123"/>
                </a:lnTo>
                <a:lnTo>
                  <a:pt x="1093362" y="833310"/>
                </a:lnTo>
                <a:lnTo>
                  <a:pt x="1085438" y="831724"/>
                </a:lnTo>
                <a:lnTo>
                  <a:pt x="1078193" y="829910"/>
                </a:lnTo>
                <a:lnTo>
                  <a:pt x="1065514" y="826284"/>
                </a:lnTo>
                <a:lnTo>
                  <a:pt x="1055099" y="823111"/>
                </a:lnTo>
                <a:lnTo>
                  <a:pt x="1047401" y="820391"/>
                </a:lnTo>
                <a:lnTo>
                  <a:pt x="1043552" y="828097"/>
                </a:lnTo>
                <a:lnTo>
                  <a:pt x="1040156" y="836483"/>
                </a:lnTo>
                <a:lnTo>
                  <a:pt x="1036986" y="844869"/>
                </a:lnTo>
                <a:lnTo>
                  <a:pt x="1034043" y="853708"/>
                </a:lnTo>
                <a:lnTo>
                  <a:pt x="1031552" y="862774"/>
                </a:lnTo>
                <a:lnTo>
                  <a:pt x="1029288" y="872520"/>
                </a:lnTo>
                <a:lnTo>
                  <a:pt x="1027024" y="882265"/>
                </a:lnTo>
                <a:lnTo>
                  <a:pt x="1024986" y="892464"/>
                </a:lnTo>
                <a:lnTo>
                  <a:pt x="1021137" y="913316"/>
                </a:lnTo>
                <a:lnTo>
                  <a:pt x="1017288" y="935527"/>
                </a:lnTo>
                <a:lnTo>
                  <a:pt x="1013213" y="958871"/>
                </a:lnTo>
                <a:lnTo>
                  <a:pt x="1011175" y="970884"/>
                </a:lnTo>
                <a:lnTo>
                  <a:pt x="1008458" y="983349"/>
                </a:lnTo>
                <a:lnTo>
                  <a:pt x="1004609" y="984029"/>
                </a:lnTo>
                <a:lnTo>
                  <a:pt x="1000760" y="984936"/>
                </a:lnTo>
                <a:lnTo>
                  <a:pt x="997138" y="985842"/>
                </a:lnTo>
                <a:lnTo>
                  <a:pt x="993515" y="987202"/>
                </a:lnTo>
                <a:lnTo>
                  <a:pt x="989892" y="988789"/>
                </a:lnTo>
                <a:lnTo>
                  <a:pt x="986496" y="990375"/>
                </a:lnTo>
                <a:lnTo>
                  <a:pt x="983100" y="991962"/>
                </a:lnTo>
                <a:lnTo>
                  <a:pt x="979704" y="993775"/>
                </a:lnTo>
                <a:lnTo>
                  <a:pt x="977666" y="979723"/>
                </a:lnTo>
                <a:lnTo>
                  <a:pt x="976761" y="970657"/>
                </a:lnTo>
                <a:lnTo>
                  <a:pt x="975402" y="960458"/>
                </a:lnTo>
                <a:lnTo>
                  <a:pt x="974496" y="949352"/>
                </a:lnTo>
                <a:lnTo>
                  <a:pt x="973817" y="937340"/>
                </a:lnTo>
                <a:lnTo>
                  <a:pt x="973364" y="924421"/>
                </a:lnTo>
                <a:lnTo>
                  <a:pt x="973138" y="911049"/>
                </a:lnTo>
                <a:lnTo>
                  <a:pt x="973364" y="896771"/>
                </a:lnTo>
                <a:lnTo>
                  <a:pt x="974044" y="882039"/>
                </a:lnTo>
                <a:lnTo>
                  <a:pt x="975402" y="866854"/>
                </a:lnTo>
                <a:lnTo>
                  <a:pt x="977213" y="851442"/>
                </a:lnTo>
                <a:lnTo>
                  <a:pt x="978119" y="843736"/>
                </a:lnTo>
                <a:lnTo>
                  <a:pt x="979704" y="835577"/>
                </a:lnTo>
                <a:lnTo>
                  <a:pt x="981062" y="827871"/>
                </a:lnTo>
                <a:lnTo>
                  <a:pt x="982874" y="819711"/>
                </a:lnTo>
                <a:lnTo>
                  <a:pt x="984911" y="812006"/>
                </a:lnTo>
                <a:lnTo>
                  <a:pt x="986949" y="804073"/>
                </a:lnTo>
                <a:lnTo>
                  <a:pt x="989440" y="796140"/>
                </a:lnTo>
                <a:lnTo>
                  <a:pt x="991930" y="788208"/>
                </a:lnTo>
                <a:lnTo>
                  <a:pt x="994873" y="780502"/>
                </a:lnTo>
                <a:lnTo>
                  <a:pt x="997817" y="772569"/>
                </a:lnTo>
                <a:lnTo>
                  <a:pt x="1001213" y="765090"/>
                </a:lnTo>
                <a:lnTo>
                  <a:pt x="1004836" y="757384"/>
                </a:lnTo>
                <a:lnTo>
                  <a:pt x="1008685" y="749905"/>
                </a:lnTo>
                <a:lnTo>
                  <a:pt x="1012986" y="742652"/>
                </a:lnTo>
                <a:lnTo>
                  <a:pt x="1017288" y="735400"/>
                </a:lnTo>
                <a:lnTo>
                  <a:pt x="1022043" y="728147"/>
                </a:lnTo>
                <a:lnTo>
                  <a:pt x="1027024" y="721121"/>
                </a:lnTo>
                <a:lnTo>
                  <a:pt x="1032458" y="714095"/>
                </a:lnTo>
                <a:lnTo>
                  <a:pt x="1038118" y="707522"/>
                </a:lnTo>
                <a:lnTo>
                  <a:pt x="1044231" y="701176"/>
                </a:lnTo>
                <a:lnTo>
                  <a:pt x="1050344" y="694603"/>
                </a:lnTo>
                <a:lnTo>
                  <a:pt x="1057136" y="688711"/>
                </a:lnTo>
                <a:lnTo>
                  <a:pt x="1064382" y="682818"/>
                </a:lnTo>
                <a:lnTo>
                  <a:pt x="1071627" y="676925"/>
                </a:lnTo>
                <a:lnTo>
                  <a:pt x="1079778" y="671486"/>
                </a:lnTo>
                <a:lnTo>
                  <a:pt x="1087702" y="666726"/>
                </a:lnTo>
                <a:lnTo>
                  <a:pt x="1096306" y="661740"/>
                </a:lnTo>
                <a:lnTo>
                  <a:pt x="1105362" y="656980"/>
                </a:lnTo>
                <a:lnTo>
                  <a:pt x="1114645" y="652674"/>
                </a:lnTo>
                <a:lnTo>
                  <a:pt x="1124380" y="648821"/>
                </a:lnTo>
                <a:lnTo>
                  <a:pt x="1134795" y="645195"/>
                </a:lnTo>
                <a:lnTo>
                  <a:pt x="1145437" y="641795"/>
                </a:lnTo>
                <a:lnTo>
                  <a:pt x="1156531" y="638622"/>
                </a:lnTo>
                <a:lnTo>
                  <a:pt x="1168304" y="636129"/>
                </a:lnTo>
                <a:lnTo>
                  <a:pt x="1180304" y="634089"/>
                </a:lnTo>
                <a:lnTo>
                  <a:pt x="1192757" y="631823"/>
                </a:lnTo>
                <a:lnTo>
                  <a:pt x="1205662" y="630690"/>
                </a:lnTo>
                <a:lnTo>
                  <a:pt x="1219247" y="629330"/>
                </a:lnTo>
                <a:lnTo>
                  <a:pt x="1233058" y="628876"/>
                </a:lnTo>
                <a:lnTo>
                  <a:pt x="1247774" y="628650"/>
                </a:lnTo>
                <a:close/>
                <a:moveTo>
                  <a:pt x="91667" y="541337"/>
                </a:moveTo>
                <a:lnTo>
                  <a:pt x="370523" y="541337"/>
                </a:lnTo>
                <a:lnTo>
                  <a:pt x="375061" y="541563"/>
                </a:lnTo>
                <a:lnTo>
                  <a:pt x="379826" y="542015"/>
                </a:lnTo>
                <a:lnTo>
                  <a:pt x="384137" y="542468"/>
                </a:lnTo>
                <a:lnTo>
                  <a:pt x="388902" y="543373"/>
                </a:lnTo>
                <a:lnTo>
                  <a:pt x="393213" y="544278"/>
                </a:lnTo>
                <a:lnTo>
                  <a:pt x="397524" y="545635"/>
                </a:lnTo>
                <a:lnTo>
                  <a:pt x="401835" y="546992"/>
                </a:lnTo>
                <a:lnTo>
                  <a:pt x="405919" y="548576"/>
                </a:lnTo>
                <a:lnTo>
                  <a:pt x="409777" y="550386"/>
                </a:lnTo>
                <a:lnTo>
                  <a:pt x="414088" y="552421"/>
                </a:lnTo>
                <a:lnTo>
                  <a:pt x="417718" y="554684"/>
                </a:lnTo>
                <a:lnTo>
                  <a:pt x="421575" y="556946"/>
                </a:lnTo>
                <a:lnTo>
                  <a:pt x="425206" y="559434"/>
                </a:lnTo>
                <a:lnTo>
                  <a:pt x="428609" y="562149"/>
                </a:lnTo>
                <a:lnTo>
                  <a:pt x="432013" y="564864"/>
                </a:lnTo>
                <a:lnTo>
                  <a:pt x="434962" y="568031"/>
                </a:lnTo>
                <a:lnTo>
                  <a:pt x="438139" y="571198"/>
                </a:lnTo>
                <a:lnTo>
                  <a:pt x="441088" y="574591"/>
                </a:lnTo>
                <a:lnTo>
                  <a:pt x="443584" y="577984"/>
                </a:lnTo>
                <a:lnTo>
                  <a:pt x="446307" y="581604"/>
                </a:lnTo>
                <a:lnTo>
                  <a:pt x="448803" y="585223"/>
                </a:lnTo>
                <a:lnTo>
                  <a:pt x="450845" y="589069"/>
                </a:lnTo>
                <a:lnTo>
                  <a:pt x="452887" y="592915"/>
                </a:lnTo>
                <a:lnTo>
                  <a:pt x="454702" y="596760"/>
                </a:lnTo>
                <a:lnTo>
                  <a:pt x="456291" y="600832"/>
                </a:lnTo>
                <a:lnTo>
                  <a:pt x="457879" y="605130"/>
                </a:lnTo>
                <a:lnTo>
                  <a:pt x="459240" y="609429"/>
                </a:lnTo>
                <a:lnTo>
                  <a:pt x="460148" y="613727"/>
                </a:lnTo>
                <a:lnTo>
                  <a:pt x="461055" y="618251"/>
                </a:lnTo>
                <a:lnTo>
                  <a:pt x="461509" y="622549"/>
                </a:lnTo>
                <a:lnTo>
                  <a:pt x="461736" y="627300"/>
                </a:lnTo>
                <a:lnTo>
                  <a:pt x="461963" y="631824"/>
                </a:lnTo>
                <a:lnTo>
                  <a:pt x="461736" y="636575"/>
                </a:lnTo>
                <a:lnTo>
                  <a:pt x="461509" y="641099"/>
                </a:lnTo>
                <a:lnTo>
                  <a:pt x="461055" y="645624"/>
                </a:lnTo>
                <a:lnTo>
                  <a:pt x="460148" y="650148"/>
                </a:lnTo>
                <a:lnTo>
                  <a:pt x="459240" y="654446"/>
                </a:lnTo>
                <a:lnTo>
                  <a:pt x="457879" y="658518"/>
                </a:lnTo>
                <a:lnTo>
                  <a:pt x="456291" y="662816"/>
                </a:lnTo>
                <a:lnTo>
                  <a:pt x="454702" y="666888"/>
                </a:lnTo>
                <a:lnTo>
                  <a:pt x="452887" y="670960"/>
                </a:lnTo>
                <a:lnTo>
                  <a:pt x="450845" y="674806"/>
                </a:lnTo>
                <a:lnTo>
                  <a:pt x="448803" y="678652"/>
                </a:lnTo>
                <a:lnTo>
                  <a:pt x="446307" y="682271"/>
                </a:lnTo>
                <a:lnTo>
                  <a:pt x="443584" y="685664"/>
                </a:lnTo>
                <a:lnTo>
                  <a:pt x="441088" y="689284"/>
                </a:lnTo>
                <a:lnTo>
                  <a:pt x="438139" y="692451"/>
                </a:lnTo>
                <a:lnTo>
                  <a:pt x="434962" y="695618"/>
                </a:lnTo>
                <a:lnTo>
                  <a:pt x="432013" y="698559"/>
                </a:lnTo>
                <a:lnTo>
                  <a:pt x="428609" y="701500"/>
                </a:lnTo>
                <a:lnTo>
                  <a:pt x="425206" y="703988"/>
                </a:lnTo>
                <a:lnTo>
                  <a:pt x="421575" y="706703"/>
                </a:lnTo>
                <a:lnTo>
                  <a:pt x="417718" y="708965"/>
                </a:lnTo>
                <a:lnTo>
                  <a:pt x="414088" y="711227"/>
                </a:lnTo>
                <a:lnTo>
                  <a:pt x="409777" y="713489"/>
                </a:lnTo>
                <a:lnTo>
                  <a:pt x="405919" y="715299"/>
                </a:lnTo>
                <a:lnTo>
                  <a:pt x="401835" y="716883"/>
                </a:lnTo>
                <a:lnTo>
                  <a:pt x="397524" y="718014"/>
                </a:lnTo>
                <a:lnTo>
                  <a:pt x="393213" y="719371"/>
                </a:lnTo>
                <a:lnTo>
                  <a:pt x="388902" y="720502"/>
                </a:lnTo>
                <a:lnTo>
                  <a:pt x="384137" y="721181"/>
                </a:lnTo>
                <a:lnTo>
                  <a:pt x="379826" y="721633"/>
                </a:lnTo>
                <a:lnTo>
                  <a:pt x="375061" y="722312"/>
                </a:lnTo>
                <a:lnTo>
                  <a:pt x="370523" y="722312"/>
                </a:lnTo>
                <a:lnTo>
                  <a:pt x="91667" y="722312"/>
                </a:lnTo>
                <a:lnTo>
                  <a:pt x="86902" y="722312"/>
                </a:lnTo>
                <a:lnTo>
                  <a:pt x="82364" y="721633"/>
                </a:lnTo>
                <a:lnTo>
                  <a:pt x="77599" y="721181"/>
                </a:lnTo>
                <a:lnTo>
                  <a:pt x="73288" y="720502"/>
                </a:lnTo>
                <a:lnTo>
                  <a:pt x="68750" y="719371"/>
                </a:lnTo>
                <a:lnTo>
                  <a:pt x="64439" y="718014"/>
                </a:lnTo>
                <a:lnTo>
                  <a:pt x="60128" y="716883"/>
                </a:lnTo>
                <a:lnTo>
                  <a:pt x="56044" y="715299"/>
                </a:lnTo>
                <a:lnTo>
                  <a:pt x="51959" y="713489"/>
                </a:lnTo>
                <a:lnTo>
                  <a:pt x="48102" y="711227"/>
                </a:lnTo>
                <a:lnTo>
                  <a:pt x="44245" y="708965"/>
                </a:lnTo>
                <a:lnTo>
                  <a:pt x="40615" y="706703"/>
                </a:lnTo>
                <a:lnTo>
                  <a:pt x="36757" y="703988"/>
                </a:lnTo>
                <a:lnTo>
                  <a:pt x="33581" y="701500"/>
                </a:lnTo>
                <a:lnTo>
                  <a:pt x="30177" y="698559"/>
                </a:lnTo>
                <a:lnTo>
                  <a:pt x="26774" y="695618"/>
                </a:lnTo>
                <a:lnTo>
                  <a:pt x="23824" y="692451"/>
                </a:lnTo>
                <a:lnTo>
                  <a:pt x="21101" y="689284"/>
                </a:lnTo>
                <a:lnTo>
                  <a:pt x="18152" y="685664"/>
                </a:lnTo>
                <a:lnTo>
                  <a:pt x="15656" y="682271"/>
                </a:lnTo>
                <a:lnTo>
                  <a:pt x="13160" y="678652"/>
                </a:lnTo>
                <a:lnTo>
                  <a:pt x="11118" y="674806"/>
                </a:lnTo>
                <a:lnTo>
                  <a:pt x="9076" y="670960"/>
                </a:lnTo>
                <a:lnTo>
                  <a:pt x="7261" y="666888"/>
                </a:lnTo>
                <a:lnTo>
                  <a:pt x="5446" y="662816"/>
                </a:lnTo>
                <a:lnTo>
                  <a:pt x="4084" y="658518"/>
                </a:lnTo>
                <a:lnTo>
                  <a:pt x="2950" y="654446"/>
                </a:lnTo>
                <a:lnTo>
                  <a:pt x="1815" y="650148"/>
                </a:lnTo>
                <a:lnTo>
                  <a:pt x="1134" y="645624"/>
                </a:lnTo>
                <a:lnTo>
                  <a:pt x="454" y="641099"/>
                </a:lnTo>
                <a:lnTo>
                  <a:pt x="0" y="636575"/>
                </a:lnTo>
                <a:lnTo>
                  <a:pt x="0" y="631824"/>
                </a:lnTo>
                <a:lnTo>
                  <a:pt x="0" y="627300"/>
                </a:lnTo>
                <a:lnTo>
                  <a:pt x="454" y="622549"/>
                </a:lnTo>
                <a:lnTo>
                  <a:pt x="1134" y="618251"/>
                </a:lnTo>
                <a:lnTo>
                  <a:pt x="1815" y="613727"/>
                </a:lnTo>
                <a:lnTo>
                  <a:pt x="2950" y="609429"/>
                </a:lnTo>
                <a:lnTo>
                  <a:pt x="4084" y="605130"/>
                </a:lnTo>
                <a:lnTo>
                  <a:pt x="5446" y="600832"/>
                </a:lnTo>
                <a:lnTo>
                  <a:pt x="7261" y="596760"/>
                </a:lnTo>
                <a:lnTo>
                  <a:pt x="9076" y="592915"/>
                </a:lnTo>
                <a:lnTo>
                  <a:pt x="11118" y="589069"/>
                </a:lnTo>
                <a:lnTo>
                  <a:pt x="13160" y="585223"/>
                </a:lnTo>
                <a:lnTo>
                  <a:pt x="15656" y="581604"/>
                </a:lnTo>
                <a:lnTo>
                  <a:pt x="18152" y="577984"/>
                </a:lnTo>
                <a:lnTo>
                  <a:pt x="21101" y="574591"/>
                </a:lnTo>
                <a:lnTo>
                  <a:pt x="23824" y="571198"/>
                </a:lnTo>
                <a:lnTo>
                  <a:pt x="26774" y="568031"/>
                </a:lnTo>
                <a:lnTo>
                  <a:pt x="30177" y="564864"/>
                </a:lnTo>
                <a:lnTo>
                  <a:pt x="33581" y="562149"/>
                </a:lnTo>
                <a:lnTo>
                  <a:pt x="36757" y="559434"/>
                </a:lnTo>
                <a:lnTo>
                  <a:pt x="40615" y="556946"/>
                </a:lnTo>
                <a:lnTo>
                  <a:pt x="44245" y="554684"/>
                </a:lnTo>
                <a:lnTo>
                  <a:pt x="48102" y="552421"/>
                </a:lnTo>
                <a:lnTo>
                  <a:pt x="51959" y="550386"/>
                </a:lnTo>
                <a:lnTo>
                  <a:pt x="56044" y="548576"/>
                </a:lnTo>
                <a:lnTo>
                  <a:pt x="60128" y="546992"/>
                </a:lnTo>
                <a:lnTo>
                  <a:pt x="64439" y="545635"/>
                </a:lnTo>
                <a:lnTo>
                  <a:pt x="68750" y="544278"/>
                </a:lnTo>
                <a:lnTo>
                  <a:pt x="73288" y="543373"/>
                </a:lnTo>
                <a:lnTo>
                  <a:pt x="77599" y="542468"/>
                </a:lnTo>
                <a:lnTo>
                  <a:pt x="82364" y="542015"/>
                </a:lnTo>
                <a:lnTo>
                  <a:pt x="86902" y="541563"/>
                </a:lnTo>
                <a:lnTo>
                  <a:pt x="91667" y="541337"/>
                </a:lnTo>
                <a:close/>
                <a:moveTo>
                  <a:pt x="2282825" y="312737"/>
                </a:moveTo>
                <a:lnTo>
                  <a:pt x="2412173" y="372470"/>
                </a:lnTo>
                <a:lnTo>
                  <a:pt x="2422140" y="377674"/>
                </a:lnTo>
                <a:lnTo>
                  <a:pt x="2426897" y="380163"/>
                </a:lnTo>
                <a:lnTo>
                  <a:pt x="2431201" y="382878"/>
                </a:lnTo>
                <a:lnTo>
                  <a:pt x="2435732" y="385367"/>
                </a:lnTo>
                <a:lnTo>
                  <a:pt x="2439583" y="388308"/>
                </a:lnTo>
                <a:lnTo>
                  <a:pt x="2443434" y="391023"/>
                </a:lnTo>
                <a:lnTo>
                  <a:pt x="2447058" y="393964"/>
                </a:lnTo>
                <a:lnTo>
                  <a:pt x="2450456" y="396680"/>
                </a:lnTo>
                <a:lnTo>
                  <a:pt x="2453628" y="399621"/>
                </a:lnTo>
                <a:lnTo>
                  <a:pt x="2456799" y="402562"/>
                </a:lnTo>
                <a:lnTo>
                  <a:pt x="2459518" y="405504"/>
                </a:lnTo>
                <a:lnTo>
                  <a:pt x="2462236" y="408671"/>
                </a:lnTo>
                <a:lnTo>
                  <a:pt x="2464501" y="411839"/>
                </a:lnTo>
                <a:lnTo>
                  <a:pt x="2466766" y="415233"/>
                </a:lnTo>
                <a:lnTo>
                  <a:pt x="2468805" y="418174"/>
                </a:lnTo>
                <a:lnTo>
                  <a:pt x="2470617" y="421568"/>
                </a:lnTo>
                <a:lnTo>
                  <a:pt x="2472430" y="424962"/>
                </a:lnTo>
                <a:lnTo>
                  <a:pt x="2474015" y="428356"/>
                </a:lnTo>
                <a:lnTo>
                  <a:pt x="2475601" y="431750"/>
                </a:lnTo>
                <a:lnTo>
                  <a:pt x="2477866" y="438990"/>
                </a:lnTo>
                <a:lnTo>
                  <a:pt x="2479905" y="446231"/>
                </a:lnTo>
                <a:lnTo>
                  <a:pt x="2481264" y="453697"/>
                </a:lnTo>
                <a:lnTo>
                  <a:pt x="2482397" y="461390"/>
                </a:lnTo>
                <a:lnTo>
                  <a:pt x="2482850" y="469536"/>
                </a:lnTo>
                <a:lnTo>
                  <a:pt x="2482850" y="477455"/>
                </a:lnTo>
                <a:lnTo>
                  <a:pt x="2482850" y="694213"/>
                </a:lnTo>
                <a:lnTo>
                  <a:pt x="2482850" y="702584"/>
                </a:lnTo>
                <a:lnTo>
                  <a:pt x="2482397" y="710504"/>
                </a:lnTo>
                <a:lnTo>
                  <a:pt x="2481264" y="718423"/>
                </a:lnTo>
                <a:lnTo>
                  <a:pt x="2479905" y="725889"/>
                </a:lnTo>
                <a:lnTo>
                  <a:pt x="2477866" y="733130"/>
                </a:lnTo>
                <a:lnTo>
                  <a:pt x="2475601" y="740144"/>
                </a:lnTo>
                <a:lnTo>
                  <a:pt x="2474015" y="743311"/>
                </a:lnTo>
                <a:lnTo>
                  <a:pt x="2472430" y="746932"/>
                </a:lnTo>
                <a:lnTo>
                  <a:pt x="2470617" y="750326"/>
                </a:lnTo>
                <a:lnTo>
                  <a:pt x="2468805" y="753493"/>
                </a:lnTo>
                <a:lnTo>
                  <a:pt x="2466766" y="756887"/>
                </a:lnTo>
                <a:lnTo>
                  <a:pt x="2464501" y="760055"/>
                </a:lnTo>
                <a:lnTo>
                  <a:pt x="2462236" y="762996"/>
                </a:lnTo>
                <a:lnTo>
                  <a:pt x="2459518" y="766164"/>
                </a:lnTo>
                <a:lnTo>
                  <a:pt x="2456799" y="769331"/>
                </a:lnTo>
                <a:lnTo>
                  <a:pt x="2453628" y="772047"/>
                </a:lnTo>
                <a:lnTo>
                  <a:pt x="2450456" y="775214"/>
                </a:lnTo>
                <a:lnTo>
                  <a:pt x="2447058" y="778156"/>
                </a:lnTo>
                <a:lnTo>
                  <a:pt x="2443434" y="780871"/>
                </a:lnTo>
                <a:lnTo>
                  <a:pt x="2439583" y="783812"/>
                </a:lnTo>
                <a:lnTo>
                  <a:pt x="2435732" y="786301"/>
                </a:lnTo>
                <a:lnTo>
                  <a:pt x="2431201" y="789242"/>
                </a:lnTo>
                <a:lnTo>
                  <a:pt x="2426897" y="791731"/>
                </a:lnTo>
                <a:lnTo>
                  <a:pt x="2422140" y="794446"/>
                </a:lnTo>
                <a:lnTo>
                  <a:pt x="2412173" y="799198"/>
                </a:lnTo>
                <a:lnTo>
                  <a:pt x="2406963" y="801687"/>
                </a:lnTo>
                <a:lnTo>
                  <a:pt x="2282825" y="744216"/>
                </a:lnTo>
                <a:lnTo>
                  <a:pt x="2282825" y="312737"/>
                </a:lnTo>
                <a:close/>
                <a:moveTo>
                  <a:pt x="458964" y="22907"/>
                </a:moveTo>
                <a:lnTo>
                  <a:pt x="448307" y="23134"/>
                </a:lnTo>
                <a:lnTo>
                  <a:pt x="438104" y="24041"/>
                </a:lnTo>
                <a:lnTo>
                  <a:pt x="427674" y="25175"/>
                </a:lnTo>
                <a:lnTo>
                  <a:pt x="417471" y="26990"/>
                </a:lnTo>
                <a:lnTo>
                  <a:pt x="407722" y="29485"/>
                </a:lnTo>
                <a:lnTo>
                  <a:pt x="397745" y="32206"/>
                </a:lnTo>
                <a:lnTo>
                  <a:pt x="388222" y="35382"/>
                </a:lnTo>
                <a:lnTo>
                  <a:pt x="378926" y="39237"/>
                </a:lnTo>
                <a:lnTo>
                  <a:pt x="369857" y="43320"/>
                </a:lnTo>
                <a:lnTo>
                  <a:pt x="361014" y="47856"/>
                </a:lnTo>
                <a:lnTo>
                  <a:pt x="352171" y="52846"/>
                </a:lnTo>
                <a:lnTo>
                  <a:pt x="344009" y="58289"/>
                </a:lnTo>
                <a:lnTo>
                  <a:pt x="335847" y="63959"/>
                </a:lnTo>
                <a:lnTo>
                  <a:pt x="328138" y="70083"/>
                </a:lnTo>
                <a:lnTo>
                  <a:pt x="320655" y="76660"/>
                </a:lnTo>
                <a:lnTo>
                  <a:pt x="313626" y="83238"/>
                </a:lnTo>
                <a:lnTo>
                  <a:pt x="306598" y="90722"/>
                </a:lnTo>
                <a:lnTo>
                  <a:pt x="300022" y="98207"/>
                </a:lnTo>
                <a:lnTo>
                  <a:pt x="294127" y="105918"/>
                </a:lnTo>
                <a:lnTo>
                  <a:pt x="288232" y="113856"/>
                </a:lnTo>
                <a:lnTo>
                  <a:pt x="283017" y="122248"/>
                </a:lnTo>
                <a:lnTo>
                  <a:pt x="278029" y="130867"/>
                </a:lnTo>
                <a:lnTo>
                  <a:pt x="273494" y="139939"/>
                </a:lnTo>
                <a:lnTo>
                  <a:pt x="269186" y="149011"/>
                </a:lnTo>
                <a:lnTo>
                  <a:pt x="265559" y="158310"/>
                </a:lnTo>
                <a:lnTo>
                  <a:pt x="262158" y="167836"/>
                </a:lnTo>
                <a:lnTo>
                  <a:pt x="259664" y="177589"/>
                </a:lnTo>
                <a:lnTo>
                  <a:pt x="257396" y="187568"/>
                </a:lnTo>
                <a:lnTo>
                  <a:pt x="255582" y="197775"/>
                </a:lnTo>
                <a:lnTo>
                  <a:pt x="254222" y="207754"/>
                </a:lnTo>
                <a:lnTo>
                  <a:pt x="253542" y="218414"/>
                </a:lnTo>
                <a:lnTo>
                  <a:pt x="253088" y="229074"/>
                </a:lnTo>
                <a:lnTo>
                  <a:pt x="253088" y="495117"/>
                </a:lnTo>
                <a:lnTo>
                  <a:pt x="369630" y="495117"/>
                </a:lnTo>
                <a:lnTo>
                  <a:pt x="376659" y="495344"/>
                </a:lnTo>
                <a:lnTo>
                  <a:pt x="383461" y="496024"/>
                </a:lnTo>
                <a:lnTo>
                  <a:pt x="390263" y="496705"/>
                </a:lnTo>
                <a:lnTo>
                  <a:pt x="397065" y="498066"/>
                </a:lnTo>
                <a:lnTo>
                  <a:pt x="403867" y="499653"/>
                </a:lnTo>
                <a:lnTo>
                  <a:pt x="410216" y="501468"/>
                </a:lnTo>
                <a:lnTo>
                  <a:pt x="416791" y="503509"/>
                </a:lnTo>
                <a:lnTo>
                  <a:pt x="422913" y="505777"/>
                </a:lnTo>
                <a:lnTo>
                  <a:pt x="428808" y="508726"/>
                </a:lnTo>
                <a:lnTo>
                  <a:pt x="434930" y="511674"/>
                </a:lnTo>
                <a:lnTo>
                  <a:pt x="440598" y="514849"/>
                </a:lnTo>
                <a:lnTo>
                  <a:pt x="446266" y="518478"/>
                </a:lnTo>
                <a:lnTo>
                  <a:pt x="451481" y="522334"/>
                </a:lnTo>
                <a:lnTo>
                  <a:pt x="456923" y="526190"/>
                </a:lnTo>
                <a:lnTo>
                  <a:pt x="461911" y="530726"/>
                </a:lnTo>
                <a:lnTo>
                  <a:pt x="466446" y="535035"/>
                </a:lnTo>
                <a:lnTo>
                  <a:pt x="471207" y="539798"/>
                </a:lnTo>
                <a:lnTo>
                  <a:pt x="475289" y="545015"/>
                </a:lnTo>
                <a:lnTo>
                  <a:pt x="479370" y="549777"/>
                </a:lnTo>
                <a:lnTo>
                  <a:pt x="483451" y="555221"/>
                </a:lnTo>
                <a:lnTo>
                  <a:pt x="487079" y="560664"/>
                </a:lnTo>
                <a:lnTo>
                  <a:pt x="490026" y="566561"/>
                </a:lnTo>
                <a:lnTo>
                  <a:pt x="493201" y="572458"/>
                </a:lnTo>
                <a:lnTo>
                  <a:pt x="496148" y="578355"/>
                </a:lnTo>
                <a:lnTo>
                  <a:pt x="498416" y="584706"/>
                </a:lnTo>
                <a:lnTo>
                  <a:pt x="500683" y="591056"/>
                </a:lnTo>
                <a:lnTo>
                  <a:pt x="502497" y="597407"/>
                </a:lnTo>
                <a:lnTo>
                  <a:pt x="504084" y="603984"/>
                </a:lnTo>
                <a:lnTo>
                  <a:pt x="505218" y="610788"/>
                </a:lnTo>
                <a:lnTo>
                  <a:pt x="506125" y="617592"/>
                </a:lnTo>
                <a:lnTo>
                  <a:pt x="506578" y="624623"/>
                </a:lnTo>
                <a:lnTo>
                  <a:pt x="506578" y="631428"/>
                </a:lnTo>
                <a:lnTo>
                  <a:pt x="506578" y="638459"/>
                </a:lnTo>
                <a:lnTo>
                  <a:pt x="506125" y="645263"/>
                </a:lnTo>
                <a:lnTo>
                  <a:pt x="505218" y="652294"/>
                </a:lnTo>
                <a:lnTo>
                  <a:pt x="504084" y="659098"/>
                </a:lnTo>
                <a:lnTo>
                  <a:pt x="502497" y="665449"/>
                </a:lnTo>
                <a:lnTo>
                  <a:pt x="500683" y="672026"/>
                </a:lnTo>
                <a:lnTo>
                  <a:pt x="498416" y="678150"/>
                </a:lnTo>
                <a:lnTo>
                  <a:pt x="496148" y="684500"/>
                </a:lnTo>
                <a:lnTo>
                  <a:pt x="493201" y="690397"/>
                </a:lnTo>
                <a:lnTo>
                  <a:pt x="490026" y="696294"/>
                </a:lnTo>
                <a:lnTo>
                  <a:pt x="487079" y="701964"/>
                </a:lnTo>
                <a:lnTo>
                  <a:pt x="483451" y="707861"/>
                </a:lnTo>
                <a:lnTo>
                  <a:pt x="479370" y="712851"/>
                </a:lnTo>
                <a:lnTo>
                  <a:pt x="475289" y="718067"/>
                </a:lnTo>
                <a:lnTo>
                  <a:pt x="471207" y="723057"/>
                </a:lnTo>
                <a:lnTo>
                  <a:pt x="466446" y="727820"/>
                </a:lnTo>
                <a:lnTo>
                  <a:pt x="461911" y="732356"/>
                </a:lnTo>
                <a:lnTo>
                  <a:pt x="456923" y="736666"/>
                </a:lnTo>
                <a:lnTo>
                  <a:pt x="451481" y="740748"/>
                </a:lnTo>
                <a:lnTo>
                  <a:pt x="446266" y="744604"/>
                </a:lnTo>
                <a:lnTo>
                  <a:pt x="440598" y="748006"/>
                </a:lnTo>
                <a:lnTo>
                  <a:pt x="434930" y="751408"/>
                </a:lnTo>
                <a:lnTo>
                  <a:pt x="428808" y="754356"/>
                </a:lnTo>
                <a:lnTo>
                  <a:pt x="422913" y="757078"/>
                </a:lnTo>
                <a:lnTo>
                  <a:pt x="416791" y="759573"/>
                </a:lnTo>
                <a:lnTo>
                  <a:pt x="410216" y="761614"/>
                </a:lnTo>
                <a:lnTo>
                  <a:pt x="403867" y="763429"/>
                </a:lnTo>
                <a:lnTo>
                  <a:pt x="397065" y="765016"/>
                </a:lnTo>
                <a:lnTo>
                  <a:pt x="390263" y="766377"/>
                </a:lnTo>
                <a:lnTo>
                  <a:pt x="383461" y="767058"/>
                </a:lnTo>
                <a:lnTo>
                  <a:pt x="376659" y="767738"/>
                </a:lnTo>
                <a:lnTo>
                  <a:pt x="369630" y="767965"/>
                </a:lnTo>
                <a:lnTo>
                  <a:pt x="253088" y="767965"/>
                </a:lnTo>
                <a:lnTo>
                  <a:pt x="253088" y="1135844"/>
                </a:lnTo>
                <a:lnTo>
                  <a:pt x="369630" y="1135844"/>
                </a:lnTo>
                <a:lnTo>
                  <a:pt x="376659" y="1136071"/>
                </a:lnTo>
                <a:lnTo>
                  <a:pt x="383461" y="1136751"/>
                </a:lnTo>
                <a:lnTo>
                  <a:pt x="390263" y="1137659"/>
                </a:lnTo>
                <a:lnTo>
                  <a:pt x="397065" y="1138793"/>
                </a:lnTo>
                <a:lnTo>
                  <a:pt x="403867" y="1140380"/>
                </a:lnTo>
                <a:lnTo>
                  <a:pt x="410216" y="1142195"/>
                </a:lnTo>
                <a:lnTo>
                  <a:pt x="416791" y="1144236"/>
                </a:lnTo>
                <a:lnTo>
                  <a:pt x="422913" y="1146731"/>
                </a:lnTo>
                <a:lnTo>
                  <a:pt x="428808" y="1149452"/>
                </a:lnTo>
                <a:lnTo>
                  <a:pt x="434930" y="1152401"/>
                </a:lnTo>
                <a:lnTo>
                  <a:pt x="440598" y="1155803"/>
                </a:lnTo>
                <a:lnTo>
                  <a:pt x="446266" y="1159205"/>
                </a:lnTo>
                <a:lnTo>
                  <a:pt x="451481" y="1163061"/>
                </a:lnTo>
                <a:lnTo>
                  <a:pt x="456923" y="1167370"/>
                </a:lnTo>
                <a:lnTo>
                  <a:pt x="461911" y="1171453"/>
                </a:lnTo>
                <a:lnTo>
                  <a:pt x="466446" y="1175989"/>
                </a:lnTo>
                <a:lnTo>
                  <a:pt x="471207" y="1180752"/>
                </a:lnTo>
                <a:lnTo>
                  <a:pt x="475289" y="1185741"/>
                </a:lnTo>
                <a:lnTo>
                  <a:pt x="479370" y="1190958"/>
                </a:lnTo>
                <a:lnTo>
                  <a:pt x="483451" y="1196401"/>
                </a:lnTo>
                <a:lnTo>
                  <a:pt x="487079" y="1201845"/>
                </a:lnTo>
                <a:lnTo>
                  <a:pt x="490026" y="1207515"/>
                </a:lnTo>
                <a:lnTo>
                  <a:pt x="493201" y="1213412"/>
                </a:lnTo>
                <a:lnTo>
                  <a:pt x="496148" y="1219309"/>
                </a:lnTo>
                <a:lnTo>
                  <a:pt x="498416" y="1225659"/>
                </a:lnTo>
                <a:lnTo>
                  <a:pt x="500683" y="1231783"/>
                </a:lnTo>
                <a:lnTo>
                  <a:pt x="502497" y="1238360"/>
                </a:lnTo>
                <a:lnTo>
                  <a:pt x="504084" y="1245165"/>
                </a:lnTo>
                <a:lnTo>
                  <a:pt x="505218" y="1251742"/>
                </a:lnTo>
                <a:lnTo>
                  <a:pt x="506125" y="1258546"/>
                </a:lnTo>
                <a:lnTo>
                  <a:pt x="506578" y="1265350"/>
                </a:lnTo>
                <a:lnTo>
                  <a:pt x="506578" y="1272381"/>
                </a:lnTo>
                <a:lnTo>
                  <a:pt x="506578" y="1279639"/>
                </a:lnTo>
                <a:lnTo>
                  <a:pt x="506125" y="1286216"/>
                </a:lnTo>
                <a:lnTo>
                  <a:pt x="505218" y="1293021"/>
                </a:lnTo>
                <a:lnTo>
                  <a:pt x="504084" y="1299825"/>
                </a:lnTo>
                <a:lnTo>
                  <a:pt x="502497" y="1306629"/>
                </a:lnTo>
                <a:lnTo>
                  <a:pt x="500683" y="1312980"/>
                </a:lnTo>
                <a:lnTo>
                  <a:pt x="498416" y="1319330"/>
                </a:lnTo>
                <a:lnTo>
                  <a:pt x="496148" y="1325454"/>
                </a:lnTo>
                <a:lnTo>
                  <a:pt x="493201" y="1331351"/>
                </a:lnTo>
                <a:lnTo>
                  <a:pt x="490026" y="1337475"/>
                </a:lnTo>
                <a:lnTo>
                  <a:pt x="487079" y="1343145"/>
                </a:lnTo>
                <a:lnTo>
                  <a:pt x="483451" y="1348588"/>
                </a:lnTo>
                <a:lnTo>
                  <a:pt x="479370" y="1354031"/>
                </a:lnTo>
                <a:lnTo>
                  <a:pt x="475289" y="1359248"/>
                </a:lnTo>
                <a:lnTo>
                  <a:pt x="471207" y="1364011"/>
                </a:lnTo>
                <a:lnTo>
                  <a:pt x="466446" y="1368774"/>
                </a:lnTo>
                <a:lnTo>
                  <a:pt x="461911" y="1373537"/>
                </a:lnTo>
                <a:lnTo>
                  <a:pt x="456923" y="1377619"/>
                </a:lnTo>
                <a:lnTo>
                  <a:pt x="451481" y="1381702"/>
                </a:lnTo>
                <a:lnTo>
                  <a:pt x="446266" y="1385557"/>
                </a:lnTo>
                <a:lnTo>
                  <a:pt x="440598" y="1388960"/>
                </a:lnTo>
                <a:lnTo>
                  <a:pt x="434930" y="1392362"/>
                </a:lnTo>
                <a:lnTo>
                  <a:pt x="428808" y="1395537"/>
                </a:lnTo>
                <a:lnTo>
                  <a:pt x="422913" y="1398032"/>
                </a:lnTo>
                <a:lnTo>
                  <a:pt x="416791" y="1400300"/>
                </a:lnTo>
                <a:lnTo>
                  <a:pt x="410216" y="1402795"/>
                </a:lnTo>
                <a:lnTo>
                  <a:pt x="403867" y="1404609"/>
                </a:lnTo>
                <a:lnTo>
                  <a:pt x="397065" y="1406197"/>
                </a:lnTo>
                <a:lnTo>
                  <a:pt x="390263" y="1407104"/>
                </a:lnTo>
                <a:lnTo>
                  <a:pt x="383461" y="1408238"/>
                </a:lnTo>
                <a:lnTo>
                  <a:pt x="376659" y="1408692"/>
                </a:lnTo>
                <a:lnTo>
                  <a:pt x="369630" y="1408692"/>
                </a:lnTo>
                <a:lnTo>
                  <a:pt x="253088" y="1408692"/>
                </a:lnTo>
                <a:lnTo>
                  <a:pt x="253088" y="1777025"/>
                </a:lnTo>
                <a:lnTo>
                  <a:pt x="369630" y="1777025"/>
                </a:lnTo>
                <a:lnTo>
                  <a:pt x="376659" y="1777252"/>
                </a:lnTo>
                <a:lnTo>
                  <a:pt x="383461" y="1777705"/>
                </a:lnTo>
                <a:lnTo>
                  <a:pt x="390263" y="1778386"/>
                </a:lnTo>
                <a:lnTo>
                  <a:pt x="397065" y="1779747"/>
                </a:lnTo>
                <a:lnTo>
                  <a:pt x="403867" y="1781334"/>
                </a:lnTo>
                <a:lnTo>
                  <a:pt x="410216" y="1783149"/>
                </a:lnTo>
                <a:lnTo>
                  <a:pt x="416791" y="1785190"/>
                </a:lnTo>
                <a:lnTo>
                  <a:pt x="422913" y="1787912"/>
                </a:lnTo>
                <a:lnTo>
                  <a:pt x="428808" y="1790407"/>
                </a:lnTo>
                <a:lnTo>
                  <a:pt x="434930" y="1793582"/>
                </a:lnTo>
                <a:lnTo>
                  <a:pt x="440598" y="1796984"/>
                </a:lnTo>
                <a:lnTo>
                  <a:pt x="446266" y="1800159"/>
                </a:lnTo>
                <a:lnTo>
                  <a:pt x="451481" y="1804242"/>
                </a:lnTo>
                <a:lnTo>
                  <a:pt x="456923" y="1808324"/>
                </a:lnTo>
                <a:lnTo>
                  <a:pt x="461911" y="1812407"/>
                </a:lnTo>
                <a:lnTo>
                  <a:pt x="466446" y="1817170"/>
                </a:lnTo>
                <a:lnTo>
                  <a:pt x="471207" y="1821706"/>
                </a:lnTo>
                <a:lnTo>
                  <a:pt x="475289" y="1826695"/>
                </a:lnTo>
                <a:lnTo>
                  <a:pt x="479370" y="1831912"/>
                </a:lnTo>
                <a:lnTo>
                  <a:pt x="483451" y="1837129"/>
                </a:lnTo>
                <a:lnTo>
                  <a:pt x="487079" y="1842799"/>
                </a:lnTo>
                <a:lnTo>
                  <a:pt x="490026" y="1848469"/>
                </a:lnTo>
                <a:lnTo>
                  <a:pt x="493201" y="1854139"/>
                </a:lnTo>
                <a:lnTo>
                  <a:pt x="496148" y="1860490"/>
                </a:lnTo>
                <a:lnTo>
                  <a:pt x="498416" y="1866613"/>
                </a:lnTo>
                <a:lnTo>
                  <a:pt x="500683" y="1872964"/>
                </a:lnTo>
                <a:lnTo>
                  <a:pt x="502497" y="1879314"/>
                </a:lnTo>
                <a:lnTo>
                  <a:pt x="504084" y="1885892"/>
                </a:lnTo>
                <a:lnTo>
                  <a:pt x="505218" y="1892696"/>
                </a:lnTo>
                <a:lnTo>
                  <a:pt x="506125" y="1899273"/>
                </a:lnTo>
                <a:lnTo>
                  <a:pt x="506578" y="1906304"/>
                </a:lnTo>
                <a:lnTo>
                  <a:pt x="506578" y="1913335"/>
                </a:lnTo>
                <a:lnTo>
                  <a:pt x="506578" y="1920366"/>
                </a:lnTo>
                <a:lnTo>
                  <a:pt x="506125" y="1927397"/>
                </a:lnTo>
                <a:lnTo>
                  <a:pt x="505218" y="1933975"/>
                </a:lnTo>
                <a:lnTo>
                  <a:pt x="504084" y="1940779"/>
                </a:lnTo>
                <a:lnTo>
                  <a:pt x="502497" y="1947356"/>
                </a:lnTo>
                <a:lnTo>
                  <a:pt x="500683" y="1953707"/>
                </a:lnTo>
                <a:lnTo>
                  <a:pt x="498416" y="1960284"/>
                </a:lnTo>
                <a:lnTo>
                  <a:pt x="496148" y="1966408"/>
                </a:lnTo>
                <a:lnTo>
                  <a:pt x="493201" y="1972532"/>
                </a:lnTo>
                <a:lnTo>
                  <a:pt x="490026" y="1978429"/>
                </a:lnTo>
                <a:lnTo>
                  <a:pt x="487079" y="1984099"/>
                </a:lnTo>
                <a:lnTo>
                  <a:pt x="483451" y="1989542"/>
                </a:lnTo>
                <a:lnTo>
                  <a:pt x="479370" y="1994986"/>
                </a:lnTo>
                <a:lnTo>
                  <a:pt x="475289" y="1999975"/>
                </a:lnTo>
                <a:lnTo>
                  <a:pt x="471207" y="2004965"/>
                </a:lnTo>
                <a:lnTo>
                  <a:pt x="466446" y="2009728"/>
                </a:lnTo>
                <a:lnTo>
                  <a:pt x="461911" y="2014264"/>
                </a:lnTo>
                <a:lnTo>
                  <a:pt x="456923" y="2018573"/>
                </a:lnTo>
                <a:lnTo>
                  <a:pt x="451481" y="2022429"/>
                </a:lnTo>
                <a:lnTo>
                  <a:pt x="446266" y="2026285"/>
                </a:lnTo>
                <a:lnTo>
                  <a:pt x="440598" y="2029914"/>
                </a:lnTo>
                <a:lnTo>
                  <a:pt x="434930" y="2033089"/>
                </a:lnTo>
                <a:lnTo>
                  <a:pt x="428808" y="2036264"/>
                </a:lnTo>
                <a:lnTo>
                  <a:pt x="422913" y="2038759"/>
                </a:lnTo>
                <a:lnTo>
                  <a:pt x="416791" y="2041481"/>
                </a:lnTo>
                <a:lnTo>
                  <a:pt x="410216" y="2043522"/>
                </a:lnTo>
                <a:lnTo>
                  <a:pt x="403867" y="2045336"/>
                </a:lnTo>
                <a:lnTo>
                  <a:pt x="397065" y="2046924"/>
                </a:lnTo>
                <a:lnTo>
                  <a:pt x="390263" y="2048285"/>
                </a:lnTo>
                <a:lnTo>
                  <a:pt x="383461" y="2048965"/>
                </a:lnTo>
                <a:lnTo>
                  <a:pt x="376659" y="2049419"/>
                </a:lnTo>
                <a:lnTo>
                  <a:pt x="369630" y="2049646"/>
                </a:lnTo>
                <a:lnTo>
                  <a:pt x="253088" y="2049646"/>
                </a:lnTo>
                <a:lnTo>
                  <a:pt x="253088" y="2315689"/>
                </a:lnTo>
                <a:lnTo>
                  <a:pt x="253542" y="2326349"/>
                </a:lnTo>
                <a:lnTo>
                  <a:pt x="254222" y="2336782"/>
                </a:lnTo>
                <a:lnTo>
                  <a:pt x="255582" y="2347215"/>
                </a:lnTo>
                <a:lnTo>
                  <a:pt x="257396" y="2357195"/>
                </a:lnTo>
                <a:lnTo>
                  <a:pt x="259664" y="2367401"/>
                </a:lnTo>
                <a:lnTo>
                  <a:pt x="262158" y="2376927"/>
                </a:lnTo>
                <a:lnTo>
                  <a:pt x="265559" y="2386679"/>
                </a:lnTo>
                <a:lnTo>
                  <a:pt x="269186" y="2395978"/>
                </a:lnTo>
                <a:lnTo>
                  <a:pt x="273494" y="2405051"/>
                </a:lnTo>
                <a:lnTo>
                  <a:pt x="278029" y="2414123"/>
                </a:lnTo>
                <a:lnTo>
                  <a:pt x="283017" y="2422515"/>
                </a:lnTo>
                <a:lnTo>
                  <a:pt x="288232" y="2430907"/>
                </a:lnTo>
                <a:lnTo>
                  <a:pt x="294127" y="2439072"/>
                </a:lnTo>
                <a:lnTo>
                  <a:pt x="300022" y="2446783"/>
                </a:lnTo>
                <a:lnTo>
                  <a:pt x="306598" y="2454268"/>
                </a:lnTo>
                <a:lnTo>
                  <a:pt x="313626" y="2461525"/>
                </a:lnTo>
                <a:lnTo>
                  <a:pt x="320655" y="2468330"/>
                </a:lnTo>
                <a:lnTo>
                  <a:pt x="328138" y="2474680"/>
                </a:lnTo>
                <a:lnTo>
                  <a:pt x="335847" y="2481031"/>
                </a:lnTo>
                <a:lnTo>
                  <a:pt x="344009" y="2486701"/>
                </a:lnTo>
                <a:lnTo>
                  <a:pt x="352171" y="2492144"/>
                </a:lnTo>
                <a:lnTo>
                  <a:pt x="361014" y="2497134"/>
                </a:lnTo>
                <a:lnTo>
                  <a:pt x="369857" y="2501443"/>
                </a:lnTo>
                <a:lnTo>
                  <a:pt x="378926" y="2505526"/>
                </a:lnTo>
                <a:lnTo>
                  <a:pt x="388222" y="2509608"/>
                </a:lnTo>
                <a:lnTo>
                  <a:pt x="397745" y="2512557"/>
                </a:lnTo>
                <a:lnTo>
                  <a:pt x="407722" y="2515505"/>
                </a:lnTo>
                <a:lnTo>
                  <a:pt x="417471" y="2517773"/>
                </a:lnTo>
                <a:lnTo>
                  <a:pt x="427674" y="2519588"/>
                </a:lnTo>
                <a:lnTo>
                  <a:pt x="438104" y="2520948"/>
                </a:lnTo>
                <a:lnTo>
                  <a:pt x="448307" y="2521629"/>
                </a:lnTo>
                <a:lnTo>
                  <a:pt x="458964" y="2521856"/>
                </a:lnTo>
                <a:lnTo>
                  <a:pt x="2030011" y="2521856"/>
                </a:lnTo>
                <a:lnTo>
                  <a:pt x="2040667" y="2521629"/>
                </a:lnTo>
                <a:lnTo>
                  <a:pt x="2051324" y="2520948"/>
                </a:lnTo>
                <a:lnTo>
                  <a:pt x="2061527" y="2519588"/>
                </a:lnTo>
                <a:lnTo>
                  <a:pt x="2071503" y="2517773"/>
                </a:lnTo>
                <a:lnTo>
                  <a:pt x="2081706" y="2515505"/>
                </a:lnTo>
                <a:lnTo>
                  <a:pt x="2091456" y="2512557"/>
                </a:lnTo>
                <a:lnTo>
                  <a:pt x="2100752" y="2509608"/>
                </a:lnTo>
                <a:lnTo>
                  <a:pt x="2110502" y="2505526"/>
                </a:lnTo>
                <a:lnTo>
                  <a:pt x="2119571" y="2501443"/>
                </a:lnTo>
                <a:lnTo>
                  <a:pt x="2128187" y="2497134"/>
                </a:lnTo>
                <a:lnTo>
                  <a:pt x="2136803" y="2492144"/>
                </a:lnTo>
                <a:lnTo>
                  <a:pt x="2145192" y="2486701"/>
                </a:lnTo>
                <a:lnTo>
                  <a:pt x="2153354" y="2481031"/>
                </a:lnTo>
                <a:lnTo>
                  <a:pt x="2161290" y="2474680"/>
                </a:lnTo>
                <a:lnTo>
                  <a:pt x="2168546" y="2468330"/>
                </a:lnTo>
                <a:lnTo>
                  <a:pt x="2175801" y="2461525"/>
                </a:lnTo>
                <a:lnTo>
                  <a:pt x="2182376" y="2454268"/>
                </a:lnTo>
                <a:lnTo>
                  <a:pt x="2188952" y="2446783"/>
                </a:lnTo>
                <a:lnTo>
                  <a:pt x="2195074" y="2439072"/>
                </a:lnTo>
                <a:lnTo>
                  <a:pt x="2200969" y="2430907"/>
                </a:lnTo>
                <a:lnTo>
                  <a:pt x="2206410" y="2422515"/>
                </a:lnTo>
                <a:lnTo>
                  <a:pt x="2211172" y="2414123"/>
                </a:lnTo>
                <a:lnTo>
                  <a:pt x="2215933" y="2405051"/>
                </a:lnTo>
                <a:lnTo>
                  <a:pt x="2219788" y="2395978"/>
                </a:lnTo>
                <a:lnTo>
                  <a:pt x="2223642" y="2386679"/>
                </a:lnTo>
                <a:lnTo>
                  <a:pt x="2226817" y="2376927"/>
                </a:lnTo>
                <a:lnTo>
                  <a:pt x="2229538" y="2367401"/>
                </a:lnTo>
                <a:lnTo>
                  <a:pt x="2232032" y="2357195"/>
                </a:lnTo>
                <a:lnTo>
                  <a:pt x="2233845" y="2347215"/>
                </a:lnTo>
                <a:lnTo>
                  <a:pt x="2235206" y="2336782"/>
                </a:lnTo>
                <a:lnTo>
                  <a:pt x="2235886" y="2326349"/>
                </a:lnTo>
                <a:lnTo>
                  <a:pt x="2236113" y="2315689"/>
                </a:lnTo>
                <a:lnTo>
                  <a:pt x="2236113" y="229074"/>
                </a:lnTo>
                <a:lnTo>
                  <a:pt x="2235886" y="218414"/>
                </a:lnTo>
                <a:lnTo>
                  <a:pt x="2235206" y="207754"/>
                </a:lnTo>
                <a:lnTo>
                  <a:pt x="2233845" y="197775"/>
                </a:lnTo>
                <a:lnTo>
                  <a:pt x="2232032" y="187568"/>
                </a:lnTo>
                <a:lnTo>
                  <a:pt x="2229538" y="177589"/>
                </a:lnTo>
                <a:lnTo>
                  <a:pt x="2226817" y="167836"/>
                </a:lnTo>
                <a:lnTo>
                  <a:pt x="2223642" y="158310"/>
                </a:lnTo>
                <a:lnTo>
                  <a:pt x="2219788" y="149011"/>
                </a:lnTo>
                <a:lnTo>
                  <a:pt x="2215933" y="139939"/>
                </a:lnTo>
                <a:lnTo>
                  <a:pt x="2211172" y="130867"/>
                </a:lnTo>
                <a:lnTo>
                  <a:pt x="2206410" y="122248"/>
                </a:lnTo>
                <a:lnTo>
                  <a:pt x="2200969" y="113856"/>
                </a:lnTo>
                <a:lnTo>
                  <a:pt x="2195074" y="105918"/>
                </a:lnTo>
                <a:lnTo>
                  <a:pt x="2188952" y="98207"/>
                </a:lnTo>
                <a:lnTo>
                  <a:pt x="2182376" y="90722"/>
                </a:lnTo>
                <a:lnTo>
                  <a:pt x="2175801" y="83238"/>
                </a:lnTo>
                <a:lnTo>
                  <a:pt x="2168546" y="76660"/>
                </a:lnTo>
                <a:lnTo>
                  <a:pt x="2161290" y="70083"/>
                </a:lnTo>
                <a:lnTo>
                  <a:pt x="2153354" y="63959"/>
                </a:lnTo>
                <a:lnTo>
                  <a:pt x="2145192" y="58289"/>
                </a:lnTo>
                <a:lnTo>
                  <a:pt x="2136803" y="52846"/>
                </a:lnTo>
                <a:lnTo>
                  <a:pt x="2128187" y="47856"/>
                </a:lnTo>
                <a:lnTo>
                  <a:pt x="2119571" y="43320"/>
                </a:lnTo>
                <a:lnTo>
                  <a:pt x="2110502" y="39237"/>
                </a:lnTo>
                <a:lnTo>
                  <a:pt x="2100752" y="35382"/>
                </a:lnTo>
                <a:lnTo>
                  <a:pt x="2091456" y="32206"/>
                </a:lnTo>
                <a:lnTo>
                  <a:pt x="2081706" y="29485"/>
                </a:lnTo>
                <a:lnTo>
                  <a:pt x="2071503" y="26990"/>
                </a:lnTo>
                <a:lnTo>
                  <a:pt x="2061527" y="25175"/>
                </a:lnTo>
                <a:lnTo>
                  <a:pt x="2051324" y="24041"/>
                </a:lnTo>
                <a:lnTo>
                  <a:pt x="2040667" y="23134"/>
                </a:lnTo>
                <a:lnTo>
                  <a:pt x="2030011" y="22907"/>
                </a:lnTo>
                <a:lnTo>
                  <a:pt x="458964" y="22907"/>
                </a:lnTo>
                <a:close/>
                <a:moveTo>
                  <a:pt x="458964" y="0"/>
                </a:moveTo>
                <a:lnTo>
                  <a:pt x="2030011" y="0"/>
                </a:lnTo>
                <a:lnTo>
                  <a:pt x="2042028" y="453"/>
                </a:lnTo>
                <a:lnTo>
                  <a:pt x="2053364" y="1134"/>
                </a:lnTo>
                <a:lnTo>
                  <a:pt x="2064701" y="2722"/>
                </a:lnTo>
                <a:lnTo>
                  <a:pt x="2076265" y="4763"/>
                </a:lnTo>
                <a:lnTo>
                  <a:pt x="2087148" y="7258"/>
                </a:lnTo>
                <a:lnTo>
                  <a:pt x="2098031" y="10433"/>
                </a:lnTo>
                <a:lnTo>
                  <a:pt x="2108688" y="14062"/>
                </a:lnTo>
                <a:lnTo>
                  <a:pt x="2118891" y="18371"/>
                </a:lnTo>
                <a:lnTo>
                  <a:pt x="2129094" y="22680"/>
                </a:lnTo>
                <a:lnTo>
                  <a:pt x="2138843" y="27897"/>
                </a:lnTo>
                <a:lnTo>
                  <a:pt x="2148593" y="33340"/>
                </a:lnTo>
                <a:lnTo>
                  <a:pt x="2157889" y="39237"/>
                </a:lnTo>
                <a:lnTo>
                  <a:pt x="2166959" y="45815"/>
                </a:lnTo>
                <a:lnTo>
                  <a:pt x="2175574" y="52392"/>
                </a:lnTo>
                <a:lnTo>
                  <a:pt x="2183737" y="59650"/>
                </a:lnTo>
                <a:lnTo>
                  <a:pt x="2191899" y="67361"/>
                </a:lnTo>
                <a:lnTo>
                  <a:pt x="2199382" y="75299"/>
                </a:lnTo>
                <a:lnTo>
                  <a:pt x="2206637" y="83691"/>
                </a:lnTo>
                <a:lnTo>
                  <a:pt x="2213212" y="92083"/>
                </a:lnTo>
                <a:lnTo>
                  <a:pt x="2219788" y="101155"/>
                </a:lnTo>
                <a:lnTo>
                  <a:pt x="2225683" y="110681"/>
                </a:lnTo>
                <a:lnTo>
                  <a:pt x="2231125" y="120207"/>
                </a:lnTo>
                <a:lnTo>
                  <a:pt x="2236340" y="129960"/>
                </a:lnTo>
                <a:lnTo>
                  <a:pt x="2241101" y="140166"/>
                </a:lnTo>
                <a:lnTo>
                  <a:pt x="2244955" y="150599"/>
                </a:lnTo>
                <a:lnTo>
                  <a:pt x="2248583" y="161032"/>
                </a:lnTo>
                <a:lnTo>
                  <a:pt x="2251758" y="172145"/>
                </a:lnTo>
                <a:lnTo>
                  <a:pt x="2254252" y="183032"/>
                </a:lnTo>
                <a:lnTo>
                  <a:pt x="2256292" y="194372"/>
                </a:lnTo>
                <a:lnTo>
                  <a:pt x="2257879" y="205713"/>
                </a:lnTo>
                <a:lnTo>
                  <a:pt x="2258786" y="217053"/>
                </a:lnTo>
                <a:lnTo>
                  <a:pt x="2259013" y="229074"/>
                </a:lnTo>
                <a:lnTo>
                  <a:pt x="2259013" y="2315689"/>
                </a:lnTo>
                <a:lnTo>
                  <a:pt x="2258786" y="2327483"/>
                </a:lnTo>
                <a:lnTo>
                  <a:pt x="2257879" y="2339050"/>
                </a:lnTo>
                <a:lnTo>
                  <a:pt x="2256292" y="2350617"/>
                </a:lnTo>
                <a:lnTo>
                  <a:pt x="2254252" y="2361958"/>
                </a:lnTo>
                <a:lnTo>
                  <a:pt x="2251758" y="2372844"/>
                </a:lnTo>
                <a:lnTo>
                  <a:pt x="2248583" y="2383731"/>
                </a:lnTo>
                <a:lnTo>
                  <a:pt x="2244955" y="2394391"/>
                </a:lnTo>
                <a:lnTo>
                  <a:pt x="2241101" y="2404824"/>
                </a:lnTo>
                <a:lnTo>
                  <a:pt x="2236340" y="2414803"/>
                </a:lnTo>
                <a:lnTo>
                  <a:pt x="2231125" y="2424783"/>
                </a:lnTo>
                <a:lnTo>
                  <a:pt x="2225683" y="2434309"/>
                </a:lnTo>
                <a:lnTo>
                  <a:pt x="2219788" y="2443608"/>
                </a:lnTo>
                <a:lnTo>
                  <a:pt x="2213212" y="2452680"/>
                </a:lnTo>
                <a:lnTo>
                  <a:pt x="2206637" y="2461299"/>
                </a:lnTo>
                <a:lnTo>
                  <a:pt x="2199382" y="2469464"/>
                </a:lnTo>
                <a:lnTo>
                  <a:pt x="2191899" y="2477629"/>
                </a:lnTo>
                <a:lnTo>
                  <a:pt x="2183737" y="2485113"/>
                </a:lnTo>
                <a:lnTo>
                  <a:pt x="2175574" y="2492371"/>
                </a:lnTo>
                <a:lnTo>
                  <a:pt x="2166959" y="2499175"/>
                </a:lnTo>
                <a:lnTo>
                  <a:pt x="2157889" y="2505526"/>
                </a:lnTo>
                <a:lnTo>
                  <a:pt x="2148593" y="2511649"/>
                </a:lnTo>
                <a:lnTo>
                  <a:pt x="2138843" y="2517093"/>
                </a:lnTo>
                <a:lnTo>
                  <a:pt x="2129094" y="2522309"/>
                </a:lnTo>
                <a:lnTo>
                  <a:pt x="2118891" y="2526619"/>
                </a:lnTo>
                <a:lnTo>
                  <a:pt x="2108688" y="2530701"/>
                </a:lnTo>
                <a:lnTo>
                  <a:pt x="2098031" y="2534330"/>
                </a:lnTo>
                <a:lnTo>
                  <a:pt x="2087148" y="2537505"/>
                </a:lnTo>
                <a:lnTo>
                  <a:pt x="2076265" y="2540000"/>
                </a:lnTo>
                <a:lnTo>
                  <a:pt x="2064701" y="2542268"/>
                </a:lnTo>
                <a:lnTo>
                  <a:pt x="2053364" y="2543402"/>
                </a:lnTo>
                <a:lnTo>
                  <a:pt x="2042028" y="2544536"/>
                </a:lnTo>
                <a:lnTo>
                  <a:pt x="2030011" y="2544763"/>
                </a:lnTo>
                <a:lnTo>
                  <a:pt x="458964" y="2544763"/>
                </a:lnTo>
                <a:lnTo>
                  <a:pt x="447400" y="2544536"/>
                </a:lnTo>
                <a:lnTo>
                  <a:pt x="435610" y="2543402"/>
                </a:lnTo>
                <a:lnTo>
                  <a:pt x="424273" y="2542268"/>
                </a:lnTo>
                <a:lnTo>
                  <a:pt x="413163" y="2540000"/>
                </a:lnTo>
                <a:lnTo>
                  <a:pt x="402053" y="2537505"/>
                </a:lnTo>
                <a:lnTo>
                  <a:pt x="391170" y="2534330"/>
                </a:lnTo>
                <a:lnTo>
                  <a:pt x="380513" y="2530701"/>
                </a:lnTo>
                <a:lnTo>
                  <a:pt x="370084" y="2526619"/>
                </a:lnTo>
                <a:lnTo>
                  <a:pt x="359880" y="2522309"/>
                </a:lnTo>
                <a:lnTo>
                  <a:pt x="350131" y="2517093"/>
                </a:lnTo>
                <a:lnTo>
                  <a:pt x="340608" y="2511649"/>
                </a:lnTo>
                <a:lnTo>
                  <a:pt x="331085" y="2505526"/>
                </a:lnTo>
                <a:lnTo>
                  <a:pt x="322469" y="2499175"/>
                </a:lnTo>
                <a:lnTo>
                  <a:pt x="313626" y="2492371"/>
                </a:lnTo>
                <a:lnTo>
                  <a:pt x="305237" y="2485113"/>
                </a:lnTo>
                <a:lnTo>
                  <a:pt x="297528" y="2477629"/>
                </a:lnTo>
                <a:lnTo>
                  <a:pt x="289819" y="2469464"/>
                </a:lnTo>
                <a:lnTo>
                  <a:pt x="282564" y="2461299"/>
                </a:lnTo>
                <a:lnTo>
                  <a:pt x="275762" y="2452680"/>
                </a:lnTo>
                <a:lnTo>
                  <a:pt x="269413" y="2443608"/>
                </a:lnTo>
                <a:lnTo>
                  <a:pt x="263518" y="2434309"/>
                </a:lnTo>
                <a:lnTo>
                  <a:pt x="257850" y="2424783"/>
                </a:lnTo>
                <a:lnTo>
                  <a:pt x="252862" y="2414803"/>
                </a:lnTo>
                <a:lnTo>
                  <a:pt x="248327" y="2404824"/>
                </a:lnTo>
                <a:lnTo>
                  <a:pt x="244019" y="2394391"/>
                </a:lnTo>
                <a:lnTo>
                  <a:pt x="240391" y="2383731"/>
                </a:lnTo>
                <a:lnTo>
                  <a:pt x="237444" y="2372844"/>
                </a:lnTo>
                <a:lnTo>
                  <a:pt x="234723" y="2361958"/>
                </a:lnTo>
                <a:lnTo>
                  <a:pt x="232682" y="2350617"/>
                </a:lnTo>
                <a:lnTo>
                  <a:pt x="231322" y="2339050"/>
                </a:lnTo>
                <a:lnTo>
                  <a:pt x="230415" y="2327483"/>
                </a:lnTo>
                <a:lnTo>
                  <a:pt x="230188" y="2315689"/>
                </a:lnTo>
                <a:lnTo>
                  <a:pt x="230188" y="2026965"/>
                </a:lnTo>
                <a:lnTo>
                  <a:pt x="369630" y="2026965"/>
                </a:lnTo>
                <a:lnTo>
                  <a:pt x="375298" y="2026738"/>
                </a:lnTo>
                <a:lnTo>
                  <a:pt x="381194" y="2026285"/>
                </a:lnTo>
                <a:lnTo>
                  <a:pt x="386862" y="2025604"/>
                </a:lnTo>
                <a:lnTo>
                  <a:pt x="392530" y="2024470"/>
                </a:lnTo>
                <a:lnTo>
                  <a:pt x="397972" y="2023336"/>
                </a:lnTo>
                <a:lnTo>
                  <a:pt x="403414" y="2021749"/>
                </a:lnTo>
                <a:lnTo>
                  <a:pt x="408628" y="2019934"/>
                </a:lnTo>
                <a:lnTo>
                  <a:pt x="413843" y="2017893"/>
                </a:lnTo>
                <a:lnTo>
                  <a:pt x="419058" y="2015852"/>
                </a:lnTo>
                <a:lnTo>
                  <a:pt x="424046" y="2013130"/>
                </a:lnTo>
                <a:lnTo>
                  <a:pt x="428581" y="2010408"/>
                </a:lnTo>
                <a:lnTo>
                  <a:pt x="433343" y="2007460"/>
                </a:lnTo>
                <a:lnTo>
                  <a:pt x="438104" y="2004285"/>
                </a:lnTo>
                <a:lnTo>
                  <a:pt x="442185" y="2000882"/>
                </a:lnTo>
                <a:lnTo>
                  <a:pt x="446266" y="1997254"/>
                </a:lnTo>
                <a:lnTo>
                  <a:pt x="450348" y="1993398"/>
                </a:lnTo>
                <a:lnTo>
                  <a:pt x="453975" y="1989542"/>
                </a:lnTo>
                <a:lnTo>
                  <a:pt x="457603" y="1985460"/>
                </a:lnTo>
                <a:lnTo>
                  <a:pt x="461004" y="1981377"/>
                </a:lnTo>
                <a:lnTo>
                  <a:pt x="464405" y="1976841"/>
                </a:lnTo>
                <a:lnTo>
                  <a:pt x="467353" y="1972305"/>
                </a:lnTo>
                <a:lnTo>
                  <a:pt x="470074" y="1967315"/>
                </a:lnTo>
                <a:lnTo>
                  <a:pt x="472794" y="1962552"/>
                </a:lnTo>
                <a:lnTo>
                  <a:pt x="474835" y="1957336"/>
                </a:lnTo>
                <a:lnTo>
                  <a:pt x="476876" y="1952119"/>
                </a:lnTo>
                <a:lnTo>
                  <a:pt x="478690" y="1947129"/>
                </a:lnTo>
                <a:lnTo>
                  <a:pt x="480277" y="1941686"/>
                </a:lnTo>
                <a:lnTo>
                  <a:pt x="481637" y="1936243"/>
                </a:lnTo>
                <a:lnTo>
                  <a:pt x="482544" y="1930799"/>
                </a:lnTo>
                <a:lnTo>
                  <a:pt x="483451" y="1924902"/>
                </a:lnTo>
                <a:lnTo>
                  <a:pt x="483904" y="1919232"/>
                </a:lnTo>
                <a:lnTo>
                  <a:pt x="483904" y="1913335"/>
                </a:lnTo>
                <a:lnTo>
                  <a:pt x="483904" y="1907665"/>
                </a:lnTo>
                <a:lnTo>
                  <a:pt x="483451" y="1901768"/>
                </a:lnTo>
                <a:lnTo>
                  <a:pt x="482544" y="1896325"/>
                </a:lnTo>
                <a:lnTo>
                  <a:pt x="481637" y="1890428"/>
                </a:lnTo>
                <a:lnTo>
                  <a:pt x="480277" y="1884985"/>
                </a:lnTo>
                <a:lnTo>
                  <a:pt x="478690" y="1879541"/>
                </a:lnTo>
                <a:lnTo>
                  <a:pt x="476876" y="1874325"/>
                </a:lnTo>
                <a:lnTo>
                  <a:pt x="474835" y="1869335"/>
                </a:lnTo>
                <a:lnTo>
                  <a:pt x="472794" y="1864345"/>
                </a:lnTo>
                <a:lnTo>
                  <a:pt x="470074" y="1859356"/>
                </a:lnTo>
                <a:lnTo>
                  <a:pt x="467353" y="1854366"/>
                </a:lnTo>
                <a:lnTo>
                  <a:pt x="464405" y="1850056"/>
                </a:lnTo>
                <a:lnTo>
                  <a:pt x="461004" y="1845747"/>
                </a:lnTo>
                <a:lnTo>
                  <a:pt x="457603" y="1841211"/>
                </a:lnTo>
                <a:lnTo>
                  <a:pt x="453975" y="1837129"/>
                </a:lnTo>
                <a:lnTo>
                  <a:pt x="450348" y="1833273"/>
                </a:lnTo>
                <a:lnTo>
                  <a:pt x="446266" y="1829417"/>
                </a:lnTo>
                <a:lnTo>
                  <a:pt x="442185" y="1826015"/>
                </a:lnTo>
                <a:lnTo>
                  <a:pt x="438104" y="1822613"/>
                </a:lnTo>
                <a:lnTo>
                  <a:pt x="433343" y="1819211"/>
                </a:lnTo>
                <a:lnTo>
                  <a:pt x="428581" y="1816262"/>
                </a:lnTo>
                <a:lnTo>
                  <a:pt x="424046" y="1813541"/>
                </a:lnTo>
                <a:lnTo>
                  <a:pt x="419058" y="1811273"/>
                </a:lnTo>
                <a:lnTo>
                  <a:pt x="413843" y="1808778"/>
                </a:lnTo>
                <a:lnTo>
                  <a:pt x="408628" y="1806737"/>
                </a:lnTo>
                <a:lnTo>
                  <a:pt x="403414" y="1804922"/>
                </a:lnTo>
                <a:lnTo>
                  <a:pt x="397972" y="1803334"/>
                </a:lnTo>
                <a:lnTo>
                  <a:pt x="392530" y="1801974"/>
                </a:lnTo>
                <a:lnTo>
                  <a:pt x="386862" y="1801293"/>
                </a:lnTo>
                <a:lnTo>
                  <a:pt x="381194" y="1800613"/>
                </a:lnTo>
                <a:lnTo>
                  <a:pt x="375298" y="1799932"/>
                </a:lnTo>
                <a:lnTo>
                  <a:pt x="369630" y="1799932"/>
                </a:lnTo>
                <a:lnTo>
                  <a:pt x="230188" y="1799932"/>
                </a:lnTo>
                <a:lnTo>
                  <a:pt x="230188" y="1385784"/>
                </a:lnTo>
                <a:lnTo>
                  <a:pt x="369630" y="1385784"/>
                </a:lnTo>
                <a:lnTo>
                  <a:pt x="375298" y="1385557"/>
                </a:lnTo>
                <a:lnTo>
                  <a:pt x="381194" y="1385331"/>
                </a:lnTo>
                <a:lnTo>
                  <a:pt x="386862" y="1384650"/>
                </a:lnTo>
                <a:lnTo>
                  <a:pt x="392530" y="1383516"/>
                </a:lnTo>
                <a:lnTo>
                  <a:pt x="397972" y="1382155"/>
                </a:lnTo>
                <a:lnTo>
                  <a:pt x="403414" y="1380795"/>
                </a:lnTo>
                <a:lnTo>
                  <a:pt x="408628" y="1378980"/>
                </a:lnTo>
                <a:lnTo>
                  <a:pt x="413843" y="1376712"/>
                </a:lnTo>
                <a:lnTo>
                  <a:pt x="419058" y="1374671"/>
                </a:lnTo>
                <a:lnTo>
                  <a:pt x="424046" y="1372176"/>
                </a:lnTo>
                <a:lnTo>
                  <a:pt x="428581" y="1369227"/>
                </a:lnTo>
                <a:lnTo>
                  <a:pt x="433343" y="1366506"/>
                </a:lnTo>
                <a:lnTo>
                  <a:pt x="438104" y="1363331"/>
                </a:lnTo>
                <a:lnTo>
                  <a:pt x="442185" y="1359928"/>
                </a:lnTo>
                <a:lnTo>
                  <a:pt x="446266" y="1356300"/>
                </a:lnTo>
                <a:lnTo>
                  <a:pt x="450348" y="1352671"/>
                </a:lnTo>
                <a:lnTo>
                  <a:pt x="453975" y="1348588"/>
                </a:lnTo>
                <a:lnTo>
                  <a:pt x="457603" y="1344732"/>
                </a:lnTo>
                <a:lnTo>
                  <a:pt x="461004" y="1340196"/>
                </a:lnTo>
                <a:lnTo>
                  <a:pt x="464405" y="1335887"/>
                </a:lnTo>
                <a:lnTo>
                  <a:pt x="467353" y="1331124"/>
                </a:lnTo>
                <a:lnTo>
                  <a:pt x="470074" y="1326588"/>
                </a:lnTo>
                <a:lnTo>
                  <a:pt x="472794" y="1321598"/>
                </a:lnTo>
                <a:lnTo>
                  <a:pt x="474835" y="1316608"/>
                </a:lnTo>
                <a:lnTo>
                  <a:pt x="476876" y="1311392"/>
                </a:lnTo>
                <a:lnTo>
                  <a:pt x="478690" y="1305949"/>
                </a:lnTo>
                <a:lnTo>
                  <a:pt x="480277" y="1300732"/>
                </a:lnTo>
                <a:lnTo>
                  <a:pt x="481637" y="1295289"/>
                </a:lnTo>
                <a:lnTo>
                  <a:pt x="482544" y="1289619"/>
                </a:lnTo>
                <a:lnTo>
                  <a:pt x="483451" y="1283948"/>
                </a:lnTo>
                <a:lnTo>
                  <a:pt x="483904" y="1278278"/>
                </a:lnTo>
                <a:lnTo>
                  <a:pt x="483904" y="1272381"/>
                </a:lnTo>
                <a:lnTo>
                  <a:pt x="483904" y="1266711"/>
                </a:lnTo>
                <a:lnTo>
                  <a:pt x="483451" y="1260814"/>
                </a:lnTo>
                <a:lnTo>
                  <a:pt x="482544" y="1255144"/>
                </a:lnTo>
                <a:lnTo>
                  <a:pt x="481637" y="1249474"/>
                </a:lnTo>
                <a:lnTo>
                  <a:pt x="480277" y="1244031"/>
                </a:lnTo>
                <a:lnTo>
                  <a:pt x="478690" y="1238814"/>
                </a:lnTo>
                <a:lnTo>
                  <a:pt x="476876" y="1233371"/>
                </a:lnTo>
                <a:lnTo>
                  <a:pt x="474835" y="1228154"/>
                </a:lnTo>
                <a:lnTo>
                  <a:pt x="472794" y="1223391"/>
                </a:lnTo>
                <a:lnTo>
                  <a:pt x="470074" y="1218401"/>
                </a:lnTo>
                <a:lnTo>
                  <a:pt x="467353" y="1213639"/>
                </a:lnTo>
                <a:lnTo>
                  <a:pt x="464405" y="1209102"/>
                </a:lnTo>
                <a:lnTo>
                  <a:pt x="461004" y="1204566"/>
                </a:lnTo>
                <a:lnTo>
                  <a:pt x="457603" y="1200257"/>
                </a:lnTo>
                <a:lnTo>
                  <a:pt x="453975" y="1196175"/>
                </a:lnTo>
                <a:lnTo>
                  <a:pt x="450348" y="1192092"/>
                </a:lnTo>
                <a:lnTo>
                  <a:pt x="446266" y="1188463"/>
                </a:lnTo>
                <a:lnTo>
                  <a:pt x="442185" y="1184834"/>
                </a:lnTo>
                <a:lnTo>
                  <a:pt x="438104" y="1181659"/>
                </a:lnTo>
                <a:lnTo>
                  <a:pt x="433343" y="1178484"/>
                </a:lnTo>
                <a:lnTo>
                  <a:pt x="428581" y="1175308"/>
                </a:lnTo>
                <a:lnTo>
                  <a:pt x="424046" y="1172813"/>
                </a:lnTo>
                <a:lnTo>
                  <a:pt x="419058" y="1170092"/>
                </a:lnTo>
                <a:lnTo>
                  <a:pt x="413843" y="1167824"/>
                </a:lnTo>
                <a:lnTo>
                  <a:pt x="408628" y="1165783"/>
                </a:lnTo>
                <a:lnTo>
                  <a:pt x="403414" y="1164195"/>
                </a:lnTo>
                <a:lnTo>
                  <a:pt x="397972" y="1162607"/>
                </a:lnTo>
                <a:lnTo>
                  <a:pt x="392530" y="1161246"/>
                </a:lnTo>
                <a:lnTo>
                  <a:pt x="386862" y="1160339"/>
                </a:lnTo>
                <a:lnTo>
                  <a:pt x="381194" y="1159432"/>
                </a:lnTo>
                <a:lnTo>
                  <a:pt x="375298" y="1158978"/>
                </a:lnTo>
                <a:lnTo>
                  <a:pt x="369630" y="1158978"/>
                </a:lnTo>
                <a:lnTo>
                  <a:pt x="230188" y="1158978"/>
                </a:lnTo>
                <a:lnTo>
                  <a:pt x="230188" y="744831"/>
                </a:lnTo>
                <a:lnTo>
                  <a:pt x="369630" y="744831"/>
                </a:lnTo>
                <a:lnTo>
                  <a:pt x="375298" y="744831"/>
                </a:lnTo>
                <a:lnTo>
                  <a:pt x="381194" y="744377"/>
                </a:lnTo>
                <a:lnTo>
                  <a:pt x="386862" y="743470"/>
                </a:lnTo>
                <a:lnTo>
                  <a:pt x="392530" y="742563"/>
                </a:lnTo>
                <a:lnTo>
                  <a:pt x="397972" y="741429"/>
                </a:lnTo>
                <a:lnTo>
                  <a:pt x="403414" y="739841"/>
                </a:lnTo>
                <a:lnTo>
                  <a:pt x="408628" y="738026"/>
                </a:lnTo>
                <a:lnTo>
                  <a:pt x="413843" y="735985"/>
                </a:lnTo>
                <a:lnTo>
                  <a:pt x="419058" y="733717"/>
                </a:lnTo>
                <a:lnTo>
                  <a:pt x="424046" y="731222"/>
                </a:lnTo>
                <a:lnTo>
                  <a:pt x="428581" y="728501"/>
                </a:lnTo>
                <a:lnTo>
                  <a:pt x="433343" y="725325"/>
                </a:lnTo>
                <a:lnTo>
                  <a:pt x="438104" y="722377"/>
                </a:lnTo>
                <a:lnTo>
                  <a:pt x="442185" y="718975"/>
                </a:lnTo>
                <a:lnTo>
                  <a:pt x="446266" y="715573"/>
                </a:lnTo>
                <a:lnTo>
                  <a:pt x="450348" y="711717"/>
                </a:lnTo>
                <a:lnTo>
                  <a:pt x="453975" y="707861"/>
                </a:lnTo>
                <a:lnTo>
                  <a:pt x="457603" y="703552"/>
                </a:lnTo>
                <a:lnTo>
                  <a:pt x="461004" y="699243"/>
                </a:lnTo>
                <a:lnTo>
                  <a:pt x="464405" y="694706"/>
                </a:lnTo>
                <a:lnTo>
                  <a:pt x="467353" y="690170"/>
                </a:lnTo>
                <a:lnTo>
                  <a:pt x="470074" y="685407"/>
                </a:lnTo>
                <a:lnTo>
                  <a:pt x="472794" y="680645"/>
                </a:lnTo>
                <a:lnTo>
                  <a:pt x="474835" y="675655"/>
                </a:lnTo>
                <a:lnTo>
                  <a:pt x="476876" y="670438"/>
                </a:lnTo>
                <a:lnTo>
                  <a:pt x="478690" y="665222"/>
                </a:lnTo>
                <a:lnTo>
                  <a:pt x="480277" y="659778"/>
                </a:lnTo>
                <a:lnTo>
                  <a:pt x="481637" y="654335"/>
                </a:lnTo>
                <a:lnTo>
                  <a:pt x="482544" y="648665"/>
                </a:lnTo>
                <a:lnTo>
                  <a:pt x="483451" y="642995"/>
                </a:lnTo>
                <a:lnTo>
                  <a:pt x="483904" y="637325"/>
                </a:lnTo>
                <a:lnTo>
                  <a:pt x="483904" y="631428"/>
                </a:lnTo>
                <a:lnTo>
                  <a:pt x="483904" y="625531"/>
                </a:lnTo>
                <a:lnTo>
                  <a:pt x="483451" y="619861"/>
                </a:lnTo>
                <a:lnTo>
                  <a:pt x="482544" y="614190"/>
                </a:lnTo>
                <a:lnTo>
                  <a:pt x="481637" y="608747"/>
                </a:lnTo>
                <a:lnTo>
                  <a:pt x="480277" y="603077"/>
                </a:lnTo>
                <a:lnTo>
                  <a:pt x="478690" y="597860"/>
                </a:lnTo>
                <a:lnTo>
                  <a:pt x="476876" y="592417"/>
                </a:lnTo>
                <a:lnTo>
                  <a:pt x="474835" y="587427"/>
                </a:lnTo>
                <a:lnTo>
                  <a:pt x="472794" y="582211"/>
                </a:lnTo>
                <a:lnTo>
                  <a:pt x="470074" y="577448"/>
                </a:lnTo>
                <a:lnTo>
                  <a:pt x="467353" y="572685"/>
                </a:lnTo>
                <a:lnTo>
                  <a:pt x="464405" y="567922"/>
                </a:lnTo>
                <a:lnTo>
                  <a:pt x="461004" y="563613"/>
                </a:lnTo>
                <a:lnTo>
                  <a:pt x="457603" y="559530"/>
                </a:lnTo>
                <a:lnTo>
                  <a:pt x="453975" y="555221"/>
                </a:lnTo>
                <a:lnTo>
                  <a:pt x="450348" y="551138"/>
                </a:lnTo>
                <a:lnTo>
                  <a:pt x="446266" y="547509"/>
                </a:lnTo>
                <a:lnTo>
                  <a:pt x="442185" y="543881"/>
                </a:lnTo>
                <a:lnTo>
                  <a:pt x="438104" y="540478"/>
                </a:lnTo>
                <a:lnTo>
                  <a:pt x="433343" y="537303"/>
                </a:lnTo>
                <a:lnTo>
                  <a:pt x="428581" y="534581"/>
                </a:lnTo>
                <a:lnTo>
                  <a:pt x="424046" y="531633"/>
                </a:lnTo>
                <a:lnTo>
                  <a:pt x="419058" y="529138"/>
                </a:lnTo>
                <a:lnTo>
                  <a:pt x="413843" y="527097"/>
                </a:lnTo>
                <a:lnTo>
                  <a:pt x="408628" y="525056"/>
                </a:lnTo>
                <a:lnTo>
                  <a:pt x="403414" y="523241"/>
                </a:lnTo>
                <a:lnTo>
                  <a:pt x="397972" y="521654"/>
                </a:lnTo>
                <a:lnTo>
                  <a:pt x="392530" y="520293"/>
                </a:lnTo>
                <a:lnTo>
                  <a:pt x="386862" y="519159"/>
                </a:lnTo>
                <a:lnTo>
                  <a:pt x="381194" y="518478"/>
                </a:lnTo>
                <a:lnTo>
                  <a:pt x="375298" y="518251"/>
                </a:lnTo>
                <a:lnTo>
                  <a:pt x="369630" y="518025"/>
                </a:lnTo>
                <a:lnTo>
                  <a:pt x="230188" y="518025"/>
                </a:lnTo>
                <a:lnTo>
                  <a:pt x="230188" y="229074"/>
                </a:lnTo>
                <a:lnTo>
                  <a:pt x="230415" y="217053"/>
                </a:lnTo>
                <a:lnTo>
                  <a:pt x="231322" y="205713"/>
                </a:lnTo>
                <a:lnTo>
                  <a:pt x="232682" y="194372"/>
                </a:lnTo>
                <a:lnTo>
                  <a:pt x="234723" y="183032"/>
                </a:lnTo>
                <a:lnTo>
                  <a:pt x="237444" y="172145"/>
                </a:lnTo>
                <a:lnTo>
                  <a:pt x="240391" y="161032"/>
                </a:lnTo>
                <a:lnTo>
                  <a:pt x="244019" y="150599"/>
                </a:lnTo>
                <a:lnTo>
                  <a:pt x="248327" y="140166"/>
                </a:lnTo>
                <a:lnTo>
                  <a:pt x="252862" y="129960"/>
                </a:lnTo>
                <a:lnTo>
                  <a:pt x="257850" y="120207"/>
                </a:lnTo>
                <a:lnTo>
                  <a:pt x="263518" y="110681"/>
                </a:lnTo>
                <a:lnTo>
                  <a:pt x="269413" y="101155"/>
                </a:lnTo>
                <a:lnTo>
                  <a:pt x="275762" y="92083"/>
                </a:lnTo>
                <a:lnTo>
                  <a:pt x="282564" y="83691"/>
                </a:lnTo>
                <a:lnTo>
                  <a:pt x="289819" y="75299"/>
                </a:lnTo>
                <a:lnTo>
                  <a:pt x="297528" y="67361"/>
                </a:lnTo>
                <a:lnTo>
                  <a:pt x="305237" y="59650"/>
                </a:lnTo>
                <a:lnTo>
                  <a:pt x="313626" y="52392"/>
                </a:lnTo>
                <a:lnTo>
                  <a:pt x="322469" y="45815"/>
                </a:lnTo>
                <a:lnTo>
                  <a:pt x="331085" y="39237"/>
                </a:lnTo>
                <a:lnTo>
                  <a:pt x="340608" y="33340"/>
                </a:lnTo>
                <a:lnTo>
                  <a:pt x="350131" y="27897"/>
                </a:lnTo>
                <a:lnTo>
                  <a:pt x="359880" y="22680"/>
                </a:lnTo>
                <a:lnTo>
                  <a:pt x="370084" y="18371"/>
                </a:lnTo>
                <a:lnTo>
                  <a:pt x="380513" y="14062"/>
                </a:lnTo>
                <a:lnTo>
                  <a:pt x="391170" y="10433"/>
                </a:lnTo>
                <a:lnTo>
                  <a:pt x="402053" y="7258"/>
                </a:lnTo>
                <a:lnTo>
                  <a:pt x="413163" y="4763"/>
                </a:lnTo>
                <a:lnTo>
                  <a:pt x="424273" y="2722"/>
                </a:lnTo>
                <a:lnTo>
                  <a:pt x="435610" y="1134"/>
                </a:lnTo>
                <a:lnTo>
                  <a:pt x="447400" y="453"/>
                </a:lnTo>
                <a:lnTo>
                  <a:pt x="458964" y="0"/>
                </a:lnTo>
                <a:close/>
              </a:path>
            </a:pathLst>
          </a:custGeom>
          <a:solidFill>
            <a:srgbClr val="7F723D">
              <a:lumMod val="60000"/>
              <a:lumOff val="40000"/>
            </a:srgbClr>
          </a:solidFill>
          <a:ln>
            <a:noFill/>
          </a:ln>
        </p:spPr>
        <p:txBody>
          <a:bodyPr anchor="ctr">
            <a:normAutofit/>
            <a:scene3d>
              <a:camera prst="orthographicFront"/>
              <a:lightRig rig="threePt" dir="t"/>
            </a:scene3d>
            <a:sp3d>
              <a:contourClr>
                <a:srgbClr val="FFFFFF"/>
              </a:contourClr>
            </a:sp3d>
          </a:bodyPr>
          <a:lstStyle/>
          <a:p>
            <a:pPr algn="ctr"/>
            <a:endParaRPr lang="zh-CN" altLang="en-US">
              <a:solidFill>
                <a:srgbClr val="FFFFFF"/>
              </a:solidFill>
              <a:sym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167005" y="92075"/>
            <a:ext cx="10207625" cy="861060"/>
          </a:xfrm>
          <a:prstGeom prst="rect">
            <a:avLst/>
          </a:prstGeom>
        </p:spPr>
        <p:txBody>
          <a:bodyPr vert="horz" lIns="91440" tIns="45720" rIns="91440" bIns="45720" rtlCol="0" anchor="b">
            <a:normAutofit fontScale="9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zh-CN" altLang="en-US"/>
          </a:p>
        </p:txBody>
      </p:sp>
      <p:sp>
        <p:nvSpPr>
          <p:cNvPr id="9" name="文本框 8"/>
          <p:cNvSpPr txBox="1"/>
          <p:nvPr>
            <p:custDataLst>
              <p:tags r:id="rId1"/>
            </p:custDataLst>
          </p:nvPr>
        </p:nvSpPr>
        <p:spPr>
          <a:xfrm>
            <a:off x="358140" y="199859"/>
            <a:ext cx="1056887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zh-CN"/>
            </a:defPPr>
            <a:lvl1pPr algn="dist">
              <a:defRPr sz="1600" b="1">
                <a:solidFill>
                  <a:schemeClr val="tx1">
                    <a:lumMod val="85000"/>
                    <a:lumOff val="15000"/>
                  </a:schemeClr>
                </a:solidFill>
                <a:latin typeface="微软雅黑" panose="020B0503020204020204" pitchFamily="2" charset="-122"/>
                <a:ea typeface="微软雅黑" panose="020B0503020204020204" pitchFamily="2" charset="-122"/>
              </a:defRPr>
            </a:lvl1pPr>
          </a:lstStyle>
          <a:p>
            <a:pPr marL="914400" indent="-914400" algn="l" fontAlgn="base">
              <a:lnSpc>
                <a:spcPct val="90000"/>
              </a:lnSpc>
            </a:pPr>
            <a:r>
              <a:rPr lang="zh-CN" altLang="en-US" sz="4000" dirty="0">
                <a:solidFill>
                  <a:srgbClr val="38425D"/>
                </a:solidFill>
                <a:cs typeface="+mj-cs"/>
              </a:rPr>
              <a:t>企业、产业的角度看人才类别</a:t>
            </a:r>
            <a:endParaRPr lang="zh-CN" altLang="en-US" sz="4000" dirty="0">
              <a:solidFill>
                <a:srgbClr val="38425D"/>
              </a:solidFill>
              <a:cs typeface="+mj-cs"/>
            </a:endParaRPr>
          </a:p>
        </p:txBody>
      </p:sp>
      <p:sp>
        <p:nvSpPr>
          <p:cNvPr id="54" name="KSO_Shape"/>
          <p:cNvSpPr/>
          <p:nvPr>
            <p:custDataLst>
              <p:tags r:id="rId2"/>
            </p:custDataLst>
          </p:nvPr>
        </p:nvSpPr>
        <p:spPr>
          <a:xfrm rot="16200000">
            <a:off x="2327535" y="2659719"/>
            <a:ext cx="3322622" cy="1633622"/>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noFill/>
          <a:ln>
            <a:solidFill>
              <a:srgbClr val="FCEC8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1pPr>
            <a:lvl2pPr marL="4572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2pPr>
            <a:lvl3pPr marL="9144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3pPr>
            <a:lvl4pPr marL="13716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4pPr>
            <a:lvl5pPr marL="18288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5pPr>
            <a:lvl6pPr marL="22860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6pPr>
            <a:lvl7pPr marL="27432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7pPr>
            <a:lvl8pPr marL="32004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8pPr>
            <a:lvl9pPr marL="36576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53" name="圆: 空心 52"/>
          <p:cNvSpPr/>
          <p:nvPr>
            <p:custDataLst>
              <p:tags r:id="rId3"/>
            </p:custDataLst>
          </p:nvPr>
        </p:nvSpPr>
        <p:spPr>
          <a:xfrm>
            <a:off x="1475716" y="1973655"/>
            <a:ext cx="3005750" cy="3005750"/>
          </a:xfrm>
          <a:prstGeom prst="donut">
            <a:avLst>
              <a:gd name="adj" fmla="val 1830"/>
            </a:avLst>
          </a:prstGeom>
          <a:solidFill>
            <a:srgbClr val="43537C"/>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solidFill>
                <a:sysClr val="windowText" lastClr="000000"/>
              </a:solidFill>
            </a:endParaRPr>
          </a:p>
        </p:txBody>
      </p:sp>
      <p:sp>
        <p:nvSpPr>
          <p:cNvPr id="55" name="椭圆 54"/>
          <p:cNvSpPr/>
          <p:nvPr>
            <p:custDataLst>
              <p:tags r:id="rId4"/>
            </p:custDataLst>
          </p:nvPr>
        </p:nvSpPr>
        <p:spPr>
          <a:xfrm>
            <a:off x="1548144" y="2027977"/>
            <a:ext cx="2887694" cy="2887694"/>
          </a:xfrm>
          <a:prstGeom prst="ellipse">
            <a:avLst/>
          </a:prstGeom>
          <a:solidFill>
            <a:sysClr val="window" lastClr="FFFFFF"/>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sp>
        <p:nvSpPr>
          <p:cNvPr id="56" name="椭圆 55"/>
          <p:cNvSpPr/>
          <p:nvPr>
            <p:custDataLst>
              <p:tags r:id="rId5"/>
            </p:custDataLst>
          </p:nvPr>
        </p:nvSpPr>
        <p:spPr>
          <a:xfrm>
            <a:off x="4549805" y="2630428"/>
            <a:ext cx="158437" cy="158437"/>
          </a:xfrm>
          <a:prstGeom prst="ellipse">
            <a:avLst/>
          </a:prstGeom>
          <a:solidFill>
            <a:sysClr val="window" lastClr="FFFFFF"/>
          </a:solidFill>
          <a:ln>
            <a:solidFill>
              <a:srgbClr val="FCEC8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sp>
        <p:nvSpPr>
          <p:cNvPr id="59" name="椭圆 58"/>
          <p:cNvSpPr/>
          <p:nvPr>
            <p:custDataLst>
              <p:tags r:id="rId6"/>
            </p:custDataLst>
          </p:nvPr>
        </p:nvSpPr>
        <p:spPr>
          <a:xfrm>
            <a:off x="4521584" y="4199873"/>
            <a:ext cx="158437" cy="158437"/>
          </a:xfrm>
          <a:prstGeom prst="ellipse">
            <a:avLst/>
          </a:prstGeom>
          <a:solidFill>
            <a:sysClr val="window" lastClr="FFFFFF"/>
          </a:solidFill>
          <a:ln>
            <a:solidFill>
              <a:srgbClr val="FCEC8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cxnSp>
        <p:nvCxnSpPr>
          <p:cNvPr id="61" name="直接连接符 60"/>
          <p:cNvCxnSpPr>
            <a:stCxn id="56" idx="7"/>
          </p:cNvCxnSpPr>
          <p:nvPr>
            <p:custDataLst>
              <p:tags r:id="rId7"/>
            </p:custDataLst>
          </p:nvPr>
        </p:nvCxnSpPr>
        <p:spPr>
          <a:xfrm flipV="1">
            <a:off x="4685039" y="2094010"/>
            <a:ext cx="392131" cy="559621"/>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cxnSp>
        <p:nvCxnSpPr>
          <p:cNvPr id="63" name="直接连接符 62"/>
          <p:cNvCxnSpPr/>
          <p:nvPr>
            <p:custDataLst>
              <p:tags r:id="rId8"/>
            </p:custDataLst>
          </p:nvPr>
        </p:nvCxnSpPr>
        <p:spPr>
          <a:xfrm>
            <a:off x="5080072" y="2094010"/>
            <a:ext cx="1085249" cy="1"/>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65" name="椭圆 64"/>
          <p:cNvSpPr/>
          <p:nvPr>
            <p:custDataLst>
              <p:tags r:id="rId9"/>
            </p:custDataLst>
          </p:nvPr>
        </p:nvSpPr>
        <p:spPr>
          <a:xfrm>
            <a:off x="6175582" y="1654920"/>
            <a:ext cx="887197" cy="887197"/>
          </a:xfrm>
          <a:prstGeom prst="ellipse">
            <a:avLst/>
          </a:prstGeom>
          <a:solidFill>
            <a:sysClr val="window" lastClr="FFFFFF"/>
          </a:solidFill>
          <a:ln w="9525">
            <a:solidFill>
              <a:srgbClr val="43537C"/>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cxnSp>
        <p:nvCxnSpPr>
          <p:cNvPr id="77" name="直接连接符 76"/>
          <p:cNvCxnSpPr/>
          <p:nvPr>
            <p:custDataLst>
              <p:tags r:id="rId10"/>
            </p:custDataLst>
          </p:nvPr>
        </p:nvCxnSpPr>
        <p:spPr>
          <a:xfrm>
            <a:off x="4659720" y="4350102"/>
            <a:ext cx="392131" cy="570322"/>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cxnSp>
        <p:nvCxnSpPr>
          <p:cNvPr id="78" name="直接连接符 77"/>
          <p:cNvCxnSpPr>
            <a:endCxn id="79" idx="2"/>
          </p:cNvCxnSpPr>
          <p:nvPr>
            <p:custDataLst>
              <p:tags r:id="rId11"/>
            </p:custDataLst>
          </p:nvPr>
        </p:nvCxnSpPr>
        <p:spPr>
          <a:xfrm>
            <a:off x="5042798" y="4915671"/>
            <a:ext cx="1089359" cy="0"/>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79" name="椭圆 78"/>
          <p:cNvSpPr/>
          <p:nvPr>
            <p:custDataLst>
              <p:tags r:id="rId12"/>
            </p:custDataLst>
          </p:nvPr>
        </p:nvSpPr>
        <p:spPr>
          <a:xfrm>
            <a:off x="6132157" y="4472072"/>
            <a:ext cx="887197" cy="887197"/>
          </a:xfrm>
          <a:prstGeom prst="ellipse">
            <a:avLst/>
          </a:prstGeom>
          <a:solidFill>
            <a:sysClr val="window" lastClr="FFFFFF"/>
          </a:solidFill>
          <a:ln w="9525">
            <a:solidFill>
              <a:srgbClr val="43537C"/>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sp>
        <p:nvSpPr>
          <p:cNvPr id="88" name="文本框 87"/>
          <p:cNvSpPr txBox="1"/>
          <p:nvPr>
            <p:custDataLst>
              <p:tags r:id="rId13"/>
            </p:custDataLst>
          </p:nvPr>
        </p:nvSpPr>
        <p:spPr>
          <a:xfrm>
            <a:off x="7212272" y="1531566"/>
            <a:ext cx="2681712" cy="368300"/>
          </a:xfrm>
          <a:prstGeom prst="rect">
            <a:avLst/>
          </a:prstGeom>
          <a:noFill/>
        </p:spPr>
        <p:txBody>
          <a:bodyPr wrap="square" rtlCol="0">
            <a:spAutoFit/>
          </a:bodyPr>
          <a:lstStyle/>
          <a:p>
            <a:r>
              <a:rPr lang="zh-CN" altLang="en-US" dirty="0">
                <a:latin typeface="Arial" panose="020B0604020202020204" pitchFamily="34" charset="0"/>
                <a:ea typeface="微软雅黑" panose="020B0503020204020204" pitchFamily="2" charset="-122"/>
                <a:cs typeface="+mn-ea"/>
              </a:rPr>
              <a:t>核心人才</a:t>
            </a:r>
            <a:endParaRPr lang="zh-CN" altLang="en-US" dirty="0">
              <a:latin typeface="Arial" panose="020B0604020202020204" pitchFamily="34" charset="0"/>
              <a:ea typeface="微软雅黑" panose="020B0503020204020204" pitchFamily="2" charset="-122"/>
              <a:cs typeface="+mn-ea"/>
            </a:endParaRPr>
          </a:p>
        </p:txBody>
      </p:sp>
      <p:sp>
        <p:nvSpPr>
          <p:cNvPr id="89" name="文本框 88"/>
          <p:cNvSpPr txBox="1"/>
          <p:nvPr>
            <p:custDataLst>
              <p:tags r:id="rId14"/>
            </p:custDataLst>
          </p:nvPr>
        </p:nvSpPr>
        <p:spPr>
          <a:xfrm>
            <a:off x="7212271" y="1942228"/>
            <a:ext cx="2996697" cy="368300"/>
          </a:xfrm>
          <a:prstGeom prst="rect">
            <a:avLst/>
          </a:prstGeom>
          <a:noFill/>
        </p:spPr>
        <p:txBody>
          <a:bodyPr wrap="square" rtlCol="0">
            <a:spAutoFit/>
          </a:bodyPr>
          <a:lstStyle/>
          <a:p>
            <a:r>
              <a:rPr lang="en-US" altLang="zh-CN" dirty="0">
                <a:solidFill>
                  <a:sysClr val="window" lastClr="FFFFFF">
                    <a:lumMod val="50000"/>
                  </a:sysClr>
                </a:solidFill>
              </a:rPr>
              <a:t> </a:t>
            </a:r>
            <a:r>
              <a:rPr lang="zh-CN" altLang="en-US" dirty="0">
                <a:solidFill>
                  <a:sysClr val="window" lastClr="FFFFFF">
                    <a:lumMod val="50000"/>
                  </a:sysClr>
                </a:solidFill>
                <a:ea typeface="宋体" panose="02010600030101010101" pitchFamily="2" charset="-122"/>
              </a:rPr>
              <a:t>专业人才、管理人才</a:t>
            </a:r>
            <a:endParaRPr lang="zh-CN" altLang="en-US" dirty="0">
              <a:solidFill>
                <a:sysClr val="window" lastClr="FFFFFF">
                  <a:lumMod val="50000"/>
                </a:sysClr>
              </a:solidFill>
              <a:ea typeface="宋体" panose="02010600030101010101" pitchFamily="2" charset="-122"/>
            </a:endParaRPr>
          </a:p>
        </p:txBody>
      </p:sp>
      <p:sp>
        <p:nvSpPr>
          <p:cNvPr id="96" name="文本框 95"/>
          <p:cNvSpPr txBox="1"/>
          <p:nvPr>
            <p:custDataLst>
              <p:tags r:id="rId15"/>
            </p:custDataLst>
          </p:nvPr>
        </p:nvSpPr>
        <p:spPr>
          <a:xfrm>
            <a:off x="7182316" y="4462489"/>
            <a:ext cx="2681712" cy="368300"/>
          </a:xfrm>
          <a:prstGeom prst="rect">
            <a:avLst/>
          </a:prstGeom>
          <a:noFill/>
        </p:spPr>
        <p:txBody>
          <a:bodyPr wrap="square" rtlCol="0">
            <a:spAutoFit/>
          </a:bodyPr>
          <a:lstStyle/>
          <a:p>
            <a:r>
              <a:rPr lang="zh-CN" altLang="en-US" dirty="0">
                <a:latin typeface="Arial" panose="020B0604020202020204" pitchFamily="34" charset="0"/>
                <a:ea typeface="微软雅黑" panose="020B0503020204020204" pitchFamily="2" charset="-122"/>
                <a:cs typeface="+mn-ea"/>
              </a:rPr>
              <a:t>一般人才</a:t>
            </a:r>
            <a:endParaRPr lang="zh-CN" altLang="en-US" dirty="0">
              <a:latin typeface="Arial" panose="020B0604020202020204" pitchFamily="34" charset="0"/>
              <a:ea typeface="微软雅黑" panose="020B0503020204020204" pitchFamily="2" charset="-122"/>
              <a:cs typeface="+mn-ea"/>
            </a:endParaRPr>
          </a:p>
        </p:txBody>
      </p:sp>
      <p:sp>
        <p:nvSpPr>
          <p:cNvPr id="97" name="文本框 96"/>
          <p:cNvSpPr txBox="1"/>
          <p:nvPr>
            <p:custDataLst>
              <p:tags r:id="rId16"/>
            </p:custDataLst>
          </p:nvPr>
        </p:nvSpPr>
        <p:spPr>
          <a:xfrm>
            <a:off x="7182315" y="4873151"/>
            <a:ext cx="2996697" cy="368300"/>
          </a:xfrm>
          <a:prstGeom prst="rect">
            <a:avLst/>
          </a:prstGeom>
          <a:noFill/>
        </p:spPr>
        <p:txBody>
          <a:bodyPr wrap="square" rtlCol="0">
            <a:spAutoFit/>
          </a:bodyPr>
          <a:lstStyle/>
          <a:p>
            <a:r>
              <a:rPr lang="zh-CN" altLang="en-US" dirty="0">
                <a:solidFill>
                  <a:sysClr val="window" lastClr="FFFFFF">
                    <a:lumMod val="50000"/>
                  </a:sysClr>
                </a:solidFill>
              </a:rPr>
              <a:t>给多钱就能招聘到的人才</a:t>
            </a:r>
            <a:endParaRPr lang="zh-CN" altLang="en-US" dirty="0">
              <a:solidFill>
                <a:sysClr val="window" lastClr="FFFFFF">
                  <a:lumMod val="50000"/>
                </a:sysClr>
              </a:solidFill>
            </a:endParaRPr>
          </a:p>
        </p:txBody>
      </p:sp>
      <p:sp>
        <p:nvSpPr>
          <p:cNvPr id="102" name="Freeform 15"/>
          <p:cNvSpPr>
            <a:spLocks noEditPoints="1" noChangeArrowheads="1"/>
          </p:cNvSpPr>
          <p:nvPr>
            <p:custDataLst>
              <p:tags r:id="rId17"/>
            </p:custDataLst>
          </p:nvPr>
        </p:nvSpPr>
        <p:spPr bwMode="auto">
          <a:xfrm>
            <a:off x="6451592" y="1936709"/>
            <a:ext cx="335177" cy="323618"/>
          </a:xfrm>
          <a:custGeom>
            <a:avLst/>
            <a:gdLst>
              <a:gd name="T0" fmla="*/ 180 w 237"/>
              <a:gd name="T1" fmla="*/ 2 h 229"/>
              <a:gd name="T2" fmla="*/ 180 w 237"/>
              <a:gd name="T3" fmla="*/ 2 h 229"/>
              <a:gd name="T4" fmla="*/ 175 w 237"/>
              <a:gd name="T5" fmla="*/ 0 h 229"/>
              <a:gd name="T6" fmla="*/ 171 w 237"/>
              <a:gd name="T7" fmla="*/ 2 h 229"/>
              <a:gd name="T8" fmla="*/ 171 w 237"/>
              <a:gd name="T9" fmla="*/ 2 h 229"/>
              <a:gd name="T10" fmla="*/ 119 w 237"/>
              <a:gd name="T11" fmla="*/ 28 h 229"/>
              <a:gd name="T12" fmla="*/ 67 w 237"/>
              <a:gd name="T13" fmla="*/ 4 h 229"/>
              <a:gd name="T14" fmla="*/ 67 w 237"/>
              <a:gd name="T15" fmla="*/ 2 h 229"/>
              <a:gd name="T16" fmla="*/ 62 w 237"/>
              <a:gd name="T17" fmla="*/ 0 h 229"/>
              <a:gd name="T18" fmla="*/ 57 w 237"/>
              <a:gd name="T19" fmla="*/ 2 h 229"/>
              <a:gd name="T20" fmla="*/ 57 w 237"/>
              <a:gd name="T21" fmla="*/ 2 h 229"/>
              <a:gd name="T22" fmla="*/ 0 w 237"/>
              <a:gd name="T23" fmla="*/ 30 h 229"/>
              <a:gd name="T24" fmla="*/ 0 w 237"/>
              <a:gd name="T25" fmla="*/ 229 h 229"/>
              <a:gd name="T26" fmla="*/ 62 w 237"/>
              <a:gd name="T27" fmla="*/ 199 h 229"/>
              <a:gd name="T28" fmla="*/ 112 w 237"/>
              <a:gd name="T29" fmla="*/ 225 h 229"/>
              <a:gd name="T30" fmla="*/ 114 w 237"/>
              <a:gd name="T31" fmla="*/ 225 h 229"/>
              <a:gd name="T32" fmla="*/ 119 w 237"/>
              <a:gd name="T33" fmla="*/ 227 h 229"/>
              <a:gd name="T34" fmla="*/ 123 w 237"/>
              <a:gd name="T35" fmla="*/ 225 h 229"/>
              <a:gd name="T36" fmla="*/ 126 w 237"/>
              <a:gd name="T37" fmla="*/ 225 h 229"/>
              <a:gd name="T38" fmla="*/ 175 w 237"/>
              <a:gd name="T39" fmla="*/ 199 h 229"/>
              <a:gd name="T40" fmla="*/ 237 w 237"/>
              <a:gd name="T41" fmla="*/ 229 h 229"/>
              <a:gd name="T42" fmla="*/ 237 w 237"/>
              <a:gd name="T43" fmla="*/ 30 h 229"/>
              <a:gd name="T44" fmla="*/ 180 w 237"/>
              <a:gd name="T45" fmla="*/ 2 h 229"/>
              <a:gd name="T46" fmla="*/ 57 w 237"/>
              <a:gd name="T47" fmla="*/ 191 h 229"/>
              <a:gd name="T48" fmla="*/ 10 w 237"/>
              <a:gd name="T49" fmla="*/ 215 h 229"/>
              <a:gd name="T50" fmla="*/ 10 w 237"/>
              <a:gd name="T51" fmla="*/ 38 h 229"/>
              <a:gd name="T52" fmla="*/ 57 w 237"/>
              <a:gd name="T53" fmla="*/ 14 h 229"/>
              <a:gd name="T54" fmla="*/ 57 w 237"/>
              <a:gd name="T55" fmla="*/ 191 h 229"/>
              <a:gd name="T56" fmla="*/ 114 w 237"/>
              <a:gd name="T57" fmla="*/ 215 h 229"/>
              <a:gd name="T58" fmla="*/ 67 w 237"/>
              <a:gd name="T59" fmla="*/ 191 h 229"/>
              <a:gd name="T60" fmla="*/ 67 w 237"/>
              <a:gd name="T61" fmla="*/ 14 h 229"/>
              <a:gd name="T62" fmla="*/ 114 w 237"/>
              <a:gd name="T63" fmla="*/ 38 h 229"/>
              <a:gd name="T64" fmla="*/ 114 w 237"/>
              <a:gd name="T65" fmla="*/ 215 h 229"/>
              <a:gd name="T66" fmla="*/ 171 w 237"/>
              <a:gd name="T67" fmla="*/ 191 h 229"/>
              <a:gd name="T68" fmla="*/ 123 w 237"/>
              <a:gd name="T69" fmla="*/ 215 h 229"/>
              <a:gd name="T70" fmla="*/ 123 w 237"/>
              <a:gd name="T71" fmla="*/ 38 h 229"/>
              <a:gd name="T72" fmla="*/ 171 w 237"/>
              <a:gd name="T73" fmla="*/ 14 h 229"/>
              <a:gd name="T74" fmla="*/ 171 w 237"/>
              <a:gd name="T75" fmla="*/ 191 h 229"/>
              <a:gd name="T76" fmla="*/ 227 w 237"/>
              <a:gd name="T77" fmla="*/ 215 h 229"/>
              <a:gd name="T78" fmla="*/ 180 w 237"/>
              <a:gd name="T79" fmla="*/ 191 h 229"/>
              <a:gd name="T80" fmla="*/ 180 w 237"/>
              <a:gd name="T81" fmla="*/ 14 h 229"/>
              <a:gd name="T82" fmla="*/ 227 w 237"/>
              <a:gd name="T83" fmla="*/ 38 h 229"/>
              <a:gd name="T84" fmla="*/ 227 w 237"/>
              <a:gd name="T85" fmla="*/ 2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7" h="229">
                <a:moveTo>
                  <a:pt x="180" y="2"/>
                </a:moveTo>
                <a:lnTo>
                  <a:pt x="180" y="2"/>
                </a:lnTo>
                <a:lnTo>
                  <a:pt x="175" y="0"/>
                </a:lnTo>
                <a:lnTo>
                  <a:pt x="171" y="2"/>
                </a:lnTo>
                <a:lnTo>
                  <a:pt x="119" y="28"/>
                </a:lnTo>
                <a:lnTo>
                  <a:pt x="67" y="4"/>
                </a:lnTo>
                <a:lnTo>
                  <a:pt x="67" y="2"/>
                </a:lnTo>
                <a:lnTo>
                  <a:pt x="62" y="0"/>
                </a:lnTo>
                <a:lnTo>
                  <a:pt x="57" y="2"/>
                </a:lnTo>
                <a:lnTo>
                  <a:pt x="0" y="30"/>
                </a:lnTo>
                <a:lnTo>
                  <a:pt x="0" y="229"/>
                </a:lnTo>
                <a:lnTo>
                  <a:pt x="62" y="199"/>
                </a:lnTo>
                <a:lnTo>
                  <a:pt x="112" y="225"/>
                </a:lnTo>
                <a:lnTo>
                  <a:pt x="114" y="225"/>
                </a:lnTo>
                <a:lnTo>
                  <a:pt x="119" y="227"/>
                </a:lnTo>
                <a:lnTo>
                  <a:pt x="123" y="225"/>
                </a:lnTo>
                <a:lnTo>
                  <a:pt x="126" y="225"/>
                </a:lnTo>
                <a:lnTo>
                  <a:pt x="175" y="199"/>
                </a:lnTo>
                <a:lnTo>
                  <a:pt x="237" y="229"/>
                </a:lnTo>
                <a:lnTo>
                  <a:pt x="237" y="30"/>
                </a:lnTo>
                <a:lnTo>
                  <a:pt x="180" y="2"/>
                </a:lnTo>
                <a:close/>
                <a:moveTo>
                  <a:pt x="57" y="191"/>
                </a:moveTo>
                <a:lnTo>
                  <a:pt x="10" y="215"/>
                </a:lnTo>
                <a:lnTo>
                  <a:pt x="10" y="38"/>
                </a:lnTo>
                <a:lnTo>
                  <a:pt x="57" y="14"/>
                </a:lnTo>
                <a:lnTo>
                  <a:pt x="57" y="191"/>
                </a:lnTo>
                <a:close/>
                <a:moveTo>
                  <a:pt x="114" y="215"/>
                </a:moveTo>
                <a:lnTo>
                  <a:pt x="67" y="191"/>
                </a:lnTo>
                <a:lnTo>
                  <a:pt x="67" y="14"/>
                </a:lnTo>
                <a:lnTo>
                  <a:pt x="114" y="38"/>
                </a:lnTo>
                <a:lnTo>
                  <a:pt x="114" y="215"/>
                </a:lnTo>
                <a:close/>
                <a:moveTo>
                  <a:pt x="171" y="191"/>
                </a:moveTo>
                <a:lnTo>
                  <a:pt x="123" y="215"/>
                </a:lnTo>
                <a:lnTo>
                  <a:pt x="123" y="38"/>
                </a:lnTo>
                <a:lnTo>
                  <a:pt x="171" y="14"/>
                </a:lnTo>
                <a:lnTo>
                  <a:pt x="171" y="191"/>
                </a:lnTo>
                <a:close/>
                <a:moveTo>
                  <a:pt x="227" y="215"/>
                </a:moveTo>
                <a:lnTo>
                  <a:pt x="180" y="191"/>
                </a:lnTo>
                <a:lnTo>
                  <a:pt x="180" y="14"/>
                </a:lnTo>
                <a:lnTo>
                  <a:pt x="227" y="38"/>
                </a:lnTo>
                <a:lnTo>
                  <a:pt x="227" y="215"/>
                </a:lnTo>
                <a:close/>
              </a:path>
            </a:pathLst>
          </a:custGeom>
          <a:solidFill>
            <a:srgbClr val="43537C"/>
          </a:solidFill>
          <a:ln>
            <a:noFill/>
          </a:ln>
        </p:spPr>
        <p:txBody>
          <a:bodyPr/>
          <a:lstStyle/>
          <a:p>
            <a:pPr eaLnBrk="0" hangingPunct="0"/>
            <a:endParaRPr lang="zh-CN" altLang="en-US" sz="2400"/>
          </a:p>
        </p:txBody>
      </p:sp>
      <p:sp>
        <p:nvSpPr>
          <p:cNvPr id="104" name="Freeform 49"/>
          <p:cNvSpPr>
            <a:spLocks noEditPoints="1" noChangeArrowheads="1"/>
          </p:cNvSpPr>
          <p:nvPr>
            <p:custDataLst>
              <p:tags r:id="rId18"/>
            </p:custDataLst>
          </p:nvPr>
        </p:nvSpPr>
        <p:spPr bwMode="auto">
          <a:xfrm>
            <a:off x="6420313" y="4739826"/>
            <a:ext cx="310885" cy="351688"/>
          </a:xfrm>
          <a:custGeom>
            <a:avLst/>
            <a:gdLst>
              <a:gd name="T0" fmla="*/ 46 w 92"/>
              <a:gd name="T1" fmla="*/ 0 h 104"/>
              <a:gd name="T2" fmla="*/ 0 w 92"/>
              <a:gd name="T3" fmla="*/ 22 h 104"/>
              <a:gd name="T4" fmla="*/ 0 w 92"/>
              <a:gd name="T5" fmla="*/ 82 h 104"/>
              <a:gd name="T6" fmla="*/ 46 w 92"/>
              <a:gd name="T7" fmla="*/ 104 h 104"/>
              <a:gd name="T8" fmla="*/ 92 w 92"/>
              <a:gd name="T9" fmla="*/ 82 h 104"/>
              <a:gd name="T10" fmla="*/ 92 w 92"/>
              <a:gd name="T11" fmla="*/ 22 h 104"/>
              <a:gd name="T12" fmla="*/ 46 w 92"/>
              <a:gd name="T13" fmla="*/ 0 h 104"/>
              <a:gd name="T14" fmla="*/ 46 w 92"/>
              <a:gd name="T15" fmla="*/ 4 h 104"/>
              <a:gd name="T16" fmla="*/ 88 w 92"/>
              <a:gd name="T17" fmla="*/ 22 h 104"/>
              <a:gd name="T18" fmla="*/ 46 w 92"/>
              <a:gd name="T19" fmla="*/ 40 h 104"/>
              <a:gd name="T20" fmla="*/ 4 w 92"/>
              <a:gd name="T21" fmla="*/ 22 h 104"/>
              <a:gd name="T22" fmla="*/ 46 w 92"/>
              <a:gd name="T23" fmla="*/ 4 h 104"/>
              <a:gd name="T24" fmla="*/ 88 w 92"/>
              <a:gd name="T25" fmla="*/ 78 h 104"/>
              <a:gd name="T26" fmla="*/ 88 w 92"/>
              <a:gd name="T27" fmla="*/ 82 h 104"/>
              <a:gd name="T28" fmla="*/ 46 w 92"/>
              <a:gd name="T29" fmla="*/ 100 h 104"/>
              <a:gd name="T30" fmla="*/ 4 w 92"/>
              <a:gd name="T31" fmla="*/ 82 h 104"/>
              <a:gd name="T32" fmla="*/ 4 w 92"/>
              <a:gd name="T33" fmla="*/ 78 h 104"/>
              <a:gd name="T34" fmla="*/ 4 w 92"/>
              <a:gd name="T35" fmla="*/ 71 h 104"/>
              <a:gd name="T36" fmla="*/ 46 w 92"/>
              <a:gd name="T37" fmla="*/ 84 h 104"/>
              <a:gd name="T38" fmla="*/ 88 w 92"/>
              <a:gd name="T39" fmla="*/ 71 h 104"/>
              <a:gd name="T40" fmla="*/ 88 w 92"/>
              <a:gd name="T41" fmla="*/ 78 h 104"/>
              <a:gd name="T42" fmla="*/ 88 w 92"/>
              <a:gd name="T43" fmla="*/ 62 h 104"/>
              <a:gd name="T44" fmla="*/ 46 w 92"/>
              <a:gd name="T45" fmla="*/ 80 h 104"/>
              <a:gd name="T46" fmla="*/ 4 w 92"/>
              <a:gd name="T47" fmla="*/ 62 h 104"/>
              <a:gd name="T48" fmla="*/ 4 w 92"/>
              <a:gd name="T49" fmla="*/ 55 h 104"/>
              <a:gd name="T50" fmla="*/ 4 w 92"/>
              <a:gd name="T51" fmla="*/ 51 h 104"/>
              <a:gd name="T52" fmla="*/ 46 w 92"/>
              <a:gd name="T53" fmla="*/ 64 h 104"/>
              <a:gd name="T54" fmla="*/ 88 w 92"/>
              <a:gd name="T55" fmla="*/ 51 h 104"/>
              <a:gd name="T56" fmla="*/ 88 w 92"/>
              <a:gd name="T57" fmla="*/ 62 h 104"/>
              <a:gd name="T58" fmla="*/ 88 w 92"/>
              <a:gd name="T59" fmla="*/ 42 h 104"/>
              <a:gd name="T60" fmla="*/ 46 w 92"/>
              <a:gd name="T61" fmla="*/ 60 h 104"/>
              <a:gd name="T62" fmla="*/ 4 w 92"/>
              <a:gd name="T63" fmla="*/ 42 h 104"/>
              <a:gd name="T64" fmla="*/ 4 w 92"/>
              <a:gd name="T65" fmla="*/ 31 h 104"/>
              <a:gd name="T66" fmla="*/ 46 w 92"/>
              <a:gd name="T67" fmla="*/ 44 h 104"/>
              <a:gd name="T68" fmla="*/ 88 w 92"/>
              <a:gd name="T69" fmla="*/ 31 h 104"/>
              <a:gd name="T70" fmla="*/ 88 w 92"/>
              <a:gd name="T71" fmla="*/ 4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04">
                <a:moveTo>
                  <a:pt x="46" y="0"/>
                </a:moveTo>
                <a:cubicBezTo>
                  <a:pt x="20" y="0"/>
                  <a:pt x="0" y="10"/>
                  <a:pt x="0" y="22"/>
                </a:cubicBezTo>
                <a:cubicBezTo>
                  <a:pt x="0" y="82"/>
                  <a:pt x="0" y="82"/>
                  <a:pt x="0" y="82"/>
                </a:cubicBezTo>
                <a:cubicBezTo>
                  <a:pt x="0" y="94"/>
                  <a:pt x="20" y="104"/>
                  <a:pt x="46" y="104"/>
                </a:cubicBezTo>
                <a:cubicBezTo>
                  <a:pt x="71" y="104"/>
                  <a:pt x="92" y="94"/>
                  <a:pt x="92" y="82"/>
                </a:cubicBezTo>
                <a:cubicBezTo>
                  <a:pt x="92" y="22"/>
                  <a:pt x="92" y="22"/>
                  <a:pt x="92" y="22"/>
                </a:cubicBezTo>
                <a:cubicBezTo>
                  <a:pt x="92" y="10"/>
                  <a:pt x="71" y="0"/>
                  <a:pt x="46" y="0"/>
                </a:cubicBezTo>
                <a:close/>
                <a:moveTo>
                  <a:pt x="46" y="4"/>
                </a:moveTo>
                <a:cubicBezTo>
                  <a:pt x="71" y="4"/>
                  <a:pt x="88" y="13"/>
                  <a:pt x="88" y="22"/>
                </a:cubicBezTo>
                <a:cubicBezTo>
                  <a:pt x="88" y="30"/>
                  <a:pt x="71" y="40"/>
                  <a:pt x="46" y="40"/>
                </a:cubicBezTo>
                <a:cubicBezTo>
                  <a:pt x="21" y="40"/>
                  <a:pt x="4" y="30"/>
                  <a:pt x="4" y="22"/>
                </a:cubicBezTo>
                <a:cubicBezTo>
                  <a:pt x="4" y="13"/>
                  <a:pt x="21" y="4"/>
                  <a:pt x="46" y="4"/>
                </a:cubicBezTo>
                <a:close/>
                <a:moveTo>
                  <a:pt x="88" y="78"/>
                </a:moveTo>
                <a:cubicBezTo>
                  <a:pt x="88" y="82"/>
                  <a:pt x="88" y="82"/>
                  <a:pt x="88" y="82"/>
                </a:cubicBezTo>
                <a:cubicBezTo>
                  <a:pt x="88" y="90"/>
                  <a:pt x="71" y="100"/>
                  <a:pt x="46" y="100"/>
                </a:cubicBezTo>
                <a:cubicBezTo>
                  <a:pt x="21" y="100"/>
                  <a:pt x="4" y="90"/>
                  <a:pt x="4" y="82"/>
                </a:cubicBezTo>
                <a:cubicBezTo>
                  <a:pt x="4" y="78"/>
                  <a:pt x="4" y="78"/>
                  <a:pt x="4" y="78"/>
                </a:cubicBezTo>
                <a:cubicBezTo>
                  <a:pt x="4" y="71"/>
                  <a:pt x="4" y="71"/>
                  <a:pt x="4" y="71"/>
                </a:cubicBezTo>
                <a:cubicBezTo>
                  <a:pt x="11" y="78"/>
                  <a:pt x="27" y="84"/>
                  <a:pt x="46" y="84"/>
                </a:cubicBezTo>
                <a:cubicBezTo>
                  <a:pt x="65" y="84"/>
                  <a:pt x="81" y="78"/>
                  <a:pt x="88" y="71"/>
                </a:cubicBezTo>
                <a:lnTo>
                  <a:pt x="88" y="78"/>
                </a:lnTo>
                <a:close/>
                <a:moveTo>
                  <a:pt x="88" y="62"/>
                </a:moveTo>
                <a:cubicBezTo>
                  <a:pt x="88" y="70"/>
                  <a:pt x="71" y="80"/>
                  <a:pt x="46" y="80"/>
                </a:cubicBezTo>
                <a:cubicBezTo>
                  <a:pt x="21" y="80"/>
                  <a:pt x="4" y="70"/>
                  <a:pt x="4" y="62"/>
                </a:cubicBezTo>
                <a:cubicBezTo>
                  <a:pt x="4" y="55"/>
                  <a:pt x="4" y="55"/>
                  <a:pt x="4" y="55"/>
                </a:cubicBezTo>
                <a:cubicBezTo>
                  <a:pt x="4" y="51"/>
                  <a:pt x="4" y="51"/>
                  <a:pt x="4" y="51"/>
                </a:cubicBezTo>
                <a:cubicBezTo>
                  <a:pt x="11" y="58"/>
                  <a:pt x="27" y="64"/>
                  <a:pt x="46" y="64"/>
                </a:cubicBezTo>
                <a:cubicBezTo>
                  <a:pt x="65" y="64"/>
                  <a:pt x="81" y="58"/>
                  <a:pt x="88" y="51"/>
                </a:cubicBezTo>
                <a:lnTo>
                  <a:pt x="88" y="62"/>
                </a:lnTo>
                <a:close/>
                <a:moveTo>
                  <a:pt x="88" y="42"/>
                </a:moveTo>
                <a:cubicBezTo>
                  <a:pt x="88" y="50"/>
                  <a:pt x="71" y="60"/>
                  <a:pt x="46" y="60"/>
                </a:cubicBezTo>
                <a:cubicBezTo>
                  <a:pt x="21" y="60"/>
                  <a:pt x="4" y="50"/>
                  <a:pt x="4" y="42"/>
                </a:cubicBezTo>
                <a:cubicBezTo>
                  <a:pt x="4" y="31"/>
                  <a:pt x="4" y="31"/>
                  <a:pt x="4" y="31"/>
                </a:cubicBezTo>
                <a:cubicBezTo>
                  <a:pt x="11" y="38"/>
                  <a:pt x="27" y="44"/>
                  <a:pt x="46" y="44"/>
                </a:cubicBezTo>
                <a:cubicBezTo>
                  <a:pt x="65" y="44"/>
                  <a:pt x="81" y="38"/>
                  <a:pt x="88" y="31"/>
                </a:cubicBezTo>
                <a:lnTo>
                  <a:pt x="88" y="42"/>
                </a:lnTo>
                <a:close/>
              </a:path>
            </a:pathLst>
          </a:custGeom>
          <a:solidFill>
            <a:srgbClr val="43537C"/>
          </a:solidFill>
          <a:ln>
            <a:noFill/>
          </a:ln>
        </p:spPr>
        <p:txBody>
          <a:bodyPr/>
          <a:lstStyle/>
          <a:p>
            <a:pPr eaLnBrk="0" hangingPunct="0"/>
            <a:endParaRPr lang="zh-CN" altLang="en-US" sz="2400"/>
          </a:p>
        </p:txBody>
      </p:sp>
      <p:sp>
        <p:nvSpPr>
          <p:cNvPr id="106" name="Freeform 77"/>
          <p:cNvSpPr>
            <a:spLocks noEditPoints="1" noChangeArrowheads="1"/>
          </p:cNvSpPr>
          <p:nvPr>
            <p:custDataLst>
              <p:tags r:id="rId19"/>
            </p:custDataLst>
          </p:nvPr>
        </p:nvSpPr>
        <p:spPr bwMode="auto">
          <a:xfrm>
            <a:off x="2757551" y="2373821"/>
            <a:ext cx="442083" cy="443509"/>
          </a:xfrm>
          <a:custGeom>
            <a:avLst/>
            <a:gdLst>
              <a:gd name="T0" fmla="*/ 112 w 200"/>
              <a:gd name="T1" fmla="*/ 21 h 200"/>
              <a:gd name="T2" fmla="*/ 118 w 200"/>
              <a:gd name="T3" fmla="*/ 29 h 200"/>
              <a:gd name="T4" fmla="*/ 143 w 200"/>
              <a:gd name="T5" fmla="*/ 40 h 200"/>
              <a:gd name="T6" fmla="*/ 157 w 200"/>
              <a:gd name="T7" fmla="*/ 26 h 200"/>
              <a:gd name="T8" fmla="*/ 164 w 200"/>
              <a:gd name="T9" fmla="*/ 53 h 200"/>
              <a:gd name="T10" fmla="*/ 163 w 200"/>
              <a:gd name="T11" fmla="*/ 62 h 200"/>
              <a:gd name="T12" fmla="*/ 172 w 200"/>
              <a:gd name="T13" fmla="*/ 88 h 200"/>
              <a:gd name="T14" fmla="*/ 192 w 200"/>
              <a:gd name="T15" fmla="*/ 88 h 200"/>
              <a:gd name="T16" fmla="*/ 177 w 200"/>
              <a:gd name="T17" fmla="*/ 112 h 200"/>
              <a:gd name="T18" fmla="*/ 170 w 200"/>
              <a:gd name="T19" fmla="*/ 117 h 200"/>
              <a:gd name="T20" fmla="*/ 159 w 200"/>
              <a:gd name="T21" fmla="*/ 141 h 200"/>
              <a:gd name="T22" fmla="*/ 174 w 200"/>
              <a:gd name="T23" fmla="*/ 156 h 200"/>
              <a:gd name="T24" fmla="*/ 146 w 200"/>
              <a:gd name="T25" fmla="*/ 162 h 200"/>
              <a:gd name="T26" fmla="*/ 136 w 200"/>
              <a:gd name="T27" fmla="*/ 161 h 200"/>
              <a:gd name="T28" fmla="*/ 112 w 200"/>
              <a:gd name="T29" fmla="*/ 169 h 200"/>
              <a:gd name="T30" fmla="*/ 112 w 200"/>
              <a:gd name="T31" fmla="*/ 192 h 200"/>
              <a:gd name="T32" fmla="*/ 88 w 200"/>
              <a:gd name="T33" fmla="*/ 176 h 200"/>
              <a:gd name="T34" fmla="*/ 82 w 200"/>
              <a:gd name="T35" fmla="*/ 168 h 200"/>
              <a:gd name="T36" fmla="*/ 59 w 200"/>
              <a:gd name="T37" fmla="*/ 158 h 200"/>
              <a:gd name="T38" fmla="*/ 44 w 200"/>
              <a:gd name="T39" fmla="*/ 173 h 200"/>
              <a:gd name="T40" fmla="*/ 38 w 200"/>
              <a:gd name="T41" fmla="*/ 145 h 200"/>
              <a:gd name="T42" fmla="*/ 39 w 200"/>
              <a:gd name="T43" fmla="*/ 135 h 200"/>
              <a:gd name="T44" fmla="*/ 29 w 200"/>
              <a:gd name="T45" fmla="*/ 112 h 200"/>
              <a:gd name="T46" fmla="*/ 8 w 200"/>
              <a:gd name="T47" fmla="*/ 112 h 200"/>
              <a:gd name="T48" fmla="*/ 23 w 200"/>
              <a:gd name="T49" fmla="*/ 88 h 200"/>
              <a:gd name="T50" fmla="*/ 30 w 200"/>
              <a:gd name="T51" fmla="*/ 81 h 200"/>
              <a:gd name="T52" fmla="*/ 41 w 200"/>
              <a:gd name="T53" fmla="*/ 57 h 200"/>
              <a:gd name="T54" fmla="*/ 27 w 200"/>
              <a:gd name="T55" fmla="*/ 43 h 200"/>
              <a:gd name="T56" fmla="*/ 53 w 200"/>
              <a:gd name="T57" fmla="*/ 36 h 200"/>
              <a:gd name="T58" fmla="*/ 63 w 200"/>
              <a:gd name="T59" fmla="*/ 37 h 200"/>
              <a:gd name="T60" fmla="*/ 88 w 200"/>
              <a:gd name="T61" fmla="*/ 27 h 200"/>
              <a:gd name="T62" fmla="*/ 88 w 200"/>
              <a:gd name="T63" fmla="*/ 8 h 200"/>
              <a:gd name="T64" fmla="*/ 100 w 200"/>
              <a:gd name="T65" fmla="*/ 136 h 200"/>
              <a:gd name="T66" fmla="*/ 100 w 200"/>
              <a:gd name="T67" fmla="*/ 64 h 200"/>
              <a:gd name="T68" fmla="*/ 100 w 200"/>
              <a:gd name="T69" fmla="*/ 136 h 200"/>
              <a:gd name="T70" fmla="*/ 80 w 200"/>
              <a:gd name="T71" fmla="*/ 0 h 200"/>
              <a:gd name="T72" fmla="*/ 59 w 200"/>
              <a:gd name="T73" fmla="*/ 30 h 200"/>
              <a:gd name="T74" fmla="*/ 16 w 200"/>
              <a:gd name="T75" fmla="*/ 43 h 200"/>
              <a:gd name="T76" fmla="*/ 23 w 200"/>
              <a:gd name="T77" fmla="*/ 80 h 200"/>
              <a:gd name="T78" fmla="*/ 0 w 200"/>
              <a:gd name="T79" fmla="*/ 120 h 200"/>
              <a:gd name="T80" fmla="*/ 32 w 200"/>
              <a:gd name="T81" fmla="*/ 140 h 200"/>
              <a:gd name="T82" fmla="*/ 44 w 200"/>
              <a:gd name="T83" fmla="*/ 184 h 200"/>
              <a:gd name="T84" fmla="*/ 80 w 200"/>
              <a:gd name="T85" fmla="*/ 176 h 200"/>
              <a:gd name="T86" fmla="*/ 120 w 200"/>
              <a:gd name="T87" fmla="*/ 200 h 200"/>
              <a:gd name="T88" fmla="*/ 140 w 200"/>
              <a:gd name="T89" fmla="*/ 168 h 200"/>
              <a:gd name="T90" fmla="*/ 185 w 200"/>
              <a:gd name="T91" fmla="*/ 156 h 200"/>
              <a:gd name="T92" fmla="*/ 177 w 200"/>
              <a:gd name="T93" fmla="*/ 120 h 200"/>
              <a:gd name="T94" fmla="*/ 200 w 200"/>
              <a:gd name="T95" fmla="*/ 80 h 200"/>
              <a:gd name="T96" fmla="*/ 170 w 200"/>
              <a:gd name="T97" fmla="*/ 58 h 200"/>
              <a:gd name="T98" fmla="*/ 157 w 200"/>
              <a:gd name="T99" fmla="*/ 15 h 200"/>
              <a:gd name="T100" fmla="*/ 120 w 200"/>
              <a:gd name="T101" fmla="*/ 21 h 200"/>
              <a:gd name="T102" fmla="*/ 100 w 200"/>
              <a:gd name="T103" fmla="*/ 128 h 200"/>
              <a:gd name="T104" fmla="*/ 100 w 200"/>
              <a:gd name="T105" fmla="*/ 72 h 200"/>
              <a:gd name="T106" fmla="*/ 100 w 200"/>
              <a:gd name="T107"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200">
                <a:moveTo>
                  <a:pt x="112" y="8"/>
                </a:moveTo>
                <a:cubicBezTo>
                  <a:pt x="112" y="21"/>
                  <a:pt x="112" y="21"/>
                  <a:pt x="112" y="21"/>
                </a:cubicBezTo>
                <a:cubicBezTo>
                  <a:pt x="112" y="27"/>
                  <a:pt x="112" y="27"/>
                  <a:pt x="112" y="27"/>
                </a:cubicBezTo>
                <a:cubicBezTo>
                  <a:pt x="118" y="29"/>
                  <a:pt x="118" y="29"/>
                  <a:pt x="118" y="29"/>
                </a:cubicBezTo>
                <a:cubicBezTo>
                  <a:pt x="125" y="30"/>
                  <a:pt x="132" y="33"/>
                  <a:pt x="138" y="37"/>
                </a:cubicBezTo>
                <a:cubicBezTo>
                  <a:pt x="143" y="40"/>
                  <a:pt x="143" y="40"/>
                  <a:pt x="143" y="40"/>
                </a:cubicBezTo>
                <a:cubicBezTo>
                  <a:pt x="147" y="36"/>
                  <a:pt x="147" y="36"/>
                  <a:pt x="147" y="36"/>
                </a:cubicBezTo>
                <a:cubicBezTo>
                  <a:pt x="157" y="26"/>
                  <a:pt x="157" y="26"/>
                  <a:pt x="157" y="26"/>
                </a:cubicBezTo>
                <a:cubicBezTo>
                  <a:pt x="174" y="43"/>
                  <a:pt x="174" y="43"/>
                  <a:pt x="174" y="43"/>
                </a:cubicBezTo>
                <a:cubicBezTo>
                  <a:pt x="164" y="53"/>
                  <a:pt x="164" y="53"/>
                  <a:pt x="164" y="53"/>
                </a:cubicBezTo>
                <a:cubicBezTo>
                  <a:pt x="160" y="57"/>
                  <a:pt x="160" y="57"/>
                  <a:pt x="160" y="57"/>
                </a:cubicBezTo>
                <a:cubicBezTo>
                  <a:pt x="163" y="62"/>
                  <a:pt x="163" y="62"/>
                  <a:pt x="163" y="62"/>
                </a:cubicBezTo>
                <a:cubicBezTo>
                  <a:pt x="166" y="68"/>
                  <a:pt x="169" y="75"/>
                  <a:pt x="170" y="81"/>
                </a:cubicBezTo>
                <a:cubicBezTo>
                  <a:pt x="172" y="88"/>
                  <a:pt x="172" y="88"/>
                  <a:pt x="172" y="88"/>
                </a:cubicBezTo>
                <a:cubicBezTo>
                  <a:pt x="178" y="88"/>
                  <a:pt x="178" y="88"/>
                  <a:pt x="178" y="88"/>
                </a:cubicBezTo>
                <a:cubicBezTo>
                  <a:pt x="192" y="88"/>
                  <a:pt x="192" y="88"/>
                  <a:pt x="192" y="88"/>
                </a:cubicBezTo>
                <a:cubicBezTo>
                  <a:pt x="192" y="112"/>
                  <a:pt x="192" y="112"/>
                  <a:pt x="192" y="112"/>
                </a:cubicBezTo>
                <a:cubicBezTo>
                  <a:pt x="177" y="112"/>
                  <a:pt x="177" y="112"/>
                  <a:pt x="177" y="112"/>
                </a:cubicBezTo>
                <a:cubicBezTo>
                  <a:pt x="171" y="112"/>
                  <a:pt x="171" y="112"/>
                  <a:pt x="171" y="112"/>
                </a:cubicBezTo>
                <a:cubicBezTo>
                  <a:pt x="170" y="117"/>
                  <a:pt x="170" y="117"/>
                  <a:pt x="170" y="117"/>
                </a:cubicBezTo>
                <a:cubicBezTo>
                  <a:pt x="168" y="124"/>
                  <a:pt x="165" y="130"/>
                  <a:pt x="162" y="135"/>
                </a:cubicBezTo>
                <a:cubicBezTo>
                  <a:pt x="159" y="141"/>
                  <a:pt x="159" y="141"/>
                  <a:pt x="159" y="141"/>
                </a:cubicBezTo>
                <a:cubicBezTo>
                  <a:pt x="163" y="145"/>
                  <a:pt x="163" y="145"/>
                  <a:pt x="163" y="145"/>
                </a:cubicBezTo>
                <a:cubicBezTo>
                  <a:pt x="174" y="156"/>
                  <a:pt x="174" y="156"/>
                  <a:pt x="174" y="156"/>
                </a:cubicBezTo>
                <a:cubicBezTo>
                  <a:pt x="157" y="173"/>
                  <a:pt x="157" y="173"/>
                  <a:pt x="157" y="173"/>
                </a:cubicBezTo>
                <a:cubicBezTo>
                  <a:pt x="146" y="162"/>
                  <a:pt x="146" y="162"/>
                  <a:pt x="146" y="162"/>
                </a:cubicBezTo>
                <a:cubicBezTo>
                  <a:pt x="142" y="158"/>
                  <a:pt x="142" y="158"/>
                  <a:pt x="142" y="158"/>
                </a:cubicBezTo>
                <a:cubicBezTo>
                  <a:pt x="136" y="161"/>
                  <a:pt x="136" y="161"/>
                  <a:pt x="136" y="161"/>
                </a:cubicBezTo>
                <a:cubicBezTo>
                  <a:pt x="131" y="164"/>
                  <a:pt x="125" y="166"/>
                  <a:pt x="118" y="168"/>
                </a:cubicBezTo>
                <a:cubicBezTo>
                  <a:pt x="112" y="169"/>
                  <a:pt x="112" y="169"/>
                  <a:pt x="112" y="169"/>
                </a:cubicBezTo>
                <a:cubicBezTo>
                  <a:pt x="112" y="176"/>
                  <a:pt x="112" y="176"/>
                  <a:pt x="112" y="176"/>
                </a:cubicBezTo>
                <a:cubicBezTo>
                  <a:pt x="112" y="192"/>
                  <a:pt x="112" y="192"/>
                  <a:pt x="112" y="192"/>
                </a:cubicBezTo>
                <a:cubicBezTo>
                  <a:pt x="88" y="192"/>
                  <a:pt x="88" y="192"/>
                  <a:pt x="88" y="192"/>
                </a:cubicBezTo>
                <a:cubicBezTo>
                  <a:pt x="88" y="176"/>
                  <a:pt x="88" y="176"/>
                  <a:pt x="88" y="176"/>
                </a:cubicBezTo>
                <a:cubicBezTo>
                  <a:pt x="88" y="169"/>
                  <a:pt x="88" y="169"/>
                  <a:pt x="88" y="169"/>
                </a:cubicBezTo>
                <a:cubicBezTo>
                  <a:pt x="82" y="168"/>
                  <a:pt x="82" y="168"/>
                  <a:pt x="82" y="168"/>
                </a:cubicBezTo>
                <a:cubicBezTo>
                  <a:pt x="76" y="166"/>
                  <a:pt x="70" y="164"/>
                  <a:pt x="65" y="161"/>
                </a:cubicBezTo>
                <a:cubicBezTo>
                  <a:pt x="59" y="158"/>
                  <a:pt x="59" y="158"/>
                  <a:pt x="59" y="158"/>
                </a:cubicBezTo>
                <a:cubicBezTo>
                  <a:pt x="55" y="162"/>
                  <a:pt x="55" y="162"/>
                  <a:pt x="55" y="162"/>
                </a:cubicBezTo>
                <a:cubicBezTo>
                  <a:pt x="44" y="173"/>
                  <a:pt x="44" y="173"/>
                  <a:pt x="44" y="173"/>
                </a:cubicBezTo>
                <a:cubicBezTo>
                  <a:pt x="27" y="156"/>
                  <a:pt x="27" y="156"/>
                  <a:pt x="27" y="156"/>
                </a:cubicBezTo>
                <a:cubicBezTo>
                  <a:pt x="38" y="145"/>
                  <a:pt x="38" y="145"/>
                  <a:pt x="38" y="145"/>
                </a:cubicBezTo>
                <a:cubicBezTo>
                  <a:pt x="42" y="141"/>
                  <a:pt x="42" y="141"/>
                  <a:pt x="42" y="141"/>
                </a:cubicBezTo>
                <a:cubicBezTo>
                  <a:pt x="39" y="135"/>
                  <a:pt x="39" y="135"/>
                  <a:pt x="39" y="135"/>
                </a:cubicBezTo>
                <a:cubicBezTo>
                  <a:pt x="35" y="130"/>
                  <a:pt x="33" y="124"/>
                  <a:pt x="31" y="117"/>
                </a:cubicBezTo>
                <a:cubicBezTo>
                  <a:pt x="29" y="112"/>
                  <a:pt x="29" y="112"/>
                  <a:pt x="29" y="112"/>
                </a:cubicBezTo>
                <a:cubicBezTo>
                  <a:pt x="23" y="112"/>
                  <a:pt x="23" y="112"/>
                  <a:pt x="23" y="112"/>
                </a:cubicBezTo>
                <a:cubicBezTo>
                  <a:pt x="8" y="112"/>
                  <a:pt x="8" y="112"/>
                  <a:pt x="8" y="112"/>
                </a:cubicBezTo>
                <a:cubicBezTo>
                  <a:pt x="8" y="88"/>
                  <a:pt x="8" y="88"/>
                  <a:pt x="8" y="88"/>
                </a:cubicBezTo>
                <a:cubicBezTo>
                  <a:pt x="23" y="88"/>
                  <a:pt x="23" y="88"/>
                  <a:pt x="23" y="88"/>
                </a:cubicBezTo>
                <a:cubicBezTo>
                  <a:pt x="29" y="88"/>
                  <a:pt x="29" y="88"/>
                  <a:pt x="29" y="88"/>
                </a:cubicBezTo>
                <a:cubicBezTo>
                  <a:pt x="30" y="81"/>
                  <a:pt x="30" y="81"/>
                  <a:pt x="30" y="81"/>
                </a:cubicBezTo>
                <a:cubicBezTo>
                  <a:pt x="32" y="75"/>
                  <a:pt x="35" y="68"/>
                  <a:pt x="38" y="62"/>
                </a:cubicBezTo>
                <a:cubicBezTo>
                  <a:pt x="41" y="57"/>
                  <a:pt x="41" y="57"/>
                  <a:pt x="41" y="57"/>
                </a:cubicBezTo>
                <a:cubicBezTo>
                  <a:pt x="37" y="53"/>
                  <a:pt x="37" y="53"/>
                  <a:pt x="37" y="53"/>
                </a:cubicBezTo>
                <a:cubicBezTo>
                  <a:pt x="27" y="43"/>
                  <a:pt x="27" y="43"/>
                  <a:pt x="27" y="43"/>
                </a:cubicBezTo>
                <a:cubicBezTo>
                  <a:pt x="44" y="26"/>
                  <a:pt x="44" y="26"/>
                  <a:pt x="44" y="26"/>
                </a:cubicBezTo>
                <a:cubicBezTo>
                  <a:pt x="53" y="36"/>
                  <a:pt x="53" y="36"/>
                  <a:pt x="53" y="36"/>
                </a:cubicBezTo>
                <a:cubicBezTo>
                  <a:pt x="58" y="40"/>
                  <a:pt x="58" y="40"/>
                  <a:pt x="58" y="40"/>
                </a:cubicBezTo>
                <a:cubicBezTo>
                  <a:pt x="63" y="37"/>
                  <a:pt x="63" y="37"/>
                  <a:pt x="63" y="37"/>
                </a:cubicBezTo>
                <a:cubicBezTo>
                  <a:pt x="69" y="33"/>
                  <a:pt x="76" y="30"/>
                  <a:pt x="82" y="29"/>
                </a:cubicBezTo>
                <a:cubicBezTo>
                  <a:pt x="88" y="27"/>
                  <a:pt x="88" y="27"/>
                  <a:pt x="88" y="27"/>
                </a:cubicBezTo>
                <a:cubicBezTo>
                  <a:pt x="88" y="21"/>
                  <a:pt x="88" y="21"/>
                  <a:pt x="88" y="21"/>
                </a:cubicBezTo>
                <a:cubicBezTo>
                  <a:pt x="88" y="8"/>
                  <a:pt x="88" y="8"/>
                  <a:pt x="88" y="8"/>
                </a:cubicBezTo>
                <a:cubicBezTo>
                  <a:pt x="112" y="8"/>
                  <a:pt x="112" y="8"/>
                  <a:pt x="112" y="8"/>
                </a:cubicBezTo>
                <a:moveTo>
                  <a:pt x="100" y="136"/>
                </a:moveTo>
                <a:cubicBezTo>
                  <a:pt x="120" y="136"/>
                  <a:pt x="136" y="119"/>
                  <a:pt x="136" y="100"/>
                </a:cubicBezTo>
                <a:cubicBezTo>
                  <a:pt x="136" y="80"/>
                  <a:pt x="120" y="64"/>
                  <a:pt x="100" y="64"/>
                </a:cubicBezTo>
                <a:cubicBezTo>
                  <a:pt x="81" y="64"/>
                  <a:pt x="64" y="80"/>
                  <a:pt x="64" y="100"/>
                </a:cubicBezTo>
                <a:cubicBezTo>
                  <a:pt x="64" y="119"/>
                  <a:pt x="81" y="136"/>
                  <a:pt x="100" y="136"/>
                </a:cubicBezTo>
                <a:moveTo>
                  <a:pt x="120" y="0"/>
                </a:move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8"/>
                  <a:pt x="31" y="58"/>
                  <a:pt x="31" y="58"/>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cubicBezTo>
                  <a:pt x="200" y="120"/>
                  <a:pt x="200" y="120"/>
                  <a:pt x="200" y="120"/>
                </a:cubicBezTo>
                <a:cubicBezTo>
                  <a:pt x="200" y="80"/>
                  <a:pt x="200" y="80"/>
                  <a:pt x="200" y="80"/>
                </a:cubicBezTo>
                <a:cubicBezTo>
                  <a:pt x="178" y="80"/>
                  <a:pt x="178" y="80"/>
                  <a:pt x="178" y="80"/>
                </a:cubicBezTo>
                <a:cubicBezTo>
                  <a:pt x="176" y="72"/>
                  <a:pt x="174" y="65"/>
                  <a:pt x="170" y="58"/>
                </a:cubicBezTo>
                <a:cubicBezTo>
                  <a:pt x="185" y="43"/>
                  <a:pt x="185" y="43"/>
                  <a:pt x="185" y="43"/>
                </a:cubicBezTo>
                <a:cubicBezTo>
                  <a:pt x="157" y="15"/>
                  <a:pt x="157" y="15"/>
                  <a:pt x="157" y="15"/>
                </a:cubicBezTo>
                <a:cubicBezTo>
                  <a:pt x="142" y="30"/>
                  <a:pt x="142" y="30"/>
                  <a:pt x="142" y="30"/>
                </a:cubicBezTo>
                <a:cubicBezTo>
                  <a:pt x="135" y="26"/>
                  <a:pt x="128" y="23"/>
                  <a:pt x="120" y="21"/>
                </a:cubicBezTo>
                <a:lnTo>
                  <a:pt x="120" y="0"/>
                </a:ln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path>
            </a:pathLst>
          </a:custGeom>
          <a:solidFill>
            <a:srgbClr val="43537C"/>
          </a:solidFill>
          <a:ln>
            <a:noFill/>
          </a:ln>
        </p:spPr>
        <p:txBody>
          <a:bodyPr/>
          <a:lstStyle/>
          <a:p>
            <a:pPr eaLnBrk="0" hangingPunct="0"/>
            <a:endParaRPr lang="zh-CN" altLang="en-US" sz="2400"/>
          </a:p>
        </p:txBody>
      </p:sp>
      <p:sp>
        <p:nvSpPr>
          <p:cNvPr id="107" name="文本框 106"/>
          <p:cNvSpPr txBox="1"/>
          <p:nvPr>
            <p:custDataLst>
              <p:tags r:id="rId20"/>
            </p:custDataLst>
          </p:nvPr>
        </p:nvSpPr>
        <p:spPr>
          <a:xfrm>
            <a:off x="2124644" y="3011327"/>
            <a:ext cx="1819936" cy="368300"/>
          </a:xfrm>
          <a:prstGeom prst="rect">
            <a:avLst/>
          </a:prstGeom>
          <a:noFill/>
        </p:spPr>
        <p:txBody>
          <a:bodyPr wrap="square" rtlCol="0">
            <a:spAutoFit/>
          </a:bodyPr>
          <a:lstStyle/>
          <a:p>
            <a:r>
              <a:rPr lang="zh-CN" altLang="en-US" dirty="0">
                <a:latin typeface="Arial" panose="020B0604020202020204" pitchFamily="34" charset="0"/>
                <a:ea typeface="微软雅黑" panose="020B0503020204020204" pitchFamily="2" charset="-122"/>
                <a:cs typeface="+mn-ea"/>
              </a:rPr>
              <a:t>关键人才</a:t>
            </a:r>
            <a:endParaRPr lang="zh-CN" altLang="en-US" dirty="0">
              <a:latin typeface="Arial" panose="020B0604020202020204" pitchFamily="34" charset="0"/>
              <a:ea typeface="微软雅黑" panose="020B0503020204020204" pitchFamily="2" charset="-122"/>
              <a:cs typeface="+mn-ea"/>
            </a:endParaRPr>
          </a:p>
        </p:txBody>
      </p:sp>
      <p:sp>
        <p:nvSpPr>
          <p:cNvPr id="108" name="文本框 107"/>
          <p:cNvSpPr txBox="1"/>
          <p:nvPr>
            <p:custDataLst>
              <p:tags r:id="rId21"/>
            </p:custDataLst>
          </p:nvPr>
        </p:nvSpPr>
        <p:spPr>
          <a:xfrm>
            <a:off x="1821864" y="3467254"/>
            <a:ext cx="2313456" cy="645160"/>
          </a:xfrm>
          <a:prstGeom prst="rect">
            <a:avLst/>
          </a:prstGeom>
          <a:noFill/>
        </p:spPr>
        <p:txBody>
          <a:bodyPr wrap="square" rtlCol="0">
            <a:spAutoFit/>
          </a:bodyPr>
          <a:lstStyle/>
          <a:p>
            <a:pPr algn="ctr"/>
            <a:r>
              <a:rPr lang="zh-CN" altLang="en-US" dirty="0">
                <a:solidFill>
                  <a:sysClr val="window" lastClr="FFFFFF">
                    <a:lumMod val="50000"/>
                  </a:sysClr>
                </a:solidFill>
              </a:rPr>
              <a:t>企业家、创业家、科学家</a:t>
            </a:r>
            <a:endParaRPr lang="zh-CN" altLang="en-US" dirty="0">
              <a:solidFill>
                <a:sysClr val="window" lastClr="FFFFFF">
                  <a:lumMod val="50000"/>
                </a:sys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nvSpPr>
        <p:spPr>
          <a:xfrm>
            <a:off x="167005" y="92075"/>
            <a:ext cx="10207625" cy="861060"/>
          </a:xfrm>
          <a:prstGeom prst="rect">
            <a:avLst/>
          </a:prstGeom>
        </p:spPr>
        <p:txBody>
          <a:bodyPr vert="horz" lIns="91440" tIns="45720" rIns="91440" bIns="45720" rtlCol="0" anchor="b">
            <a:normAutofit fontScale="9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zh-CN" altLang="en-US"/>
          </a:p>
        </p:txBody>
      </p:sp>
      <p:sp>
        <p:nvSpPr>
          <p:cNvPr id="9" name="文本框 8"/>
          <p:cNvSpPr txBox="1"/>
          <p:nvPr>
            <p:custDataLst>
              <p:tags r:id="rId1"/>
            </p:custDataLst>
          </p:nvPr>
        </p:nvSpPr>
        <p:spPr>
          <a:xfrm>
            <a:off x="358140" y="199859"/>
            <a:ext cx="1056887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zh-CN"/>
            </a:defPPr>
            <a:lvl1pPr algn="dist">
              <a:defRPr sz="1600" b="1">
                <a:solidFill>
                  <a:schemeClr val="tx1">
                    <a:lumMod val="85000"/>
                    <a:lumOff val="15000"/>
                  </a:schemeClr>
                </a:solidFill>
                <a:latin typeface="微软雅黑" panose="020B0503020204020204" pitchFamily="2" charset="-122"/>
                <a:ea typeface="微软雅黑" panose="020B0503020204020204" pitchFamily="2" charset="-122"/>
              </a:defRPr>
            </a:lvl1pPr>
          </a:lstStyle>
          <a:p>
            <a:pPr marL="914400" indent="-914400" algn="l" fontAlgn="base">
              <a:lnSpc>
                <a:spcPct val="90000"/>
              </a:lnSpc>
            </a:pPr>
            <a:r>
              <a:rPr lang="zh-CN" altLang="en-US" sz="4000" dirty="0">
                <a:solidFill>
                  <a:srgbClr val="38425D"/>
                </a:solidFill>
                <a:cs typeface="+mj-cs"/>
              </a:rPr>
              <a:t>面向未来不确定性的创新</a:t>
            </a:r>
            <a:endParaRPr lang="zh-CN" altLang="en-US" sz="4000" dirty="0">
              <a:solidFill>
                <a:srgbClr val="38425D"/>
              </a:solidFill>
              <a:cs typeface="+mj-cs"/>
            </a:endParaRPr>
          </a:p>
        </p:txBody>
      </p:sp>
      <p:sp>
        <p:nvSpPr>
          <p:cNvPr id="54" name="KSO_Shape"/>
          <p:cNvSpPr/>
          <p:nvPr>
            <p:custDataLst>
              <p:tags r:id="rId2"/>
            </p:custDataLst>
          </p:nvPr>
        </p:nvSpPr>
        <p:spPr>
          <a:xfrm rot="16200000">
            <a:off x="2768876" y="2856413"/>
            <a:ext cx="3093999" cy="1521216"/>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noFill/>
          <a:ln>
            <a:solidFill>
              <a:srgbClr val="FCEC8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1pPr>
            <a:lvl2pPr marL="4572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2pPr>
            <a:lvl3pPr marL="9144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3pPr>
            <a:lvl4pPr marL="13716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4pPr>
            <a:lvl5pPr marL="18288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5pPr>
            <a:lvl6pPr marL="22860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6pPr>
            <a:lvl7pPr marL="27432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7pPr>
            <a:lvl8pPr marL="32004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8pPr>
            <a:lvl9pPr marL="36576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53" name="圆: 空心 52"/>
          <p:cNvSpPr/>
          <p:nvPr>
            <p:custDataLst>
              <p:tags r:id="rId3"/>
            </p:custDataLst>
          </p:nvPr>
        </p:nvSpPr>
        <p:spPr>
          <a:xfrm>
            <a:off x="1975669" y="2217556"/>
            <a:ext cx="2798930" cy="2798930"/>
          </a:xfrm>
          <a:prstGeom prst="donut">
            <a:avLst>
              <a:gd name="adj" fmla="val 1830"/>
            </a:avLst>
          </a:prstGeom>
          <a:solidFill>
            <a:srgbClr val="43537C"/>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solidFill>
                <a:sysClr val="windowText" lastClr="000000"/>
              </a:solidFill>
            </a:endParaRPr>
          </a:p>
        </p:txBody>
      </p:sp>
      <p:sp>
        <p:nvSpPr>
          <p:cNvPr id="55" name="椭圆 54"/>
          <p:cNvSpPr/>
          <p:nvPr>
            <p:custDataLst>
              <p:tags r:id="rId4"/>
            </p:custDataLst>
          </p:nvPr>
        </p:nvSpPr>
        <p:spPr>
          <a:xfrm>
            <a:off x="2043113" y="2268140"/>
            <a:ext cx="2688998" cy="2688998"/>
          </a:xfrm>
          <a:prstGeom prst="ellipse">
            <a:avLst/>
          </a:prstGeom>
          <a:solidFill>
            <a:sysClr val="window" lastClr="FFFFFF"/>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sp>
        <p:nvSpPr>
          <p:cNvPr id="56" name="椭圆 55"/>
          <p:cNvSpPr/>
          <p:nvPr>
            <p:custDataLst>
              <p:tags r:id="rId5"/>
            </p:custDataLst>
          </p:nvPr>
        </p:nvSpPr>
        <p:spPr>
          <a:xfrm>
            <a:off x="4838236" y="2829137"/>
            <a:ext cx="147535" cy="147535"/>
          </a:xfrm>
          <a:prstGeom prst="ellipse">
            <a:avLst/>
          </a:prstGeom>
          <a:solidFill>
            <a:sysClr val="window" lastClr="FFFFFF"/>
          </a:solidFill>
          <a:ln>
            <a:solidFill>
              <a:srgbClr val="FCEC8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sp>
        <p:nvSpPr>
          <p:cNvPr id="59" name="椭圆 58"/>
          <p:cNvSpPr/>
          <p:nvPr>
            <p:custDataLst>
              <p:tags r:id="rId6"/>
            </p:custDataLst>
          </p:nvPr>
        </p:nvSpPr>
        <p:spPr>
          <a:xfrm>
            <a:off x="4811957" y="4290592"/>
            <a:ext cx="147535" cy="147535"/>
          </a:xfrm>
          <a:prstGeom prst="ellipse">
            <a:avLst/>
          </a:prstGeom>
          <a:solidFill>
            <a:sysClr val="window" lastClr="FFFFFF"/>
          </a:solidFill>
          <a:ln>
            <a:solidFill>
              <a:srgbClr val="FCEC8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cxnSp>
        <p:nvCxnSpPr>
          <p:cNvPr id="61" name="直接连接符 60"/>
          <p:cNvCxnSpPr>
            <a:stCxn id="56" idx="7"/>
          </p:cNvCxnSpPr>
          <p:nvPr>
            <p:custDataLst>
              <p:tags r:id="rId7"/>
            </p:custDataLst>
          </p:nvPr>
        </p:nvCxnSpPr>
        <p:spPr>
          <a:xfrm flipV="1">
            <a:off x="4964165" y="2329629"/>
            <a:ext cx="365149" cy="521115"/>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cxnSp>
        <p:nvCxnSpPr>
          <p:cNvPr id="63" name="直接连接符 62"/>
          <p:cNvCxnSpPr/>
          <p:nvPr>
            <p:custDataLst>
              <p:tags r:id="rId8"/>
            </p:custDataLst>
          </p:nvPr>
        </p:nvCxnSpPr>
        <p:spPr>
          <a:xfrm>
            <a:off x="5332016" y="2329629"/>
            <a:ext cx="1010575" cy="1"/>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65" name="椭圆 64"/>
          <p:cNvSpPr/>
          <p:nvPr>
            <p:custDataLst>
              <p:tags r:id="rId9"/>
            </p:custDataLst>
          </p:nvPr>
        </p:nvSpPr>
        <p:spPr>
          <a:xfrm>
            <a:off x="6352146" y="1920752"/>
            <a:ext cx="826151" cy="826151"/>
          </a:xfrm>
          <a:prstGeom prst="ellipse">
            <a:avLst/>
          </a:prstGeom>
          <a:solidFill>
            <a:sysClr val="window" lastClr="FFFFFF"/>
          </a:solidFill>
          <a:ln w="9525">
            <a:solidFill>
              <a:srgbClr val="43537C"/>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cxnSp>
        <p:nvCxnSpPr>
          <p:cNvPr id="77" name="直接连接符 76"/>
          <p:cNvCxnSpPr/>
          <p:nvPr>
            <p:custDataLst>
              <p:tags r:id="rId10"/>
            </p:custDataLst>
          </p:nvPr>
        </p:nvCxnSpPr>
        <p:spPr>
          <a:xfrm>
            <a:off x="4940588" y="4430484"/>
            <a:ext cx="365149" cy="531079"/>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cxnSp>
        <p:nvCxnSpPr>
          <p:cNvPr id="78" name="直接连接符 77"/>
          <p:cNvCxnSpPr>
            <a:endCxn id="79" idx="2"/>
          </p:cNvCxnSpPr>
          <p:nvPr>
            <p:custDataLst>
              <p:tags r:id="rId11"/>
            </p:custDataLst>
          </p:nvPr>
        </p:nvCxnSpPr>
        <p:spPr>
          <a:xfrm>
            <a:off x="5297307" y="4957137"/>
            <a:ext cx="1014402" cy="0"/>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79" name="椭圆 78"/>
          <p:cNvSpPr/>
          <p:nvPr>
            <p:custDataLst>
              <p:tags r:id="rId12"/>
            </p:custDataLst>
          </p:nvPr>
        </p:nvSpPr>
        <p:spPr>
          <a:xfrm>
            <a:off x="6311709" y="4544062"/>
            <a:ext cx="826151" cy="826151"/>
          </a:xfrm>
          <a:prstGeom prst="ellipse">
            <a:avLst/>
          </a:prstGeom>
          <a:solidFill>
            <a:sysClr val="window" lastClr="FFFFFF"/>
          </a:solidFill>
          <a:ln w="9525">
            <a:solidFill>
              <a:srgbClr val="43537C"/>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sp>
        <p:nvSpPr>
          <p:cNvPr id="88" name="文本框 87"/>
          <p:cNvSpPr txBox="1"/>
          <p:nvPr>
            <p:custDataLst>
              <p:tags r:id="rId13"/>
            </p:custDataLst>
          </p:nvPr>
        </p:nvSpPr>
        <p:spPr>
          <a:xfrm>
            <a:off x="7317504" y="1805886"/>
            <a:ext cx="2497189" cy="368300"/>
          </a:xfrm>
          <a:prstGeom prst="rect">
            <a:avLst/>
          </a:prstGeom>
          <a:noFill/>
        </p:spPr>
        <p:txBody>
          <a:bodyPr wrap="square" rtlCol="0">
            <a:spAutoFit/>
          </a:bodyPr>
          <a:lstStyle/>
          <a:p>
            <a:r>
              <a:rPr lang="zh-CN" altLang="en-US" dirty="0">
                <a:latin typeface="Arial" panose="020B0604020202020204" pitchFamily="34" charset="0"/>
                <a:ea typeface="微软雅黑" panose="020B0503020204020204" pitchFamily="2" charset="-122"/>
                <a:cs typeface="+mn-ea"/>
              </a:rPr>
              <a:t>科学家</a:t>
            </a:r>
            <a:endParaRPr lang="zh-CN" altLang="en-US" dirty="0">
              <a:latin typeface="Arial" panose="020B0604020202020204" pitchFamily="34" charset="0"/>
              <a:ea typeface="微软雅黑" panose="020B0503020204020204" pitchFamily="2" charset="-122"/>
              <a:cs typeface="+mn-ea"/>
            </a:endParaRPr>
          </a:p>
        </p:txBody>
      </p:sp>
      <p:sp>
        <p:nvSpPr>
          <p:cNvPr id="89" name="文本框 88"/>
          <p:cNvSpPr txBox="1"/>
          <p:nvPr>
            <p:custDataLst>
              <p:tags r:id="rId14"/>
            </p:custDataLst>
          </p:nvPr>
        </p:nvSpPr>
        <p:spPr>
          <a:xfrm>
            <a:off x="7317503" y="2188291"/>
            <a:ext cx="2790500" cy="922020"/>
          </a:xfrm>
          <a:prstGeom prst="rect">
            <a:avLst/>
          </a:prstGeom>
          <a:noFill/>
        </p:spPr>
        <p:txBody>
          <a:bodyPr wrap="square" rtlCol="0">
            <a:spAutoFit/>
          </a:bodyPr>
          <a:lstStyle/>
          <a:p>
            <a:r>
              <a:rPr lang="en-US" altLang="zh-CN" dirty="0">
                <a:solidFill>
                  <a:sysClr val="window" lastClr="FFFFFF">
                    <a:lumMod val="50000"/>
                  </a:sysClr>
                </a:solidFill>
              </a:rPr>
              <a:t> </a:t>
            </a:r>
            <a:r>
              <a:rPr lang="zh-CN" altLang="en-US" dirty="0">
                <a:solidFill>
                  <a:sysClr val="window" lastClr="FFFFFF">
                    <a:lumMod val="50000"/>
                  </a:sysClr>
                </a:solidFill>
                <a:ea typeface="宋体" panose="02010600030101010101" pitchFamily="2" charset="-122"/>
              </a:rPr>
              <a:t>硬知识</a:t>
            </a:r>
            <a:endParaRPr lang="zh-CN" altLang="en-US" dirty="0">
              <a:solidFill>
                <a:sysClr val="window" lastClr="FFFFFF">
                  <a:lumMod val="50000"/>
                </a:sysClr>
              </a:solidFill>
              <a:ea typeface="宋体" panose="02010600030101010101" pitchFamily="2" charset="-122"/>
            </a:endParaRPr>
          </a:p>
          <a:p>
            <a:r>
              <a:rPr lang="zh-CN" altLang="en-US" dirty="0">
                <a:solidFill>
                  <a:sysClr val="window" lastClr="FFFFFF">
                    <a:lumMod val="50000"/>
                  </a:sysClr>
                </a:solidFill>
                <a:ea typeface="宋体" panose="02010600030101010101" pitchFamily="2" charset="-122"/>
              </a:rPr>
              <a:t>某一领域的技术变化</a:t>
            </a:r>
            <a:endParaRPr lang="zh-CN" altLang="en-US" dirty="0">
              <a:solidFill>
                <a:sysClr val="window" lastClr="FFFFFF">
                  <a:lumMod val="50000"/>
                </a:sysClr>
              </a:solidFill>
              <a:ea typeface="宋体" panose="02010600030101010101" pitchFamily="2" charset="-122"/>
            </a:endParaRPr>
          </a:p>
          <a:p>
            <a:r>
              <a:rPr lang="zh-CN" altLang="en-US" dirty="0">
                <a:solidFill>
                  <a:sysClr val="window" lastClr="FFFFFF">
                    <a:lumMod val="50000"/>
                  </a:sysClr>
                </a:solidFill>
                <a:ea typeface="宋体" panose="02010600030101010101" pitchFamily="2" charset="-122"/>
              </a:rPr>
              <a:t>从基础科学到技术应用</a:t>
            </a:r>
            <a:endParaRPr lang="zh-CN" altLang="en-US" dirty="0">
              <a:solidFill>
                <a:sysClr val="window" lastClr="FFFFFF">
                  <a:lumMod val="50000"/>
                </a:sysClr>
              </a:solidFill>
              <a:ea typeface="宋体" panose="02010600030101010101" pitchFamily="2" charset="-122"/>
            </a:endParaRPr>
          </a:p>
        </p:txBody>
      </p:sp>
      <p:sp>
        <p:nvSpPr>
          <p:cNvPr id="96" name="文本框 95"/>
          <p:cNvSpPr txBox="1"/>
          <p:nvPr>
            <p:custDataLst>
              <p:tags r:id="rId15"/>
            </p:custDataLst>
          </p:nvPr>
        </p:nvSpPr>
        <p:spPr>
          <a:xfrm>
            <a:off x="7289609" y="4535138"/>
            <a:ext cx="2497189" cy="368300"/>
          </a:xfrm>
          <a:prstGeom prst="rect">
            <a:avLst/>
          </a:prstGeom>
          <a:noFill/>
        </p:spPr>
        <p:txBody>
          <a:bodyPr wrap="square" rtlCol="0">
            <a:spAutoFit/>
          </a:bodyPr>
          <a:lstStyle/>
          <a:p>
            <a:r>
              <a:rPr lang="zh-CN" altLang="en-US" dirty="0">
                <a:latin typeface="Arial" panose="020B0604020202020204" pitchFamily="34" charset="0"/>
                <a:ea typeface="微软雅黑" panose="020B0503020204020204" pitchFamily="2" charset="-122"/>
                <a:cs typeface="+mn-ea"/>
              </a:rPr>
              <a:t>创业者（企业家）</a:t>
            </a:r>
            <a:endParaRPr lang="zh-CN" altLang="en-US" dirty="0">
              <a:latin typeface="Arial" panose="020B0604020202020204" pitchFamily="34" charset="0"/>
              <a:ea typeface="微软雅黑" panose="020B0503020204020204" pitchFamily="2" charset="-122"/>
              <a:cs typeface="+mn-ea"/>
            </a:endParaRPr>
          </a:p>
        </p:txBody>
      </p:sp>
      <p:sp>
        <p:nvSpPr>
          <p:cNvPr id="97" name="文本框 96"/>
          <p:cNvSpPr txBox="1"/>
          <p:nvPr>
            <p:custDataLst>
              <p:tags r:id="rId16"/>
            </p:custDataLst>
          </p:nvPr>
        </p:nvSpPr>
        <p:spPr>
          <a:xfrm>
            <a:off x="7289800" y="4917440"/>
            <a:ext cx="3636645" cy="922020"/>
          </a:xfrm>
          <a:prstGeom prst="rect">
            <a:avLst/>
          </a:prstGeom>
          <a:noFill/>
        </p:spPr>
        <p:txBody>
          <a:bodyPr wrap="square" rtlCol="0">
            <a:spAutoFit/>
          </a:bodyPr>
          <a:lstStyle/>
          <a:p>
            <a:r>
              <a:rPr lang="zh-CN" altLang="en-US" dirty="0">
                <a:solidFill>
                  <a:sysClr val="window" lastClr="FFFFFF">
                    <a:lumMod val="50000"/>
                  </a:sysClr>
                </a:solidFill>
              </a:rPr>
              <a:t>软知识</a:t>
            </a:r>
            <a:endParaRPr lang="zh-CN" altLang="en-US" dirty="0">
              <a:solidFill>
                <a:sysClr val="window" lastClr="FFFFFF">
                  <a:lumMod val="50000"/>
                </a:sysClr>
              </a:solidFill>
            </a:endParaRPr>
          </a:p>
          <a:p>
            <a:r>
              <a:rPr lang="zh-CN" altLang="en-US" dirty="0">
                <a:solidFill>
                  <a:sysClr val="window" lastClr="FFFFFF">
                    <a:lumMod val="50000"/>
                  </a:sysClr>
                </a:solidFill>
              </a:rPr>
              <a:t>人类本身的需求</a:t>
            </a:r>
            <a:endParaRPr lang="zh-CN" altLang="en-US" dirty="0">
              <a:solidFill>
                <a:sysClr val="window" lastClr="FFFFFF">
                  <a:lumMod val="50000"/>
                </a:sysClr>
              </a:solidFill>
            </a:endParaRPr>
          </a:p>
          <a:p>
            <a:r>
              <a:rPr lang="zh-CN" altLang="en-US" dirty="0">
                <a:solidFill>
                  <a:sysClr val="window" lastClr="FFFFFF">
                    <a:lumMod val="50000"/>
                  </a:sysClr>
                </a:solidFill>
              </a:rPr>
              <a:t>产品层面的、技术应用层面的创新</a:t>
            </a:r>
            <a:endParaRPr lang="zh-CN" altLang="en-US" dirty="0">
              <a:solidFill>
                <a:sysClr val="window" lastClr="FFFFFF">
                  <a:lumMod val="50000"/>
                </a:sysClr>
              </a:solidFill>
            </a:endParaRPr>
          </a:p>
        </p:txBody>
      </p:sp>
      <p:sp>
        <p:nvSpPr>
          <p:cNvPr id="102" name="Freeform 15"/>
          <p:cNvSpPr>
            <a:spLocks noEditPoints="1" noChangeArrowheads="1"/>
          </p:cNvSpPr>
          <p:nvPr>
            <p:custDataLst>
              <p:tags r:id="rId17"/>
            </p:custDataLst>
          </p:nvPr>
        </p:nvSpPr>
        <p:spPr bwMode="auto">
          <a:xfrm>
            <a:off x="6609165" y="2183152"/>
            <a:ext cx="312114" cy="301350"/>
          </a:xfrm>
          <a:custGeom>
            <a:avLst/>
            <a:gdLst>
              <a:gd name="T0" fmla="*/ 180 w 237"/>
              <a:gd name="T1" fmla="*/ 2 h 229"/>
              <a:gd name="T2" fmla="*/ 180 w 237"/>
              <a:gd name="T3" fmla="*/ 2 h 229"/>
              <a:gd name="T4" fmla="*/ 175 w 237"/>
              <a:gd name="T5" fmla="*/ 0 h 229"/>
              <a:gd name="T6" fmla="*/ 171 w 237"/>
              <a:gd name="T7" fmla="*/ 2 h 229"/>
              <a:gd name="T8" fmla="*/ 171 w 237"/>
              <a:gd name="T9" fmla="*/ 2 h 229"/>
              <a:gd name="T10" fmla="*/ 119 w 237"/>
              <a:gd name="T11" fmla="*/ 28 h 229"/>
              <a:gd name="T12" fmla="*/ 67 w 237"/>
              <a:gd name="T13" fmla="*/ 4 h 229"/>
              <a:gd name="T14" fmla="*/ 67 w 237"/>
              <a:gd name="T15" fmla="*/ 2 h 229"/>
              <a:gd name="T16" fmla="*/ 62 w 237"/>
              <a:gd name="T17" fmla="*/ 0 h 229"/>
              <a:gd name="T18" fmla="*/ 57 w 237"/>
              <a:gd name="T19" fmla="*/ 2 h 229"/>
              <a:gd name="T20" fmla="*/ 57 w 237"/>
              <a:gd name="T21" fmla="*/ 2 h 229"/>
              <a:gd name="T22" fmla="*/ 0 w 237"/>
              <a:gd name="T23" fmla="*/ 30 h 229"/>
              <a:gd name="T24" fmla="*/ 0 w 237"/>
              <a:gd name="T25" fmla="*/ 229 h 229"/>
              <a:gd name="T26" fmla="*/ 62 w 237"/>
              <a:gd name="T27" fmla="*/ 199 h 229"/>
              <a:gd name="T28" fmla="*/ 112 w 237"/>
              <a:gd name="T29" fmla="*/ 225 h 229"/>
              <a:gd name="T30" fmla="*/ 114 w 237"/>
              <a:gd name="T31" fmla="*/ 225 h 229"/>
              <a:gd name="T32" fmla="*/ 119 w 237"/>
              <a:gd name="T33" fmla="*/ 227 h 229"/>
              <a:gd name="T34" fmla="*/ 123 w 237"/>
              <a:gd name="T35" fmla="*/ 225 h 229"/>
              <a:gd name="T36" fmla="*/ 126 w 237"/>
              <a:gd name="T37" fmla="*/ 225 h 229"/>
              <a:gd name="T38" fmla="*/ 175 w 237"/>
              <a:gd name="T39" fmla="*/ 199 h 229"/>
              <a:gd name="T40" fmla="*/ 237 w 237"/>
              <a:gd name="T41" fmla="*/ 229 h 229"/>
              <a:gd name="T42" fmla="*/ 237 w 237"/>
              <a:gd name="T43" fmla="*/ 30 h 229"/>
              <a:gd name="T44" fmla="*/ 180 w 237"/>
              <a:gd name="T45" fmla="*/ 2 h 229"/>
              <a:gd name="T46" fmla="*/ 57 w 237"/>
              <a:gd name="T47" fmla="*/ 191 h 229"/>
              <a:gd name="T48" fmla="*/ 10 w 237"/>
              <a:gd name="T49" fmla="*/ 215 h 229"/>
              <a:gd name="T50" fmla="*/ 10 w 237"/>
              <a:gd name="T51" fmla="*/ 38 h 229"/>
              <a:gd name="T52" fmla="*/ 57 w 237"/>
              <a:gd name="T53" fmla="*/ 14 h 229"/>
              <a:gd name="T54" fmla="*/ 57 w 237"/>
              <a:gd name="T55" fmla="*/ 191 h 229"/>
              <a:gd name="T56" fmla="*/ 114 w 237"/>
              <a:gd name="T57" fmla="*/ 215 h 229"/>
              <a:gd name="T58" fmla="*/ 67 w 237"/>
              <a:gd name="T59" fmla="*/ 191 h 229"/>
              <a:gd name="T60" fmla="*/ 67 w 237"/>
              <a:gd name="T61" fmla="*/ 14 h 229"/>
              <a:gd name="T62" fmla="*/ 114 w 237"/>
              <a:gd name="T63" fmla="*/ 38 h 229"/>
              <a:gd name="T64" fmla="*/ 114 w 237"/>
              <a:gd name="T65" fmla="*/ 215 h 229"/>
              <a:gd name="T66" fmla="*/ 171 w 237"/>
              <a:gd name="T67" fmla="*/ 191 h 229"/>
              <a:gd name="T68" fmla="*/ 123 w 237"/>
              <a:gd name="T69" fmla="*/ 215 h 229"/>
              <a:gd name="T70" fmla="*/ 123 w 237"/>
              <a:gd name="T71" fmla="*/ 38 h 229"/>
              <a:gd name="T72" fmla="*/ 171 w 237"/>
              <a:gd name="T73" fmla="*/ 14 h 229"/>
              <a:gd name="T74" fmla="*/ 171 w 237"/>
              <a:gd name="T75" fmla="*/ 191 h 229"/>
              <a:gd name="T76" fmla="*/ 227 w 237"/>
              <a:gd name="T77" fmla="*/ 215 h 229"/>
              <a:gd name="T78" fmla="*/ 180 w 237"/>
              <a:gd name="T79" fmla="*/ 191 h 229"/>
              <a:gd name="T80" fmla="*/ 180 w 237"/>
              <a:gd name="T81" fmla="*/ 14 h 229"/>
              <a:gd name="T82" fmla="*/ 227 w 237"/>
              <a:gd name="T83" fmla="*/ 38 h 229"/>
              <a:gd name="T84" fmla="*/ 227 w 237"/>
              <a:gd name="T85" fmla="*/ 2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7" h="229">
                <a:moveTo>
                  <a:pt x="180" y="2"/>
                </a:moveTo>
                <a:lnTo>
                  <a:pt x="180" y="2"/>
                </a:lnTo>
                <a:lnTo>
                  <a:pt x="175" y="0"/>
                </a:lnTo>
                <a:lnTo>
                  <a:pt x="171" y="2"/>
                </a:lnTo>
                <a:lnTo>
                  <a:pt x="119" y="28"/>
                </a:lnTo>
                <a:lnTo>
                  <a:pt x="67" y="4"/>
                </a:lnTo>
                <a:lnTo>
                  <a:pt x="67" y="2"/>
                </a:lnTo>
                <a:lnTo>
                  <a:pt x="62" y="0"/>
                </a:lnTo>
                <a:lnTo>
                  <a:pt x="57" y="2"/>
                </a:lnTo>
                <a:lnTo>
                  <a:pt x="0" y="30"/>
                </a:lnTo>
                <a:lnTo>
                  <a:pt x="0" y="229"/>
                </a:lnTo>
                <a:lnTo>
                  <a:pt x="62" y="199"/>
                </a:lnTo>
                <a:lnTo>
                  <a:pt x="112" y="225"/>
                </a:lnTo>
                <a:lnTo>
                  <a:pt x="114" y="225"/>
                </a:lnTo>
                <a:lnTo>
                  <a:pt x="119" y="227"/>
                </a:lnTo>
                <a:lnTo>
                  <a:pt x="123" y="225"/>
                </a:lnTo>
                <a:lnTo>
                  <a:pt x="126" y="225"/>
                </a:lnTo>
                <a:lnTo>
                  <a:pt x="175" y="199"/>
                </a:lnTo>
                <a:lnTo>
                  <a:pt x="237" y="229"/>
                </a:lnTo>
                <a:lnTo>
                  <a:pt x="237" y="30"/>
                </a:lnTo>
                <a:lnTo>
                  <a:pt x="180" y="2"/>
                </a:lnTo>
                <a:close/>
                <a:moveTo>
                  <a:pt x="57" y="191"/>
                </a:moveTo>
                <a:lnTo>
                  <a:pt x="10" y="215"/>
                </a:lnTo>
                <a:lnTo>
                  <a:pt x="10" y="38"/>
                </a:lnTo>
                <a:lnTo>
                  <a:pt x="57" y="14"/>
                </a:lnTo>
                <a:lnTo>
                  <a:pt x="57" y="191"/>
                </a:lnTo>
                <a:close/>
                <a:moveTo>
                  <a:pt x="114" y="215"/>
                </a:moveTo>
                <a:lnTo>
                  <a:pt x="67" y="191"/>
                </a:lnTo>
                <a:lnTo>
                  <a:pt x="67" y="14"/>
                </a:lnTo>
                <a:lnTo>
                  <a:pt x="114" y="38"/>
                </a:lnTo>
                <a:lnTo>
                  <a:pt x="114" y="215"/>
                </a:lnTo>
                <a:close/>
                <a:moveTo>
                  <a:pt x="171" y="191"/>
                </a:moveTo>
                <a:lnTo>
                  <a:pt x="123" y="215"/>
                </a:lnTo>
                <a:lnTo>
                  <a:pt x="123" y="38"/>
                </a:lnTo>
                <a:lnTo>
                  <a:pt x="171" y="14"/>
                </a:lnTo>
                <a:lnTo>
                  <a:pt x="171" y="191"/>
                </a:lnTo>
                <a:close/>
                <a:moveTo>
                  <a:pt x="227" y="215"/>
                </a:moveTo>
                <a:lnTo>
                  <a:pt x="180" y="191"/>
                </a:lnTo>
                <a:lnTo>
                  <a:pt x="180" y="14"/>
                </a:lnTo>
                <a:lnTo>
                  <a:pt x="227" y="38"/>
                </a:lnTo>
                <a:lnTo>
                  <a:pt x="227" y="215"/>
                </a:lnTo>
                <a:close/>
              </a:path>
            </a:pathLst>
          </a:custGeom>
          <a:solidFill>
            <a:srgbClr val="43537C"/>
          </a:solidFill>
          <a:ln>
            <a:noFill/>
          </a:ln>
        </p:spPr>
        <p:txBody>
          <a:bodyPr/>
          <a:lstStyle/>
          <a:p>
            <a:pPr eaLnBrk="0" hangingPunct="0"/>
            <a:endParaRPr lang="zh-CN" altLang="en-US" sz="2400"/>
          </a:p>
        </p:txBody>
      </p:sp>
      <p:sp>
        <p:nvSpPr>
          <p:cNvPr id="104" name="Freeform 49"/>
          <p:cNvSpPr>
            <a:spLocks noEditPoints="1" noChangeArrowheads="1"/>
          </p:cNvSpPr>
          <p:nvPr>
            <p:custDataLst>
              <p:tags r:id="rId18"/>
            </p:custDataLst>
          </p:nvPr>
        </p:nvSpPr>
        <p:spPr bwMode="auto">
          <a:xfrm>
            <a:off x="6580038" y="4793392"/>
            <a:ext cx="289494" cy="327489"/>
          </a:xfrm>
          <a:custGeom>
            <a:avLst/>
            <a:gdLst>
              <a:gd name="T0" fmla="*/ 46 w 92"/>
              <a:gd name="T1" fmla="*/ 0 h 104"/>
              <a:gd name="T2" fmla="*/ 0 w 92"/>
              <a:gd name="T3" fmla="*/ 22 h 104"/>
              <a:gd name="T4" fmla="*/ 0 w 92"/>
              <a:gd name="T5" fmla="*/ 82 h 104"/>
              <a:gd name="T6" fmla="*/ 46 w 92"/>
              <a:gd name="T7" fmla="*/ 104 h 104"/>
              <a:gd name="T8" fmla="*/ 92 w 92"/>
              <a:gd name="T9" fmla="*/ 82 h 104"/>
              <a:gd name="T10" fmla="*/ 92 w 92"/>
              <a:gd name="T11" fmla="*/ 22 h 104"/>
              <a:gd name="T12" fmla="*/ 46 w 92"/>
              <a:gd name="T13" fmla="*/ 0 h 104"/>
              <a:gd name="T14" fmla="*/ 46 w 92"/>
              <a:gd name="T15" fmla="*/ 4 h 104"/>
              <a:gd name="T16" fmla="*/ 88 w 92"/>
              <a:gd name="T17" fmla="*/ 22 h 104"/>
              <a:gd name="T18" fmla="*/ 46 w 92"/>
              <a:gd name="T19" fmla="*/ 40 h 104"/>
              <a:gd name="T20" fmla="*/ 4 w 92"/>
              <a:gd name="T21" fmla="*/ 22 h 104"/>
              <a:gd name="T22" fmla="*/ 46 w 92"/>
              <a:gd name="T23" fmla="*/ 4 h 104"/>
              <a:gd name="T24" fmla="*/ 88 w 92"/>
              <a:gd name="T25" fmla="*/ 78 h 104"/>
              <a:gd name="T26" fmla="*/ 88 w 92"/>
              <a:gd name="T27" fmla="*/ 82 h 104"/>
              <a:gd name="T28" fmla="*/ 46 w 92"/>
              <a:gd name="T29" fmla="*/ 100 h 104"/>
              <a:gd name="T30" fmla="*/ 4 w 92"/>
              <a:gd name="T31" fmla="*/ 82 h 104"/>
              <a:gd name="T32" fmla="*/ 4 w 92"/>
              <a:gd name="T33" fmla="*/ 78 h 104"/>
              <a:gd name="T34" fmla="*/ 4 w 92"/>
              <a:gd name="T35" fmla="*/ 71 h 104"/>
              <a:gd name="T36" fmla="*/ 46 w 92"/>
              <a:gd name="T37" fmla="*/ 84 h 104"/>
              <a:gd name="T38" fmla="*/ 88 w 92"/>
              <a:gd name="T39" fmla="*/ 71 h 104"/>
              <a:gd name="T40" fmla="*/ 88 w 92"/>
              <a:gd name="T41" fmla="*/ 78 h 104"/>
              <a:gd name="T42" fmla="*/ 88 w 92"/>
              <a:gd name="T43" fmla="*/ 62 h 104"/>
              <a:gd name="T44" fmla="*/ 46 w 92"/>
              <a:gd name="T45" fmla="*/ 80 h 104"/>
              <a:gd name="T46" fmla="*/ 4 w 92"/>
              <a:gd name="T47" fmla="*/ 62 h 104"/>
              <a:gd name="T48" fmla="*/ 4 w 92"/>
              <a:gd name="T49" fmla="*/ 55 h 104"/>
              <a:gd name="T50" fmla="*/ 4 w 92"/>
              <a:gd name="T51" fmla="*/ 51 h 104"/>
              <a:gd name="T52" fmla="*/ 46 w 92"/>
              <a:gd name="T53" fmla="*/ 64 h 104"/>
              <a:gd name="T54" fmla="*/ 88 w 92"/>
              <a:gd name="T55" fmla="*/ 51 h 104"/>
              <a:gd name="T56" fmla="*/ 88 w 92"/>
              <a:gd name="T57" fmla="*/ 62 h 104"/>
              <a:gd name="T58" fmla="*/ 88 w 92"/>
              <a:gd name="T59" fmla="*/ 42 h 104"/>
              <a:gd name="T60" fmla="*/ 46 w 92"/>
              <a:gd name="T61" fmla="*/ 60 h 104"/>
              <a:gd name="T62" fmla="*/ 4 w 92"/>
              <a:gd name="T63" fmla="*/ 42 h 104"/>
              <a:gd name="T64" fmla="*/ 4 w 92"/>
              <a:gd name="T65" fmla="*/ 31 h 104"/>
              <a:gd name="T66" fmla="*/ 46 w 92"/>
              <a:gd name="T67" fmla="*/ 44 h 104"/>
              <a:gd name="T68" fmla="*/ 88 w 92"/>
              <a:gd name="T69" fmla="*/ 31 h 104"/>
              <a:gd name="T70" fmla="*/ 88 w 92"/>
              <a:gd name="T71" fmla="*/ 4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04">
                <a:moveTo>
                  <a:pt x="46" y="0"/>
                </a:moveTo>
                <a:cubicBezTo>
                  <a:pt x="20" y="0"/>
                  <a:pt x="0" y="10"/>
                  <a:pt x="0" y="22"/>
                </a:cubicBezTo>
                <a:cubicBezTo>
                  <a:pt x="0" y="82"/>
                  <a:pt x="0" y="82"/>
                  <a:pt x="0" y="82"/>
                </a:cubicBezTo>
                <a:cubicBezTo>
                  <a:pt x="0" y="94"/>
                  <a:pt x="20" y="104"/>
                  <a:pt x="46" y="104"/>
                </a:cubicBezTo>
                <a:cubicBezTo>
                  <a:pt x="71" y="104"/>
                  <a:pt x="92" y="94"/>
                  <a:pt x="92" y="82"/>
                </a:cubicBezTo>
                <a:cubicBezTo>
                  <a:pt x="92" y="22"/>
                  <a:pt x="92" y="22"/>
                  <a:pt x="92" y="22"/>
                </a:cubicBezTo>
                <a:cubicBezTo>
                  <a:pt x="92" y="10"/>
                  <a:pt x="71" y="0"/>
                  <a:pt x="46" y="0"/>
                </a:cubicBezTo>
                <a:close/>
                <a:moveTo>
                  <a:pt x="46" y="4"/>
                </a:moveTo>
                <a:cubicBezTo>
                  <a:pt x="71" y="4"/>
                  <a:pt x="88" y="13"/>
                  <a:pt x="88" y="22"/>
                </a:cubicBezTo>
                <a:cubicBezTo>
                  <a:pt x="88" y="30"/>
                  <a:pt x="71" y="40"/>
                  <a:pt x="46" y="40"/>
                </a:cubicBezTo>
                <a:cubicBezTo>
                  <a:pt x="21" y="40"/>
                  <a:pt x="4" y="30"/>
                  <a:pt x="4" y="22"/>
                </a:cubicBezTo>
                <a:cubicBezTo>
                  <a:pt x="4" y="13"/>
                  <a:pt x="21" y="4"/>
                  <a:pt x="46" y="4"/>
                </a:cubicBezTo>
                <a:close/>
                <a:moveTo>
                  <a:pt x="88" y="78"/>
                </a:moveTo>
                <a:cubicBezTo>
                  <a:pt x="88" y="82"/>
                  <a:pt x="88" y="82"/>
                  <a:pt x="88" y="82"/>
                </a:cubicBezTo>
                <a:cubicBezTo>
                  <a:pt x="88" y="90"/>
                  <a:pt x="71" y="100"/>
                  <a:pt x="46" y="100"/>
                </a:cubicBezTo>
                <a:cubicBezTo>
                  <a:pt x="21" y="100"/>
                  <a:pt x="4" y="90"/>
                  <a:pt x="4" y="82"/>
                </a:cubicBezTo>
                <a:cubicBezTo>
                  <a:pt x="4" y="78"/>
                  <a:pt x="4" y="78"/>
                  <a:pt x="4" y="78"/>
                </a:cubicBezTo>
                <a:cubicBezTo>
                  <a:pt x="4" y="71"/>
                  <a:pt x="4" y="71"/>
                  <a:pt x="4" y="71"/>
                </a:cubicBezTo>
                <a:cubicBezTo>
                  <a:pt x="11" y="78"/>
                  <a:pt x="27" y="84"/>
                  <a:pt x="46" y="84"/>
                </a:cubicBezTo>
                <a:cubicBezTo>
                  <a:pt x="65" y="84"/>
                  <a:pt x="81" y="78"/>
                  <a:pt x="88" y="71"/>
                </a:cubicBezTo>
                <a:lnTo>
                  <a:pt x="88" y="78"/>
                </a:lnTo>
                <a:close/>
                <a:moveTo>
                  <a:pt x="88" y="62"/>
                </a:moveTo>
                <a:cubicBezTo>
                  <a:pt x="88" y="70"/>
                  <a:pt x="71" y="80"/>
                  <a:pt x="46" y="80"/>
                </a:cubicBezTo>
                <a:cubicBezTo>
                  <a:pt x="21" y="80"/>
                  <a:pt x="4" y="70"/>
                  <a:pt x="4" y="62"/>
                </a:cubicBezTo>
                <a:cubicBezTo>
                  <a:pt x="4" y="55"/>
                  <a:pt x="4" y="55"/>
                  <a:pt x="4" y="55"/>
                </a:cubicBezTo>
                <a:cubicBezTo>
                  <a:pt x="4" y="51"/>
                  <a:pt x="4" y="51"/>
                  <a:pt x="4" y="51"/>
                </a:cubicBezTo>
                <a:cubicBezTo>
                  <a:pt x="11" y="58"/>
                  <a:pt x="27" y="64"/>
                  <a:pt x="46" y="64"/>
                </a:cubicBezTo>
                <a:cubicBezTo>
                  <a:pt x="65" y="64"/>
                  <a:pt x="81" y="58"/>
                  <a:pt x="88" y="51"/>
                </a:cubicBezTo>
                <a:lnTo>
                  <a:pt x="88" y="62"/>
                </a:lnTo>
                <a:close/>
                <a:moveTo>
                  <a:pt x="88" y="42"/>
                </a:moveTo>
                <a:cubicBezTo>
                  <a:pt x="88" y="50"/>
                  <a:pt x="71" y="60"/>
                  <a:pt x="46" y="60"/>
                </a:cubicBezTo>
                <a:cubicBezTo>
                  <a:pt x="21" y="60"/>
                  <a:pt x="4" y="50"/>
                  <a:pt x="4" y="42"/>
                </a:cubicBezTo>
                <a:cubicBezTo>
                  <a:pt x="4" y="31"/>
                  <a:pt x="4" y="31"/>
                  <a:pt x="4" y="31"/>
                </a:cubicBezTo>
                <a:cubicBezTo>
                  <a:pt x="11" y="38"/>
                  <a:pt x="27" y="44"/>
                  <a:pt x="46" y="44"/>
                </a:cubicBezTo>
                <a:cubicBezTo>
                  <a:pt x="65" y="44"/>
                  <a:pt x="81" y="38"/>
                  <a:pt x="88" y="31"/>
                </a:cubicBezTo>
                <a:lnTo>
                  <a:pt x="88" y="42"/>
                </a:lnTo>
                <a:close/>
              </a:path>
            </a:pathLst>
          </a:custGeom>
          <a:solidFill>
            <a:srgbClr val="43537C"/>
          </a:solidFill>
          <a:ln>
            <a:noFill/>
          </a:ln>
        </p:spPr>
        <p:txBody>
          <a:bodyPr/>
          <a:lstStyle/>
          <a:p>
            <a:pPr eaLnBrk="0" hangingPunct="0"/>
            <a:endParaRPr lang="zh-CN" altLang="en-US" sz="2400"/>
          </a:p>
        </p:txBody>
      </p:sp>
      <p:sp>
        <p:nvSpPr>
          <p:cNvPr id="106" name="Freeform 77"/>
          <p:cNvSpPr>
            <a:spLocks noEditPoints="1" noChangeArrowheads="1"/>
          </p:cNvSpPr>
          <p:nvPr>
            <p:custDataLst>
              <p:tags r:id="rId19"/>
            </p:custDataLst>
          </p:nvPr>
        </p:nvSpPr>
        <p:spPr bwMode="auto">
          <a:xfrm>
            <a:off x="3169303" y="2590187"/>
            <a:ext cx="411664" cy="412992"/>
          </a:xfrm>
          <a:custGeom>
            <a:avLst/>
            <a:gdLst>
              <a:gd name="T0" fmla="*/ 112 w 200"/>
              <a:gd name="T1" fmla="*/ 21 h 200"/>
              <a:gd name="T2" fmla="*/ 118 w 200"/>
              <a:gd name="T3" fmla="*/ 29 h 200"/>
              <a:gd name="T4" fmla="*/ 143 w 200"/>
              <a:gd name="T5" fmla="*/ 40 h 200"/>
              <a:gd name="T6" fmla="*/ 157 w 200"/>
              <a:gd name="T7" fmla="*/ 26 h 200"/>
              <a:gd name="T8" fmla="*/ 164 w 200"/>
              <a:gd name="T9" fmla="*/ 53 h 200"/>
              <a:gd name="T10" fmla="*/ 163 w 200"/>
              <a:gd name="T11" fmla="*/ 62 h 200"/>
              <a:gd name="T12" fmla="*/ 172 w 200"/>
              <a:gd name="T13" fmla="*/ 88 h 200"/>
              <a:gd name="T14" fmla="*/ 192 w 200"/>
              <a:gd name="T15" fmla="*/ 88 h 200"/>
              <a:gd name="T16" fmla="*/ 177 w 200"/>
              <a:gd name="T17" fmla="*/ 112 h 200"/>
              <a:gd name="T18" fmla="*/ 170 w 200"/>
              <a:gd name="T19" fmla="*/ 117 h 200"/>
              <a:gd name="T20" fmla="*/ 159 w 200"/>
              <a:gd name="T21" fmla="*/ 141 h 200"/>
              <a:gd name="T22" fmla="*/ 174 w 200"/>
              <a:gd name="T23" fmla="*/ 156 h 200"/>
              <a:gd name="T24" fmla="*/ 146 w 200"/>
              <a:gd name="T25" fmla="*/ 162 h 200"/>
              <a:gd name="T26" fmla="*/ 136 w 200"/>
              <a:gd name="T27" fmla="*/ 161 h 200"/>
              <a:gd name="T28" fmla="*/ 112 w 200"/>
              <a:gd name="T29" fmla="*/ 169 h 200"/>
              <a:gd name="T30" fmla="*/ 112 w 200"/>
              <a:gd name="T31" fmla="*/ 192 h 200"/>
              <a:gd name="T32" fmla="*/ 88 w 200"/>
              <a:gd name="T33" fmla="*/ 176 h 200"/>
              <a:gd name="T34" fmla="*/ 82 w 200"/>
              <a:gd name="T35" fmla="*/ 168 h 200"/>
              <a:gd name="T36" fmla="*/ 59 w 200"/>
              <a:gd name="T37" fmla="*/ 158 h 200"/>
              <a:gd name="T38" fmla="*/ 44 w 200"/>
              <a:gd name="T39" fmla="*/ 173 h 200"/>
              <a:gd name="T40" fmla="*/ 38 w 200"/>
              <a:gd name="T41" fmla="*/ 145 h 200"/>
              <a:gd name="T42" fmla="*/ 39 w 200"/>
              <a:gd name="T43" fmla="*/ 135 h 200"/>
              <a:gd name="T44" fmla="*/ 29 w 200"/>
              <a:gd name="T45" fmla="*/ 112 h 200"/>
              <a:gd name="T46" fmla="*/ 8 w 200"/>
              <a:gd name="T47" fmla="*/ 112 h 200"/>
              <a:gd name="T48" fmla="*/ 23 w 200"/>
              <a:gd name="T49" fmla="*/ 88 h 200"/>
              <a:gd name="T50" fmla="*/ 30 w 200"/>
              <a:gd name="T51" fmla="*/ 81 h 200"/>
              <a:gd name="T52" fmla="*/ 41 w 200"/>
              <a:gd name="T53" fmla="*/ 57 h 200"/>
              <a:gd name="T54" fmla="*/ 27 w 200"/>
              <a:gd name="T55" fmla="*/ 43 h 200"/>
              <a:gd name="T56" fmla="*/ 53 w 200"/>
              <a:gd name="T57" fmla="*/ 36 h 200"/>
              <a:gd name="T58" fmla="*/ 63 w 200"/>
              <a:gd name="T59" fmla="*/ 37 h 200"/>
              <a:gd name="T60" fmla="*/ 88 w 200"/>
              <a:gd name="T61" fmla="*/ 27 h 200"/>
              <a:gd name="T62" fmla="*/ 88 w 200"/>
              <a:gd name="T63" fmla="*/ 8 h 200"/>
              <a:gd name="T64" fmla="*/ 100 w 200"/>
              <a:gd name="T65" fmla="*/ 136 h 200"/>
              <a:gd name="T66" fmla="*/ 100 w 200"/>
              <a:gd name="T67" fmla="*/ 64 h 200"/>
              <a:gd name="T68" fmla="*/ 100 w 200"/>
              <a:gd name="T69" fmla="*/ 136 h 200"/>
              <a:gd name="T70" fmla="*/ 80 w 200"/>
              <a:gd name="T71" fmla="*/ 0 h 200"/>
              <a:gd name="T72" fmla="*/ 59 w 200"/>
              <a:gd name="T73" fmla="*/ 30 h 200"/>
              <a:gd name="T74" fmla="*/ 16 w 200"/>
              <a:gd name="T75" fmla="*/ 43 h 200"/>
              <a:gd name="T76" fmla="*/ 23 w 200"/>
              <a:gd name="T77" fmla="*/ 80 h 200"/>
              <a:gd name="T78" fmla="*/ 0 w 200"/>
              <a:gd name="T79" fmla="*/ 120 h 200"/>
              <a:gd name="T80" fmla="*/ 32 w 200"/>
              <a:gd name="T81" fmla="*/ 140 h 200"/>
              <a:gd name="T82" fmla="*/ 44 w 200"/>
              <a:gd name="T83" fmla="*/ 184 h 200"/>
              <a:gd name="T84" fmla="*/ 80 w 200"/>
              <a:gd name="T85" fmla="*/ 176 h 200"/>
              <a:gd name="T86" fmla="*/ 120 w 200"/>
              <a:gd name="T87" fmla="*/ 200 h 200"/>
              <a:gd name="T88" fmla="*/ 140 w 200"/>
              <a:gd name="T89" fmla="*/ 168 h 200"/>
              <a:gd name="T90" fmla="*/ 185 w 200"/>
              <a:gd name="T91" fmla="*/ 156 h 200"/>
              <a:gd name="T92" fmla="*/ 177 w 200"/>
              <a:gd name="T93" fmla="*/ 120 h 200"/>
              <a:gd name="T94" fmla="*/ 200 w 200"/>
              <a:gd name="T95" fmla="*/ 80 h 200"/>
              <a:gd name="T96" fmla="*/ 170 w 200"/>
              <a:gd name="T97" fmla="*/ 58 h 200"/>
              <a:gd name="T98" fmla="*/ 157 w 200"/>
              <a:gd name="T99" fmla="*/ 15 h 200"/>
              <a:gd name="T100" fmla="*/ 120 w 200"/>
              <a:gd name="T101" fmla="*/ 21 h 200"/>
              <a:gd name="T102" fmla="*/ 100 w 200"/>
              <a:gd name="T103" fmla="*/ 128 h 200"/>
              <a:gd name="T104" fmla="*/ 100 w 200"/>
              <a:gd name="T105" fmla="*/ 72 h 200"/>
              <a:gd name="T106" fmla="*/ 100 w 200"/>
              <a:gd name="T107"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200">
                <a:moveTo>
                  <a:pt x="112" y="8"/>
                </a:moveTo>
                <a:cubicBezTo>
                  <a:pt x="112" y="21"/>
                  <a:pt x="112" y="21"/>
                  <a:pt x="112" y="21"/>
                </a:cubicBezTo>
                <a:cubicBezTo>
                  <a:pt x="112" y="27"/>
                  <a:pt x="112" y="27"/>
                  <a:pt x="112" y="27"/>
                </a:cubicBezTo>
                <a:cubicBezTo>
                  <a:pt x="118" y="29"/>
                  <a:pt x="118" y="29"/>
                  <a:pt x="118" y="29"/>
                </a:cubicBezTo>
                <a:cubicBezTo>
                  <a:pt x="125" y="30"/>
                  <a:pt x="132" y="33"/>
                  <a:pt x="138" y="37"/>
                </a:cubicBezTo>
                <a:cubicBezTo>
                  <a:pt x="143" y="40"/>
                  <a:pt x="143" y="40"/>
                  <a:pt x="143" y="40"/>
                </a:cubicBezTo>
                <a:cubicBezTo>
                  <a:pt x="147" y="36"/>
                  <a:pt x="147" y="36"/>
                  <a:pt x="147" y="36"/>
                </a:cubicBezTo>
                <a:cubicBezTo>
                  <a:pt x="157" y="26"/>
                  <a:pt x="157" y="26"/>
                  <a:pt x="157" y="26"/>
                </a:cubicBezTo>
                <a:cubicBezTo>
                  <a:pt x="174" y="43"/>
                  <a:pt x="174" y="43"/>
                  <a:pt x="174" y="43"/>
                </a:cubicBezTo>
                <a:cubicBezTo>
                  <a:pt x="164" y="53"/>
                  <a:pt x="164" y="53"/>
                  <a:pt x="164" y="53"/>
                </a:cubicBezTo>
                <a:cubicBezTo>
                  <a:pt x="160" y="57"/>
                  <a:pt x="160" y="57"/>
                  <a:pt x="160" y="57"/>
                </a:cubicBezTo>
                <a:cubicBezTo>
                  <a:pt x="163" y="62"/>
                  <a:pt x="163" y="62"/>
                  <a:pt x="163" y="62"/>
                </a:cubicBezTo>
                <a:cubicBezTo>
                  <a:pt x="166" y="68"/>
                  <a:pt x="169" y="75"/>
                  <a:pt x="170" y="81"/>
                </a:cubicBezTo>
                <a:cubicBezTo>
                  <a:pt x="172" y="88"/>
                  <a:pt x="172" y="88"/>
                  <a:pt x="172" y="88"/>
                </a:cubicBezTo>
                <a:cubicBezTo>
                  <a:pt x="178" y="88"/>
                  <a:pt x="178" y="88"/>
                  <a:pt x="178" y="88"/>
                </a:cubicBezTo>
                <a:cubicBezTo>
                  <a:pt x="192" y="88"/>
                  <a:pt x="192" y="88"/>
                  <a:pt x="192" y="88"/>
                </a:cubicBezTo>
                <a:cubicBezTo>
                  <a:pt x="192" y="112"/>
                  <a:pt x="192" y="112"/>
                  <a:pt x="192" y="112"/>
                </a:cubicBezTo>
                <a:cubicBezTo>
                  <a:pt x="177" y="112"/>
                  <a:pt x="177" y="112"/>
                  <a:pt x="177" y="112"/>
                </a:cubicBezTo>
                <a:cubicBezTo>
                  <a:pt x="171" y="112"/>
                  <a:pt x="171" y="112"/>
                  <a:pt x="171" y="112"/>
                </a:cubicBezTo>
                <a:cubicBezTo>
                  <a:pt x="170" y="117"/>
                  <a:pt x="170" y="117"/>
                  <a:pt x="170" y="117"/>
                </a:cubicBezTo>
                <a:cubicBezTo>
                  <a:pt x="168" y="124"/>
                  <a:pt x="165" y="130"/>
                  <a:pt x="162" y="135"/>
                </a:cubicBezTo>
                <a:cubicBezTo>
                  <a:pt x="159" y="141"/>
                  <a:pt x="159" y="141"/>
                  <a:pt x="159" y="141"/>
                </a:cubicBezTo>
                <a:cubicBezTo>
                  <a:pt x="163" y="145"/>
                  <a:pt x="163" y="145"/>
                  <a:pt x="163" y="145"/>
                </a:cubicBezTo>
                <a:cubicBezTo>
                  <a:pt x="174" y="156"/>
                  <a:pt x="174" y="156"/>
                  <a:pt x="174" y="156"/>
                </a:cubicBezTo>
                <a:cubicBezTo>
                  <a:pt x="157" y="173"/>
                  <a:pt x="157" y="173"/>
                  <a:pt x="157" y="173"/>
                </a:cubicBezTo>
                <a:cubicBezTo>
                  <a:pt x="146" y="162"/>
                  <a:pt x="146" y="162"/>
                  <a:pt x="146" y="162"/>
                </a:cubicBezTo>
                <a:cubicBezTo>
                  <a:pt x="142" y="158"/>
                  <a:pt x="142" y="158"/>
                  <a:pt x="142" y="158"/>
                </a:cubicBezTo>
                <a:cubicBezTo>
                  <a:pt x="136" y="161"/>
                  <a:pt x="136" y="161"/>
                  <a:pt x="136" y="161"/>
                </a:cubicBezTo>
                <a:cubicBezTo>
                  <a:pt x="131" y="164"/>
                  <a:pt x="125" y="166"/>
                  <a:pt x="118" y="168"/>
                </a:cubicBezTo>
                <a:cubicBezTo>
                  <a:pt x="112" y="169"/>
                  <a:pt x="112" y="169"/>
                  <a:pt x="112" y="169"/>
                </a:cubicBezTo>
                <a:cubicBezTo>
                  <a:pt x="112" y="176"/>
                  <a:pt x="112" y="176"/>
                  <a:pt x="112" y="176"/>
                </a:cubicBezTo>
                <a:cubicBezTo>
                  <a:pt x="112" y="192"/>
                  <a:pt x="112" y="192"/>
                  <a:pt x="112" y="192"/>
                </a:cubicBezTo>
                <a:cubicBezTo>
                  <a:pt x="88" y="192"/>
                  <a:pt x="88" y="192"/>
                  <a:pt x="88" y="192"/>
                </a:cubicBezTo>
                <a:cubicBezTo>
                  <a:pt x="88" y="176"/>
                  <a:pt x="88" y="176"/>
                  <a:pt x="88" y="176"/>
                </a:cubicBezTo>
                <a:cubicBezTo>
                  <a:pt x="88" y="169"/>
                  <a:pt x="88" y="169"/>
                  <a:pt x="88" y="169"/>
                </a:cubicBezTo>
                <a:cubicBezTo>
                  <a:pt x="82" y="168"/>
                  <a:pt x="82" y="168"/>
                  <a:pt x="82" y="168"/>
                </a:cubicBezTo>
                <a:cubicBezTo>
                  <a:pt x="76" y="166"/>
                  <a:pt x="70" y="164"/>
                  <a:pt x="65" y="161"/>
                </a:cubicBezTo>
                <a:cubicBezTo>
                  <a:pt x="59" y="158"/>
                  <a:pt x="59" y="158"/>
                  <a:pt x="59" y="158"/>
                </a:cubicBezTo>
                <a:cubicBezTo>
                  <a:pt x="55" y="162"/>
                  <a:pt x="55" y="162"/>
                  <a:pt x="55" y="162"/>
                </a:cubicBezTo>
                <a:cubicBezTo>
                  <a:pt x="44" y="173"/>
                  <a:pt x="44" y="173"/>
                  <a:pt x="44" y="173"/>
                </a:cubicBezTo>
                <a:cubicBezTo>
                  <a:pt x="27" y="156"/>
                  <a:pt x="27" y="156"/>
                  <a:pt x="27" y="156"/>
                </a:cubicBezTo>
                <a:cubicBezTo>
                  <a:pt x="38" y="145"/>
                  <a:pt x="38" y="145"/>
                  <a:pt x="38" y="145"/>
                </a:cubicBezTo>
                <a:cubicBezTo>
                  <a:pt x="42" y="141"/>
                  <a:pt x="42" y="141"/>
                  <a:pt x="42" y="141"/>
                </a:cubicBezTo>
                <a:cubicBezTo>
                  <a:pt x="39" y="135"/>
                  <a:pt x="39" y="135"/>
                  <a:pt x="39" y="135"/>
                </a:cubicBezTo>
                <a:cubicBezTo>
                  <a:pt x="35" y="130"/>
                  <a:pt x="33" y="124"/>
                  <a:pt x="31" y="117"/>
                </a:cubicBezTo>
                <a:cubicBezTo>
                  <a:pt x="29" y="112"/>
                  <a:pt x="29" y="112"/>
                  <a:pt x="29" y="112"/>
                </a:cubicBezTo>
                <a:cubicBezTo>
                  <a:pt x="23" y="112"/>
                  <a:pt x="23" y="112"/>
                  <a:pt x="23" y="112"/>
                </a:cubicBezTo>
                <a:cubicBezTo>
                  <a:pt x="8" y="112"/>
                  <a:pt x="8" y="112"/>
                  <a:pt x="8" y="112"/>
                </a:cubicBezTo>
                <a:cubicBezTo>
                  <a:pt x="8" y="88"/>
                  <a:pt x="8" y="88"/>
                  <a:pt x="8" y="88"/>
                </a:cubicBezTo>
                <a:cubicBezTo>
                  <a:pt x="23" y="88"/>
                  <a:pt x="23" y="88"/>
                  <a:pt x="23" y="88"/>
                </a:cubicBezTo>
                <a:cubicBezTo>
                  <a:pt x="29" y="88"/>
                  <a:pt x="29" y="88"/>
                  <a:pt x="29" y="88"/>
                </a:cubicBezTo>
                <a:cubicBezTo>
                  <a:pt x="30" y="81"/>
                  <a:pt x="30" y="81"/>
                  <a:pt x="30" y="81"/>
                </a:cubicBezTo>
                <a:cubicBezTo>
                  <a:pt x="32" y="75"/>
                  <a:pt x="35" y="68"/>
                  <a:pt x="38" y="62"/>
                </a:cubicBezTo>
                <a:cubicBezTo>
                  <a:pt x="41" y="57"/>
                  <a:pt x="41" y="57"/>
                  <a:pt x="41" y="57"/>
                </a:cubicBezTo>
                <a:cubicBezTo>
                  <a:pt x="37" y="53"/>
                  <a:pt x="37" y="53"/>
                  <a:pt x="37" y="53"/>
                </a:cubicBezTo>
                <a:cubicBezTo>
                  <a:pt x="27" y="43"/>
                  <a:pt x="27" y="43"/>
                  <a:pt x="27" y="43"/>
                </a:cubicBezTo>
                <a:cubicBezTo>
                  <a:pt x="44" y="26"/>
                  <a:pt x="44" y="26"/>
                  <a:pt x="44" y="26"/>
                </a:cubicBezTo>
                <a:cubicBezTo>
                  <a:pt x="53" y="36"/>
                  <a:pt x="53" y="36"/>
                  <a:pt x="53" y="36"/>
                </a:cubicBezTo>
                <a:cubicBezTo>
                  <a:pt x="58" y="40"/>
                  <a:pt x="58" y="40"/>
                  <a:pt x="58" y="40"/>
                </a:cubicBezTo>
                <a:cubicBezTo>
                  <a:pt x="63" y="37"/>
                  <a:pt x="63" y="37"/>
                  <a:pt x="63" y="37"/>
                </a:cubicBezTo>
                <a:cubicBezTo>
                  <a:pt x="69" y="33"/>
                  <a:pt x="76" y="30"/>
                  <a:pt x="82" y="29"/>
                </a:cubicBezTo>
                <a:cubicBezTo>
                  <a:pt x="88" y="27"/>
                  <a:pt x="88" y="27"/>
                  <a:pt x="88" y="27"/>
                </a:cubicBezTo>
                <a:cubicBezTo>
                  <a:pt x="88" y="21"/>
                  <a:pt x="88" y="21"/>
                  <a:pt x="88" y="21"/>
                </a:cubicBezTo>
                <a:cubicBezTo>
                  <a:pt x="88" y="8"/>
                  <a:pt x="88" y="8"/>
                  <a:pt x="88" y="8"/>
                </a:cubicBezTo>
                <a:cubicBezTo>
                  <a:pt x="112" y="8"/>
                  <a:pt x="112" y="8"/>
                  <a:pt x="112" y="8"/>
                </a:cubicBezTo>
                <a:moveTo>
                  <a:pt x="100" y="136"/>
                </a:moveTo>
                <a:cubicBezTo>
                  <a:pt x="120" y="136"/>
                  <a:pt x="136" y="119"/>
                  <a:pt x="136" y="100"/>
                </a:cubicBezTo>
                <a:cubicBezTo>
                  <a:pt x="136" y="80"/>
                  <a:pt x="120" y="64"/>
                  <a:pt x="100" y="64"/>
                </a:cubicBezTo>
                <a:cubicBezTo>
                  <a:pt x="81" y="64"/>
                  <a:pt x="64" y="80"/>
                  <a:pt x="64" y="100"/>
                </a:cubicBezTo>
                <a:cubicBezTo>
                  <a:pt x="64" y="119"/>
                  <a:pt x="81" y="136"/>
                  <a:pt x="100" y="136"/>
                </a:cubicBezTo>
                <a:moveTo>
                  <a:pt x="120" y="0"/>
                </a:move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8"/>
                  <a:pt x="31" y="58"/>
                  <a:pt x="31" y="58"/>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cubicBezTo>
                  <a:pt x="200" y="120"/>
                  <a:pt x="200" y="120"/>
                  <a:pt x="200" y="120"/>
                </a:cubicBezTo>
                <a:cubicBezTo>
                  <a:pt x="200" y="80"/>
                  <a:pt x="200" y="80"/>
                  <a:pt x="200" y="80"/>
                </a:cubicBezTo>
                <a:cubicBezTo>
                  <a:pt x="178" y="80"/>
                  <a:pt x="178" y="80"/>
                  <a:pt x="178" y="80"/>
                </a:cubicBezTo>
                <a:cubicBezTo>
                  <a:pt x="176" y="72"/>
                  <a:pt x="174" y="65"/>
                  <a:pt x="170" y="58"/>
                </a:cubicBezTo>
                <a:cubicBezTo>
                  <a:pt x="185" y="43"/>
                  <a:pt x="185" y="43"/>
                  <a:pt x="185" y="43"/>
                </a:cubicBezTo>
                <a:cubicBezTo>
                  <a:pt x="157" y="15"/>
                  <a:pt x="157" y="15"/>
                  <a:pt x="157" y="15"/>
                </a:cubicBezTo>
                <a:cubicBezTo>
                  <a:pt x="142" y="30"/>
                  <a:pt x="142" y="30"/>
                  <a:pt x="142" y="30"/>
                </a:cubicBezTo>
                <a:cubicBezTo>
                  <a:pt x="135" y="26"/>
                  <a:pt x="128" y="23"/>
                  <a:pt x="120" y="21"/>
                </a:cubicBezTo>
                <a:lnTo>
                  <a:pt x="120" y="0"/>
                </a:ln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path>
            </a:pathLst>
          </a:custGeom>
          <a:solidFill>
            <a:srgbClr val="43537C"/>
          </a:solidFill>
          <a:ln>
            <a:noFill/>
          </a:ln>
        </p:spPr>
        <p:txBody>
          <a:bodyPr/>
          <a:lstStyle/>
          <a:p>
            <a:pPr eaLnBrk="0" hangingPunct="0"/>
            <a:endParaRPr lang="zh-CN" altLang="en-US" sz="2400"/>
          </a:p>
        </p:txBody>
      </p:sp>
      <p:sp>
        <p:nvSpPr>
          <p:cNvPr id="107" name="文本框 106"/>
          <p:cNvSpPr txBox="1"/>
          <p:nvPr>
            <p:custDataLst>
              <p:tags r:id="rId20"/>
            </p:custDataLst>
          </p:nvPr>
        </p:nvSpPr>
        <p:spPr>
          <a:xfrm>
            <a:off x="2834860" y="3243403"/>
            <a:ext cx="1533850" cy="706755"/>
          </a:xfrm>
          <a:prstGeom prst="rect">
            <a:avLst/>
          </a:prstGeom>
          <a:noFill/>
        </p:spPr>
        <p:txBody>
          <a:bodyPr wrap="square" rtlCol="0">
            <a:spAutoFit/>
          </a:bodyPr>
          <a:lstStyle/>
          <a:p>
            <a:r>
              <a:rPr lang="zh-CN" altLang="en-US" sz="4000" dirty="0">
                <a:latin typeface="Arial" panose="020B0604020202020204" pitchFamily="34" charset="0"/>
                <a:ea typeface="微软雅黑" panose="020B0503020204020204" pitchFamily="2" charset="-122"/>
                <a:cs typeface="+mn-ea"/>
              </a:rPr>
              <a:t>创新</a:t>
            </a:r>
            <a:endParaRPr lang="zh-CN" altLang="en-US" sz="4000" dirty="0">
              <a:latin typeface="Arial" panose="020B0604020202020204" pitchFamily="34" charset="0"/>
              <a:ea typeface="微软雅黑" panose="020B0503020204020204" pitchFamily="2" charset="-122"/>
              <a:cs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2"/>
          <p:cNvGrpSpPr/>
          <p:nvPr/>
        </p:nvGrpSpPr>
        <p:grpSpPr>
          <a:xfrm>
            <a:off x="1379220" y="1264920"/>
            <a:ext cx="8885555" cy="5334000"/>
            <a:chOff x="770" y="524"/>
            <a:chExt cx="4215" cy="3360"/>
          </a:xfrm>
        </p:grpSpPr>
        <p:sp>
          <p:nvSpPr>
            <p:cNvPr id="122883" name="Rectangle 3"/>
            <p:cNvSpPr/>
            <p:nvPr/>
          </p:nvSpPr>
          <p:spPr>
            <a:xfrm>
              <a:off x="1247" y="3249"/>
              <a:ext cx="1225" cy="635"/>
            </a:xfrm>
            <a:prstGeom prst="rect">
              <a:avLst/>
            </a:prstGeom>
            <a:solidFill>
              <a:srgbClr val="A1A646"/>
            </a:solidFill>
            <a:ln w="25400" cap="flat" cmpd="sng">
              <a:solidFill>
                <a:srgbClr val="FFFFFF"/>
              </a:solidFill>
              <a:prstDash val="solid"/>
              <a:miter/>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r>
                <a:rPr lang="zh-CN" altLang="en-US" dirty="0">
                  <a:latin typeface="Arial" panose="020B0604020202020204" pitchFamily="34" charset="0"/>
                </a:rPr>
                <a:t>客服、</a:t>
              </a:r>
              <a:r>
                <a:rPr lang="zh-CN" altLang="en-US" dirty="0">
                  <a:solidFill>
                    <a:srgbClr val="FFFF00"/>
                  </a:solidFill>
                  <a:latin typeface="Arial" panose="020B0604020202020204" pitchFamily="34" charset="0"/>
                </a:rPr>
                <a:t>交付</a:t>
              </a:r>
              <a:endParaRPr lang="zh-CN" altLang="en-US" dirty="0">
                <a:solidFill>
                  <a:srgbClr val="FFFF00"/>
                </a:solidFill>
                <a:latin typeface="Arial" panose="020B0604020202020204" pitchFamily="34" charset="0"/>
              </a:endParaRPr>
            </a:p>
            <a:p>
              <a:r>
                <a:rPr lang="zh-CN" altLang="en-US" dirty="0">
                  <a:solidFill>
                    <a:srgbClr val="FF0000"/>
                  </a:solidFill>
                  <a:latin typeface="Arial" panose="020B0604020202020204" pitchFamily="34" charset="0"/>
                </a:rPr>
                <a:t>肾</a:t>
              </a:r>
              <a:r>
                <a:rPr lang="zh-CN" altLang="en-US" dirty="0">
                  <a:solidFill>
                    <a:srgbClr val="FFFF00"/>
                  </a:solidFill>
                  <a:latin typeface="Arial" panose="020B0604020202020204" pitchFamily="34" charset="0"/>
                </a:rPr>
                <a:t>、</a:t>
              </a:r>
              <a:r>
                <a:rPr lang="zh-CN" altLang="en-US" dirty="0">
                  <a:solidFill>
                    <a:srgbClr val="00B050"/>
                  </a:solidFill>
                  <a:latin typeface="Arial" panose="020B0604020202020204" pitchFamily="34" charset="0"/>
                </a:rPr>
                <a:t>水</a:t>
              </a:r>
              <a:r>
                <a:rPr lang="zh-CN" altLang="en-US" dirty="0">
                  <a:solidFill>
                    <a:srgbClr val="FFFF00"/>
                  </a:solidFill>
                  <a:latin typeface="Arial" panose="020B0604020202020204" pitchFamily="34" charset="0"/>
                </a:rPr>
                <a:t>、</a:t>
              </a:r>
              <a:r>
                <a:rPr lang="zh-CN" altLang="en-US" dirty="0">
                  <a:solidFill>
                    <a:srgbClr val="7030A0"/>
                  </a:solidFill>
                  <a:latin typeface="Arial" panose="020B0604020202020204" pitchFamily="34" charset="0"/>
                </a:rPr>
                <a:t>收藏</a:t>
              </a:r>
              <a:endParaRPr lang="zh-CN" altLang="en-US" dirty="0">
                <a:solidFill>
                  <a:srgbClr val="7030A0"/>
                </a:solidFill>
                <a:latin typeface="Arial" panose="020B0604020202020204" pitchFamily="34" charset="0"/>
              </a:endParaRPr>
            </a:p>
          </p:txBody>
        </p:sp>
        <p:sp>
          <p:nvSpPr>
            <p:cNvPr id="122884" name="Rectangle 4"/>
            <p:cNvSpPr/>
            <p:nvPr/>
          </p:nvSpPr>
          <p:spPr>
            <a:xfrm>
              <a:off x="3288" y="3249"/>
              <a:ext cx="1225" cy="635"/>
            </a:xfrm>
            <a:prstGeom prst="rect">
              <a:avLst/>
            </a:prstGeom>
            <a:solidFill>
              <a:srgbClr val="5274A6"/>
            </a:solidFill>
            <a:ln w="25400" cap="flat" cmpd="sng">
              <a:solidFill>
                <a:srgbClr val="FFFFFF"/>
              </a:solidFill>
              <a:prstDash val="solid"/>
              <a:miter/>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r>
                <a:rPr lang="zh-CN" altLang="en-US" dirty="0">
                  <a:latin typeface="Arial" panose="020B0604020202020204" pitchFamily="34" charset="0"/>
                </a:rPr>
                <a:t>销售、</a:t>
              </a:r>
              <a:r>
                <a:rPr lang="zh-CN" altLang="en-US" dirty="0">
                  <a:solidFill>
                    <a:srgbClr val="FFFF00"/>
                  </a:solidFill>
                  <a:latin typeface="Arial" panose="020B0604020202020204" pitchFamily="34" charset="0"/>
                </a:rPr>
                <a:t>组织</a:t>
              </a:r>
              <a:endParaRPr lang="zh-CN" altLang="en-US" dirty="0">
                <a:solidFill>
                  <a:srgbClr val="FFFF00"/>
                </a:solidFill>
                <a:latin typeface="Arial" panose="020B0604020202020204" pitchFamily="34" charset="0"/>
              </a:endParaRPr>
            </a:p>
            <a:p>
              <a:r>
                <a:rPr lang="zh-CN" altLang="en-US" dirty="0">
                  <a:solidFill>
                    <a:srgbClr val="FF0000"/>
                  </a:solidFill>
                  <a:latin typeface="Arial" panose="020B0604020202020204" pitchFamily="34" charset="0"/>
                </a:rPr>
                <a:t>肺</a:t>
              </a:r>
              <a:r>
                <a:rPr lang="zh-CN" altLang="en-US" dirty="0">
                  <a:solidFill>
                    <a:srgbClr val="FFFF00"/>
                  </a:solidFill>
                  <a:latin typeface="Arial" panose="020B0604020202020204" pitchFamily="34" charset="0"/>
                </a:rPr>
                <a:t>、</a:t>
              </a:r>
              <a:r>
                <a:rPr lang="zh-CN" altLang="en-US" dirty="0">
                  <a:solidFill>
                    <a:srgbClr val="00B050"/>
                  </a:solidFill>
                  <a:latin typeface="Arial" panose="020B0604020202020204" pitchFamily="34" charset="0"/>
                </a:rPr>
                <a:t>金</a:t>
              </a:r>
              <a:r>
                <a:rPr lang="zh-CN" altLang="en-US" dirty="0">
                  <a:solidFill>
                    <a:srgbClr val="FFFF00"/>
                  </a:solidFill>
                  <a:latin typeface="Arial" panose="020B0604020202020204" pitchFamily="34" charset="0"/>
                </a:rPr>
                <a:t>、</a:t>
              </a:r>
              <a:r>
                <a:rPr lang="zh-CN" altLang="en-US" dirty="0">
                  <a:solidFill>
                    <a:srgbClr val="7030A0"/>
                  </a:solidFill>
                  <a:latin typeface="Arial" panose="020B0604020202020204" pitchFamily="34" charset="0"/>
                </a:rPr>
                <a:t>收敛</a:t>
              </a:r>
              <a:endParaRPr lang="zh-CN" altLang="en-US" dirty="0">
                <a:solidFill>
                  <a:srgbClr val="7030A0"/>
                </a:solidFill>
                <a:latin typeface="Arial" panose="020B0604020202020204" pitchFamily="34" charset="0"/>
              </a:endParaRPr>
            </a:p>
          </p:txBody>
        </p:sp>
        <p:sp>
          <p:nvSpPr>
            <p:cNvPr id="122885" name="Rectangle 5"/>
            <p:cNvSpPr/>
            <p:nvPr/>
          </p:nvSpPr>
          <p:spPr>
            <a:xfrm>
              <a:off x="2316" y="524"/>
              <a:ext cx="1225" cy="635"/>
            </a:xfrm>
            <a:prstGeom prst="rect">
              <a:avLst/>
            </a:prstGeom>
            <a:solidFill>
              <a:srgbClr val="6399AB"/>
            </a:solidFill>
            <a:ln w="25400" cap="flat" cmpd="sng">
              <a:solidFill>
                <a:srgbClr val="FFFFFF"/>
              </a:solidFill>
              <a:prstDash val="solid"/>
              <a:miter/>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r>
                <a:rPr lang="zh-CN" altLang="en-US" dirty="0">
                  <a:latin typeface="Arial" panose="020B0604020202020204" pitchFamily="34" charset="0"/>
                </a:rPr>
                <a:t>市场、</a:t>
              </a:r>
              <a:r>
                <a:rPr lang="zh-CN" altLang="en-US" dirty="0">
                  <a:solidFill>
                    <a:srgbClr val="FFFF00"/>
                  </a:solidFill>
                  <a:latin typeface="Arial" panose="020B0604020202020204" pitchFamily="34" charset="0"/>
                </a:rPr>
                <a:t>品牌</a:t>
              </a:r>
              <a:r>
                <a:rPr lang="en-US" altLang="zh-CN" dirty="0">
                  <a:solidFill>
                    <a:srgbClr val="FFFF00"/>
                  </a:solidFill>
                  <a:latin typeface="Arial" panose="020B0604020202020204" pitchFamily="34" charset="0"/>
                </a:rPr>
                <a:t>IP</a:t>
              </a:r>
              <a:endParaRPr lang="en-US" altLang="zh-CN" dirty="0">
                <a:solidFill>
                  <a:srgbClr val="FFFF00"/>
                </a:solidFill>
                <a:latin typeface="Arial" panose="020B0604020202020204" pitchFamily="34" charset="0"/>
              </a:endParaRPr>
            </a:p>
            <a:p>
              <a:r>
                <a:rPr lang="zh-CN" altLang="en-US" dirty="0">
                  <a:solidFill>
                    <a:srgbClr val="FF0000"/>
                  </a:solidFill>
                  <a:latin typeface="Arial" panose="020B0604020202020204" pitchFamily="34" charset="0"/>
                </a:rPr>
                <a:t>心</a:t>
              </a:r>
              <a:r>
                <a:rPr lang="zh-CN" altLang="en-US" dirty="0">
                  <a:solidFill>
                    <a:srgbClr val="FFFF00"/>
                  </a:solidFill>
                  <a:latin typeface="Arial" panose="020B0604020202020204" pitchFamily="34" charset="0"/>
                </a:rPr>
                <a:t>、</a:t>
              </a:r>
              <a:r>
                <a:rPr lang="zh-CN" altLang="en-US" dirty="0">
                  <a:solidFill>
                    <a:srgbClr val="00B050"/>
                  </a:solidFill>
                  <a:latin typeface="Arial" panose="020B0604020202020204" pitchFamily="34" charset="0"/>
                </a:rPr>
                <a:t>火</a:t>
              </a:r>
              <a:r>
                <a:rPr lang="zh-CN" altLang="en-US" dirty="0">
                  <a:solidFill>
                    <a:srgbClr val="FFFF00"/>
                  </a:solidFill>
                  <a:latin typeface="Arial" panose="020B0604020202020204" pitchFamily="34" charset="0"/>
                </a:rPr>
                <a:t>、</a:t>
              </a:r>
              <a:r>
                <a:rPr lang="zh-CN" altLang="en-US" dirty="0">
                  <a:solidFill>
                    <a:srgbClr val="7030A0"/>
                  </a:solidFill>
                  <a:latin typeface="Arial" panose="020B0604020202020204" pitchFamily="34" charset="0"/>
                </a:rPr>
                <a:t>生长</a:t>
              </a:r>
              <a:endParaRPr lang="zh-CN" altLang="en-US" dirty="0">
                <a:solidFill>
                  <a:srgbClr val="7030A0"/>
                </a:solidFill>
                <a:latin typeface="Arial" panose="020B0604020202020204" pitchFamily="34" charset="0"/>
              </a:endParaRPr>
            </a:p>
          </p:txBody>
        </p:sp>
        <p:sp>
          <p:nvSpPr>
            <p:cNvPr id="122886" name="Rectangle 6"/>
            <p:cNvSpPr/>
            <p:nvPr/>
          </p:nvSpPr>
          <p:spPr>
            <a:xfrm>
              <a:off x="3760" y="1842"/>
              <a:ext cx="1225" cy="635"/>
            </a:xfrm>
            <a:prstGeom prst="rect">
              <a:avLst/>
            </a:prstGeom>
            <a:solidFill>
              <a:srgbClr val="E0AD12"/>
            </a:solidFill>
            <a:ln w="25400" cap="flat" cmpd="sng">
              <a:solidFill>
                <a:srgbClr val="FFFFFF"/>
              </a:solidFill>
              <a:prstDash val="solid"/>
              <a:miter/>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r>
                <a:rPr lang="zh-CN" altLang="en-US" dirty="0">
                  <a:latin typeface="Arial" panose="020B0604020202020204" pitchFamily="34" charset="0"/>
                </a:rPr>
                <a:t>运营、</a:t>
              </a:r>
              <a:r>
                <a:rPr lang="zh-CN" altLang="en-US" dirty="0">
                  <a:solidFill>
                    <a:srgbClr val="FFFF00"/>
                  </a:solidFill>
                  <a:latin typeface="Arial" panose="020B0604020202020204" pitchFamily="34" charset="0"/>
                </a:rPr>
                <a:t>流程</a:t>
              </a:r>
              <a:endParaRPr lang="zh-CN" altLang="en-US" dirty="0">
                <a:solidFill>
                  <a:srgbClr val="FFFF00"/>
                </a:solidFill>
                <a:latin typeface="Arial" panose="020B0604020202020204" pitchFamily="34" charset="0"/>
              </a:endParaRPr>
            </a:p>
            <a:p>
              <a:r>
                <a:rPr lang="zh-CN" altLang="en-US" dirty="0">
                  <a:solidFill>
                    <a:srgbClr val="FF0000"/>
                  </a:solidFill>
                  <a:latin typeface="Arial" panose="020B0604020202020204" pitchFamily="34" charset="0"/>
                </a:rPr>
                <a:t>脾</a:t>
              </a:r>
              <a:r>
                <a:rPr lang="zh-CN" altLang="en-US" dirty="0">
                  <a:solidFill>
                    <a:srgbClr val="FFFF00"/>
                  </a:solidFill>
                  <a:latin typeface="Arial" panose="020B0604020202020204" pitchFamily="34" charset="0"/>
                </a:rPr>
                <a:t>、</a:t>
              </a:r>
              <a:r>
                <a:rPr lang="zh-CN" altLang="en-US" dirty="0">
                  <a:solidFill>
                    <a:srgbClr val="00B050"/>
                  </a:solidFill>
                  <a:latin typeface="Arial" panose="020B0604020202020204" pitchFamily="34" charset="0"/>
                </a:rPr>
                <a:t>土</a:t>
              </a:r>
              <a:r>
                <a:rPr lang="zh-CN" altLang="en-US" dirty="0">
                  <a:solidFill>
                    <a:srgbClr val="FFFF00"/>
                  </a:solidFill>
                  <a:latin typeface="Arial" panose="020B0604020202020204" pitchFamily="34" charset="0"/>
                </a:rPr>
                <a:t>、</a:t>
              </a:r>
              <a:r>
                <a:rPr lang="zh-CN" altLang="en-US" dirty="0">
                  <a:solidFill>
                    <a:srgbClr val="7030A0"/>
                  </a:solidFill>
                  <a:latin typeface="Arial" panose="020B0604020202020204" pitchFamily="34" charset="0"/>
                </a:rPr>
                <a:t>运化</a:t>
              </a:r>
              <a:endParaRPr lang="zh-CN" altLang="en-US" dirty="0">
                <a:solidFill>
                  <a:srgbClr val="7030A0"/>
                </a:solidFill>
                <a:latin typeface="Arial" panose="020B0604020202020204" pitchFamily="34" charset="0"/>
              </a:endParaRPr>
            </a:p>
          </p:txBody>
        </p:sp>
        <p:sp>
          <p:nvSpPr>
            <p:cNvPr id="122887" name="Rectangle 7"/>
            <p:cNvSpPr/>
            <p:nvPr/>
          </p:nvSpPr>
          <p:spPr>
            <a:xfrm>
              <a:off x="770" y="1842"/>
              <a:ext cx="1225" cy="635"/>
            </a:xfrm>
            <a:prstGeom prst="rect">
              <a:avLst/>
            </a:prstGeom>
            <a:solidFill>
              <a:srgbClr val="B1A35D"/>
            </a:solidFill>
            <a:ln w="25400" cap="flat" cmpd="sng">
              <a:solidFill>
                <a:srgbClr val="FFFFFF"/>
              </a:solidFill>
              <a:prstDash val="solid"/>
              <a:miter/>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r>
                <a:rPr lang="zh-CN" altLang="en-US" dirty="0">
                  <a:latin typeface="Arial" panose="020B0604020202020204" pitchFamily="34" charset="0"/>
                </a:rPr>
                <a:t>产品、</a:t>
              </a:r>
              <a:r>
                <a:rPr lang="zh-CN" altLang="en-US" dirty="0">
                  <a:solidFill>
                    <a:srgbClr val="FFFF00"/>
                  </a:solidFill>
                  <a:latin typeface="Arial" panose="020B0604020202020204" pitchFamily="34" charset="0"/>
                </a:rPr>
                <a:t>研发</a:t>
              </a:r>
              <a:endParaRPr lang="zh-CN" altLang="en-US" dirty="0">
                <a:solidFill>
                  <a:srgbClr val="FFFF00"/>
                </a:solidFill>
                <a:latin typeface="Arial" panose="020B0604020202020204" pitchFamily="34" charset="0"/>
              </a:endParaRPr>
            </a:p>
            <a:p>
              <a:r>
                <a:rPr lang="zh-CN" altLang="en-US" dirty="0">
                  <a:solidFill>
                    <a:srgbClr val="FF0000"/>
                  </a:solidFill>
                  <a:latin typeface="Arial" panose="020B0604020202020204" pitchFamily="34" charset="0"/>
                </a:rPr>
                <a:t>肝</a:t>
              </a:r>
              <a:r>
                <a:rPr lang="zh-CN" altLang="en-US" dirty="0">
                  <a:solidFill>
                    <a:srgbClr val="FFFF00"/>
                  </a:solidFill>
                  <a:latin typeface="Arial" panose="020B0604020202020204" pitchFamily="34" charset="0"/>
                </a:rPr>
                <a:t>、</a:t>
              </a:r>
              <a:r>
                <a:rPr lang="zh-CN" altLang="en-US" dirty="0">
                  <a:solidFill>
                    <a:srgbClr val="00B050"/>
                  </a:solidFill>
                  <a:latin typeface="Arial" panose="020B0604020202020204" pitchFamily="34" charset="0"/>
                </a:rPr>
                <a:t>木</a:t>
              </a:r>
              <a:r>
                <a:rPr lang="zh-CN" altLang="en-US" dirty="0">
                  <a:solidFill>
                    <a:srgbClr val="FFFF00"/>
                  </a:solidFill>
                  <a:latin typeface="Arial" panose="020B0604020202020204" pitchFamily="34" charset="0"/>
                </a:rPr>
                <a:t>、</a:t>
              </a:r>
              <a:r>
                <a:rPr lang="zh-CN" altLang="en-US" dirty="0">
                  <a:solidFill>
                    <a:srgbClr val="7030A0"/>
                  </a:solidFill>
                  <a:latin typeface="Arial" panose="020B0604020202020204" pitchFamily="34" charset="0"/>
                </a:rPr>
                <a:t>生发</a:t>
              </a:r>
              <a:endParaRPr lang="zh-CN" altLang="en-US" dirty="0">
                <a:solidFill>
                  <a:srgbClr val="7030A0"/>
                </a:solidFill>
                <a:latin typeface="Arial" panose="020B0604020202020204" pitchFamily="34" charset="0"/>
              </a:endParaRPr>
            </a:p>
          </p:txBody>
        </p:sp>
        <p:cxnSp>
          <p:nvCxnSpPr>
            <p:cNvPr id="122888" name="AutoShape 8"/>
            <p:cNvCxnSpPr>
              <a:stCxn id="122887" idx="0"/>
              <a:endCxn id="122885" idx="1"/>
            </p:cNvCxnSpPr>
            <p:nvPr/>
          </p:nvCxnSpPr>
          <p:spPr>
            <a:xfrm flipV="1">
              <a:off x="1383" y="842"/>
              <a:ext cx="925" cy="992"/>
            </a:xfrm>
            <a:prstGeom prst="straightConnector1">
              <a:avLst/>
            </a:prstGeom>
            <a:ln w="38100" cap="flat" cmpd="sng">
              <a:solidFill>
                <a:srgbClr val="969696"/>
              </a:solidFill>
              <a:prstDash val="solid"/>
              <a:headEnd type="triangle" w="med" len="med"/>
              <a:tailEnd type="triangle" w="med" len="med"/>
            </a:ln>
          </p:spPr>
        </p:cxnSp>
        <p:cxnSp>
          <p:nvCxnSpPr>
            <p:cNvPr id="122889" name="AutoShape 9"/>
            <p:cNvCxnSpPr>
              <a:stCxn id="122887" idx="3"/>
              <a:endCxn id="122886" idx="1"/>
            </p:cNvCxnSpPr>
            <p:nvPr/>
          </p:nvCxnSpPr>
          <p:spPr>
            <a:xfrm>
              <a:off x="2003" y="2160"/>
              <a:ext cx="1749" cy="0"/>
            </a:xfrm>
            <a:prstGeom prst="straightConnector1">
              <a:avLst/>
            </a:prstGeom>
            <a:ln w="38100" cap="flat" cmpd="sng">
              <a:solidFill>
                <a:srgbClr val="969696"/>
              </a:solidFill>
              <a:prstDash val="solid"/>
              <a:headEnd type="triangle" w="med" len="med"/>
              <a:tailEnd type="triangle" w="med" len="med"/>
            </a:ln>
          </p:spPr>
        </p:cxnSp>
        <p:cxnSp>
          <p:nvCxnSpPr>
            <p:cNvPr id="122890" name="AutoShape 10"/>
            <p:cNvCxnSpPr>
              <a:stCxn id="122887" idx="2"/>
              <a:endCxn id="122883" idx="0"/>
            </p:cNvCxnSpPr>
            <p:nvPr/>
          </p:nvCxnSpPr>
          <p:spPr>
            <a:xfrm>
              <a:off x="1383" y="2485"/>
              <a:ext cx="477" cy="756"/>
            </a:xfrm>
            <a:prstGeom prst="straightConnector1">
              <a:avLst/>
            </a:prstGeom>
            <a:ln w="38100" cap="flat" cmpd="sng">
              <a:solidFill>
                <a:srgbClr val="969696"/>
              </a:solidFill>
              <a:prstDash val="solid"/>
              <a:headEnd type="triangle" w="med" len="med"/>
              <a:tailEnd type="triangle" w="med" len="med"/>
            </a:ln>
          </p:spPr>
        </p:cxnSp>
        <p:cxnSp>
          <p:nvCxnSpPr>
            <p:cNvPr id="122891" name="AutoShape 11"/>
            <p:cNvCxnSpPr>
              <a:stCxn id="122886" idx="2"/>
              <a:endCxn id="122884" idx="0"/>
            </p:cNvCxnSpPr>
            <p:nvPr/>
          </p:nvCxnSpPr>
          <p:spPr>
            <a:xfrm flipH="1">
              <a:off x="3901" y="2485"/>
              <a:ext cx="472" cy="756"/>
            </a:xfrm>
            <a:prstGeom prst="straightConnector1">
              <a:avLst/>
            </a:prstGeom>
            <a:ln w="38100" cap="flat" cmpd="sng">
              <a:solidFill>
                <a:srgbClr val="969696"/>
              </a:solidFill>
              <a:prstDash val="solid"/>
              <a:headEnd type="triangle" w="med" len="med"/>
              <a:tailEnd type="triangle" w="med" len="med"/>
            </a:ln>
          </p:spPr>
        </p:cxnSp>
        <p:cxnSp>
          <p:nvCxnSpPr>
            <p:cNvPr id="122892" name="AutoShape 12"/>
            <p:cNvCxnSpPr>
              <a:stCxn id="122885" idx="3"/>
              <a:endCxn id="122886" idx="0"/>
            </p:cNvCxnSpPr>
            <p:nvPr/>
          </p:nvCxnSpPr>
          <p:spPr>
            <a:xfrm>
              <a:off x="3549" y="842"/>
              <a:ext cx="824" cy="992"/>
            </a:xfrm>
            <a:prstGeom prst="straightConnector1">
              <a:avLst/>
            </a:prstGeom>
            <a:ln w="38100" cap="flat" cmpd="sng">
              <a:solidFill>
                <a:srgbClr val="969696"/>
              </a:solidFill>
              <a:prstDash val="solid"/>
              <a:headEnd type="triangle" w="med" len="med"/>
              <a:tailEnd type="triangle" w="med" len="med"/>
            </a:ln>
          </p:spPr>
        </p:cxnSp>
        <p:cxnSp>
          <p:nvCxnSpPr>
            <p:cNvPr id="122893" name="AutoShape 13"/>
            <p:cNvCxnSpPr>
              <a:stCxn id="122883" idx="3"/>
              <a:endCxn id="122884" idx="1"/>
            </p:cNvCxnSpPr>
            <p:nvPr/>
          </p:nvCxnSpPr>
          <p:spPr>
            <a:xfrm>
              <a:off x="2480" y="3567"/>
              <a:ext cx="800" cy="0"/>
            </a:xfrm>
            <a:prstGeom prst="straightConnector1">
              <a:avLst/>
            </a:prstGeom>
            <a:ln w="38100" cap="flat" cmpd="sng">
              <a:solidFill>
                <a:srgbClr val="969696"/>
              </a:solidFill>
              <a:prstDash val="solid"/>
              <a:headEnd type="triangle" w="med" len="med"/>
              <a:tailEnd type="triangle" w="med" len="med"/>
            </a:ln>
          </p:spPr>
        </p:cxnSp>
        <p:cxnSp>
          <p:nvCxnSpPr>
            <p:cNvPr id="122894" name="AutoShape 14"/>
            <p:cNvCxnSpPr>
              <a:stCxn id="122883" idx="0"/>
              <a:endCxn id="122885" idx="2"/>
            </p:cNvCxnSpPr>
            <p:nvPr/>
          </p:nvCxnSpPr>
          <p:spPr>
            <a:xfrm flipV="1">
              <a:off x="1860" y="1167"/>
              <a:ext cx="1069" cy="2074"/>
            </a:xfrm>
            <a:prstGeom prst="straightConnector1">
              <a:avLst/>
            </a:prstGeom>
            <a:ln w="38100" cap="flat" cmpd="sng">
              <a:solidFill>
                <a:srgbClr val="969696"/>
              </a:solidFill>
              <a:prstDash val="solid"/>
              <a:headEnd type="triangle" w="med" len="med"/>
              <a:tailEnd type="triangle" w="med" len="med"/>
            </a:ln>
          </p:spPr>
        </p:cxnSp>
        <p:cxnSp>
          <p:nvCxnSpPr>
            <p:cNvPr id="122895" name="AutoShape 15"/>
            <p:cNvCxnSpPr>
              <a:stCxn id="122884" idx="0"/>
              <a:endCxn id="122885" idx="2"/>
            </p:cNvCxnSpPr>
            <p:nvPr/>
          </p:nvCxnSpPr>
          <p:spPr>
            <a:xfrm flipH="1" flipV="1">
              <a:off x="2929" y="1167"/>
              <a:ext cx="972" cy="2074"/>
            </a:xfrm>
            <a:prstGeom prst="straightConnector1">
              <a:avLst/>
            </a:prstGeom>
            <a:ln w="38100" cap="flat" cmpd="sng">
              <a:solidFill>
                <a:srgbClr val="969696"/>
              </a:solidFill>
              <a:prstDash val="solid"/>
              <a:headEnd type="triangle" w="med" len="med"/>
              <a:tailEnd type="triangle" w="med" len="med"/>
            </a:ln>
          </p:spPr>
        </p:cxnSp>
        <p:cxnSp>
          <p:nvCxnSpPr>
            <p:cNvPr id="122896" name="AutoShape 16"/>
            <p:cNvCxnSpPr>
              <a:stCxn id="122883" idx="0"/>
              <a:endCxn id="122886" idx="1"/>
            </p:cNvCxnSpPr>
            <p:nvPr/>
          </p:nvCxnSpPr>
          <p:spPr>
            <a:xfrm flipV="1">
              <a:off x="1860" y="2160"/>
              <a:ext cx="1892" cy="1081"/>
            </a:xfrm>
            <a:prstGeom prst="straightConnector1">
              <a:avLst/>
            </a:prstGeom>
            <a:ln w="38100" cap="flat" cmpd="sng">
              <a:solidFill>
                <a:srgbClr val="969696"/>
              </a:solidFill>
              <a:prstDash val="solid"/>
              <a:headEnd type="triangle" w="med" len="med"/>
              <a:tailEnd type="triangle" w="med" len="med"/>
            </a:ln>
          </p:spPr>
        </p:cxnSp>
        <p:cxnSp>
          <p:nvCxnSpPr>
            <p:cNvPr id="122897" name="AutoShape 17"/>
            <p:cNvCxnSpPr>
              <a:stCxn id="122884" idx="0"/>
              <a:endCxn id="122887" idx="3"/>
            </p:cNvCxnSpPr>
            <p:nvPr/>
          </p:nvCxnSpPr>
          <p:spPr>
            <a:xfrm flipH="1" flipV="1">
              <a:off x="2003" y="2160"/>
              <a:ext cx="1898" cy="1081"/>
            </a:xfrm>
            <a:prstGeom prst="straightConnector1">
              <a:avLst/>
            </a:prstGeom>
            <a:ln w="38100" cap="flat" cmpd="sng">
              <a:solidFill>
                <a:srgbClr val="969696"/>
              </a:solidFill>
              <a:prstDash val="solid"/>
              <a:headEnd type="triangle" w="med" len="med"/>
              <a:tailEnd type="triangle" w="med" len="med"/>
            </a:ln>
          </p:spPr>
        </p:cxnSp>
      </p:grpSp>
      <p:sp>
        <p:nvSpPr>
          <p:cNvPr id="2" name="左箭头 1"/>
          <p:cNvSpPr/>
          <p:nvPr/>
        </p:nvSpPr>
        <p:spPr>
          <a:xfrm rot="19380000" flipH="1">
            <a:off x="3112135" y="1898015"/>
            <a:ext cx="1395730" cy="8985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相生</a:t>
            </a:r>
            <a:endParaRPr lang="zh-CN" altLang="en-US"/>
          </a:p>
        </p:txBody>
      </p:sp>
      <p:sp>
        <p:nvSpPr>
          <p:cNvPr id="3" name="左箭头 2"/>
          <p:cNvSpPr/>
          <p:nvPr/>
        </p:nvSpPr>
        <p:spPr>
          <a:xfrm rot="18300000" flipH="1">
            <a:off x="4708525" y="2653665"/>
            <a:ext cx="1395730" cy="8985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0000"/>
                </a:solidFill>
              </a:rPr>
              <a:t>相克</a:t>
            </a:r>
            <a:endParaRPr lang="zh-CN" altLang="en-US">
              <a:solidFill>
                <a:srgbClr val="FF0000"/>
              </a:solidFill>
            </a:endParaRPr>
          </a:p>
        </p:txBody>
      </p:sp>
      <p:sp>
        <p:nvSpPr>
          <p:cNvPr id="4" name="云形 3"/>
          <p:cNvSpPr/>
          <p:nvPr/>
        </p:nvSpPr>
        <p:spPr>
          <a:xfrm>
            <a:off x="5142865" y="3604260"/>
            <a:ext cx="1905635" cy="1544955"/>
          </a:xfrm>
          <a:prstGeom prst="cloud">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sym typeface="+mn-ea"/>
              </a:rPr>
              <a:t>客户</a:t>
            </a:r>
            <a:endParaRPr lang="zh-CN" altLang="en-US" dirty="0">
              <a:latin typeface="Arial" panose="020B0604020202020204" pitchFamily="34" charset="0"/>
            </a:endParaRPr>
          </a:p>
          <a:p>
            <a:pPr algn="ctr"/>
            <a:r>
              <a:rPr lang="zh-CN" altLang="en-US" dirty="0">
                <a:latin typeface="Arial" panose="020B0604020202020204" pitchFamily="34" charset="0"/>
                <a:sym typeface="+mn-ea"/>
              </a:rPr>
              <a:t>用户</a:t>
            </a:r>
            <a:endParaRPr lang="zh-CN" altLang="en-US" dirty="0">
              <a:latin typeface="Arial" panose="020B0604020202020204" pitchFamily="34" charset="0"/>
            </a:endParaRPr>
          </a:p>
          <a:p>
            <a:pPr algn="ctr"/>
            <a:r>
              <a:rPr lang="zh-CN" altLang="en-US" dirty="0">
                <a:latin typeface="Arial" panose="020B0604020202020204" pitchFamily="34" charset="0"/>
                <a:sym typeface="+mn-ea"/>
              </a:rPr>
              <a:t>伙伴</a:t>
            </a:r>
            <a:endParaRPr lang="zh-CN" altLang="en-US"/>
          </a:p>
        </p:txBody>
      </p:sp>
      <p:sp>
        <p:nvSpPr>
          <p:cNvPr id="10242" name="标题 8"/>
          <p:cNvSpPr>
            <a:spLocks noGrp="1"/>
          </p:cNvSpPr>
          <p:nvPr/>
        </p:nvSpPr>
        <p:spPr>
          <a:xfrm>
            <a:off x="343535" y="28575"/>
            <a:ext cx="10490200" cy="80327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a:t>
            </a: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以客户为中心</a:t>
            </a:r>
            <a:r>
              <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a:t>
            </a: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的协同价值创造管理体系</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zh-CN" sz="4800" b="1" dirty="0">
                <a:solidFill>
                  <a:srgbClr val="38425D"/>
                </a:solidFill>
                <a:latin typeface="微软雅黑" panose="020B0503020204020204" pitchFamily="2" charset="-122"/>
                <a:ea typeface="微软雅黑" panose="020B0503020204020204" pitchFamily="2" charset="-122"/>
                <a:sym typeface="Calibri Light" panose="020F0302020204030204" charset="0"/>
              </a:rPr>
              <a:t>邓公提出对外开放的两个轮子</a:t>
            </a:r>
            <a:endParaRPr lang="zh-CN" altLang="zh-CN"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7" name="右中括号 6"/>
          <p:cNvSpPr/>
          <p:nvPr>
            <p:custDataLst>
              <p:tags r:id="rId1"/>
            </p:custDataLst>
          </p:nvPr>
        </p:nvSpPr>
        <p:spPr>
          <a:xfrm rot="16200000">
            <a:off x="5713053" y="-308377"/>
            <a:ext cx="721647" cy="6454100"/>
          </a:xfrm>
          <a:prstGeom prst="rightBracket">
            <a:avLst>
              <a:gd name="adj" fmla="val 125234"/>
            </a:avLst>
          </a:prstGeom>
          <a:ln w="22225">
            <a:solidFill>
              <a:sysClr val="window" lastClr="FFFFFF">
                <a:lumMod val="75000"/>
              </a:sysClr>
            </a:solidFill>
          </a:ln>
        </p:spPr>
        <p:style>
          <a:lnRef idx="1">
            <a:srgbClr val="1F74AD"/>
          </a:lnRef>
          <a:fillRef idx="0">
            <a:srgbClr val="1F74AD"/>
          </a:fillRef>
          <a:effectRef idx="0">
            <a:srgbClr val="1F74AD"/>
          </a:effectRef>
          <a:fontRef idx="minor">
            <a:srgbClr val="000000"/>
          </a:fontRef>
        </p:style>
        <p:txBody>
          <a:bodyPr wrap="square" lIns="91440" tIns="45720" rIns="91440" bIns="45720" anchor="ctr">
            <a:normAutofit/>
          </a:bodyPr>
          <a:lstStyle/>
          <a:p>
            <a:pPr algn="ctr"/>
            <a:endParaRPr dirty="0">
              <a:latin typeface="微软雅黑" panose="020B0503020204020204" pitchFamily="2" charset="-122"/>
              <a:ea typeface="微软雅黑" panose="020B0503020204020204" pitchFamily="2" charset="-122"/>
            </a:endParaRPr>
          </a:p>
        </p:txBody>
      </p:sp>
      <p:sp>
        <p:nvSpPr>
          <p:cNvPr id="17" name="圆角矩形 16"/>
          <p:cNvSpPr/>
          <p:nvPr>
            <p:custDataLst>
              <p:tags r:id="rId2"/>
            </p:custDataLst>
          </p:nvPr>
        </p:nvSpPr>
        <p:spPr>
          <a:xfrm>
            <a:off x="4546598" y="1945453"/>
            <a:ext cx="3054115" cy="931593"/>
          </a:xfrm>
          <a:prstGeom prst="roundRect">
            <a:avLst>
              <a:gd name="adj" fmla="val 24861"/>
            </a:avLst>
          </a:prstGeom>
          <a:solidFill>
            <a:sysClr val="window" lastClr="FFFFFF">
              <a:lumMod val="50000"/>
            </a:sysClr>
          </a:solidFill>
          <a:ln w="762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spcBef>
                <a:spcPct val="0"/>
              </a:spcBef>
            </a:pPr>
            <a:endParaRPr lang="en-US" altLang="zh-CN" sz="2400" b="1" dirty="0">
              <a:latin typeface="微软雅黑" panose="020B0503020204020204" pitchFamily="2" charset="-122"/>
              <a:ea typeface="微软雅黑" panose="020B0503020204020204" pitchFamily="2" charset="-122"/>
            </a:endParaRPr>
          </a:p>
        </p:txBody>
      </p:sp>
      <p:sp>
        <p:nvSpPr>
          <p:cNvPr id="3" name="七角星 2"/>
          <p:cNvSpPr/>
          <p:nvPr>
            <p:custDataLst>
              <p:tags r:id="rId3"/>
            </p:custDataLst>
          </p:nvPr>
        </p:nvSpPr>
        <p:spPr>
          <a:xfrm>
            <a:off x="2248371" y="3254182"/>
            <a:ext cx="1154365" cy="1154366"/>
          </a:xfrm>
          <a:prstGeom prst="star7">
            <a:avLst>
              <a:gd name="adj" fmla="val 40882"/>
              <a:gd name="hf" fmla="val 102572"/>
              <a:gd name="vf" fmla="val 105210"/>
            </a:avLst>
          </a:prstGeom>
          <a:solidFill>
            <a:srgbClr val="1F74AD"/>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dirty="0">
              <a:latin typeface="微软雅黑" panose="020B0503020204020204" pitchFamily="2" charset="-122"/>
              <a:ea typeface="微软雅黑" panose="020B0503020204020204" pitchFamily="2" charset="-122"/>
            </a:endParaRPr>
          </a:p>
        </p:txBody>
      </p:sp>
      <p:sp>
        <p:nvSpPr>
          <p:cNvPr id="26" name="矩形 25"/>
          <p:cNvSpPr/>
          <p:nvPr>
            <p:custDataLst>
              <p:tags r:id="rId4"/>
            </p:custDataLst>
          </p:nvPr>
        </p:nvSpPr>
        <p:spPr bwMode="auto">
          <a:xfrm>
            <a:off x="1434854" y="5205663"/>
            <a:ext cx="2781397" cy="66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5720" anchor="t" anchorCtr="0">
            <a:normAutofit lnSpcReduction="10000"/>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20000"/>
              </a:lnSpc>
            </a:pPr>
            <a:r>
              <a:rPr lang="zh-CN" altLang="en-US" spc="150">
                <a:latin typeface="微软雅黑" panose="020B0503020204020204" pitchFamily="2" charset="-122"/>
                <a:ea typeface="微软雅黑" panose="020B0503020204020204" pitchFamily="2" charset="-122"/>
              </a:rPr>
              <a:t>成绩不错，经验丰富值得发扬光大</a:t>
            </a:r>
            <a:endParaRPr lang="zh-CN" altLang="en-US" spc="150">
              <a:latin typeface="微软雅黑" panose="020B0503020204020204" pitchFamily="2" charset="-122"/>
              <a:ea typeface="微软雅黑" panose="020B0503020204020204" pitchFamily="2" charset="-122"/>
            </a:endParaRPr>
          </a:p>
        </p:txBody>
      </p:sp>
      <p:sp>
        <p:nvSpPr>
          <p:cNvPr id="27" name="文本框 26"/>
          <p:cNvSpPr txBox="1"/>
          <p:nvPr>
            <p:custDataLst>
              <p:tags r:id="rId5"/>
            </p:custDataLst>
          </p:nvPr>
        </p:nvSpPr>
        <p:spPr bwMode="auto">
          <a:xfrm>
            <a:off x="1434854" y="4664047"/>
            <a:ext cx="2781397" cy="50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30000"/>
              </a:lnSpc>
              <a:spcBef>
                <a:spcPct val="0"/>
              </a:spcBef>
            </a:pPr>
            <a:r>
              <a:rPr lang="zh-CN" altLang="en-US" b="1" spc="300">
                <a:latin typeface="微软雅黑" panose="020B0503020204020204" pitchFamily="2" charset="-122"/>
                <a:ea typeface="微软雅黑" panose="020B0503020204020204" pitchFamily="2" charset="-122"/>
              </a:rPr>
              <a:t>引进外资</a:t>
            </a:r>
            <a:endParaRPr lang="zh-CN" altLang="en-US" b="1" spc="300">
              <a:latin typeface="微软雅黑" panose="020B0503020204020204" pitchFamily="2" charset="-122"/>
              <a:ea typeface="微软雅黑" panose="020B0503020204020204" pitchFamily="2" charset="-122"/>
            </a:endParaRPr>
          </a:p>
        </p:txBody>
      </p:sp>
      <p:sp>
        <p:nvSpPr>
          <p:cNvPr id="4" name="七角星 3"/>
          <p:cNvSpPr/>
          <p:nvPr>
            <p:custDataLst>
              <p:tags r:id="rId6"/>
            </p:custDataLst>
          </p:nvPr>
        </p:nvSpPr>
        <p:spPr>
          <a:xfrm>
            <a:off x="8737430" y="3254182"/>
            <a:ext cx="1154365" cy="1154366"/>
          </a:xfrm>
          <a:prstGeom prst="star7">
            <a:avLst>
              <a:gd name="adj" fmla="val 40882"/>
              <a:gd name="hf" fmla="val 102572"/>
              <a:gd name="vf" fmla="val 105210"/>
            </a:avLst>
          </a:prstGeom>
          <a:solidFill>
            <a:srgbClr val="3498DB"/>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wrap="square" lIns="91440" tIns="45720" rIns="91440" bIns="45720" anchor="ctr">
            <a:normAutofit/>
          </a:bodyPr>
          <a:lstStyle/>
          <a:p>
            <a:pPr algn="ctr"/>
            <a:endParaRPr dirty="0">
              <a:latin typeface="微软雅黑" panose="020B0503020204020204" pitchFamily="2" charset="-122"/>
              <a:ea typeface="微软雅黑" panose="020B0503020204020204" pitchFamily="2" charset="-122"/>
            </a:endParaRPr>
          </a:p>
        </p:txBody>
      </p:sp>
      <p:sp>
        <p:nvSpPr>
          <p:cNvPr id="28" name="矩形 27"/>
          <p:cNvSpPr/>
          <p:nvPr>
            <p:custDataLst>
              <p:tags r:id="rId7"/>
            </p:custDataLst>
          </p:nvPr>
        </p:nvSpPr>
        <p:spPr bwMode="auto">
          <a:xfrm>
            <a:off x="7924165" y="5205730"/>
            <a:ext cx="31559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5720" anchor="t"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20000"/>
              </a:lnSpc>
            </a:pPr>
            <a:r>
              <a:rPr lang="zh-CN" altLang="en-US" spc="150">
                <a:latin typeface="微软雅黑" panose="020B0503020204020204" pitchFamily="2" charset="-122"/>
                <a:ea typeface="微软雅黑" panose="020B0503020204020204" pitchFamily="2" charset="-122"/>
              </a:rPr>
              <a:t>还有很大的进步空间，外智占比很低，国际化比例也低</a:t>
            </a:r>
            <a:endParaRPr lang="zh-CN" altLang="en-US" spc="150">
              <a:latin typeface="微软雅黑" panose="020B0503020204020204" pitchFamily="2" charset="-122"/>
              <a:ea typeface="微软雅黑" panose="020B0503020204020204" pitchFamily="2" charset="-122"/>
            </a:endParaRPr>
          </a:p>
        </p:txBody>
      </p:sp>
      <p:sp>
        <p:nvSpPr>
          <p:cNvPr id="29" name="文本框 28"/>
          <p:cNvSpPr txBox="1"/>
          <p:nvPr>
            <p:custDataLst>
              <p:tags r:id="rId8"/>
            </p:custDataLst>
          </p:nvPr>
        </p:nvSpPr>
        <p:spPr bwMode="auto">
          <a:xfrm>
            <a:off x="7923914" y="4664047"/>
            <a:ext cx="2781397" cy="50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chorCtr="0">
            <a:norm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30000"/>
              </a:lnSpc>
              <a:spcBef>
                <a:spcPct val="0"/>
              </a:spcBef>
            </a:pPr>
            <a:r>
              <a:rPr lang="zh-CN" altLang="en-US" b="1" spc="300">
                <a:latin typeface="微软雅黑" panose="020B0503020204020204" pitchFamily="2" charset="-122"/>
                <a:ea typeface="微软雅黑" panose="020B0503020204020204" pitchFamily="2" charset="-122"/>
              </a:rPr>
              <a:t>引进外智</a:t>
            </a:r>
            <a:endParaRPr lang="zh-CN" altLang="en-US" b="1" spc="300">
              <a:latin typeface="微软雅黑" panose="020B0503020204020204" pitchFamily="2" charset="-122"/>
              <a:ea typeface="微软雅黑" panose="020B0503020204020204" pitchFamily="2" charset="-122"/>
            </a:endParaRPr>
          </a:p>
        </p:txBody>
      </p:sp>
      <p:cxnSp>
        <p:nvCxnSpPr>
          <p:cNvPr id="34" name="直接连接符 33"/>
          <p:cNvCxnSpPr/>
          <p:nvPr>
            <p:custDataLst>
              <p:tags r:id="rId9"/>
            </p:custDataLst>
          </p:nvPr>
        </p:nvCxnSpPr>
        <p:spPr>
          <a:xfrm>
            <a:off x="6073877" y="4701849"/>
            <a:ext cx="0" cy="1100185"/>
          </a:xfrm>
          <a:prstGeom prst="line">
            <a:avLst/>
          </a:prstGeom>
          <a:ln w="3175" cap="rnd">
            <a:solidFill>
              <a:sysClr val="window" lastClr="FFFFFF">
                <a:lumMod val="75000"/>
              </a:sysClr>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19" name="任意多边形 18"/>
          <p:cNvSpPr/>
          <p:nvPr>
            <p:custDataLst>
              <p:tags r:id="rId10"/>
            </p:custDataLst>
          </p:nvPr>
        </p:nvSpPr>
        <p:spPr bwMode="auto">
          <a:xfrm>
            <a:off x="2621682" y="3613903"/>
            <a:ext cx="407743" cy="434925"/>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ysClr val="window" lastClr="FFFFFF"/>
          </a:solidFill>
          <a:ln>
            <a:noFill/>
          </a:ln>
        </p:spPr>
        <p:txBody>
          <a:bodyPr wrap="square" lIns="91440" tIns="45720" rIns="91440" bIns="45720" anchor="ctr">
            <a:normAutofit/>
          </a:bodyPr>
          <a:lstStyle/>
          <a:p>
            <a:pPr algn="ctr"/>
            <a:endParaRPr dirty="0">
              <a:latin typeface="微软雅黑" panose="020B0503020204020204" pitchFamily="2" charset="-122"/>
              <a:ea typeface="微软雅黑" panose="020B0503020204020204" pitchFamily="2" charset="-122"/>
            </a:endParaRPr>
          </a:p>
        </p:txBody>
      </p:sp>
      <p:sp>
        <p:nvSpPr>
          <p:cNvPr id="20" name="任意多边形 19"/>
          <p:cNvSpPr/>
          <p:nvPr>
            <p:custDataLst>
              <p:tags r:id="rId11"/>
            </p:custDataLst>
          </p:nvPr>
        </p:nvSpPr>
        <p:spPr bwMode="auto">
          <a:xfrm>
            <a:off x="9097150" y="3623973"/>
            <a:ext cx="434925" cy="4147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ysClr val="window" lastClr="FFFFFF"/>
          </a:solidFill>
          <a:ln>
            <a:noFill/>
          </a:ln>
        </p:spPr>
        <p:txBody>
          <a:bodyPr wrap="square" lIns="91440" tIns="45720" rIns="91440" bIns="45720" anchor="ctr">
            <a:normAutofit/>
          </a:bodyPr>
          <a:lstStyle/>
          <a:p>
            <a:pPr algn="ctr"/>
            <a:endParaRPr dirty="0">
              <a:latin typeface="微软雅黑" panose="020B0503020204020204" pitchFamily="2" charset="-122"/>
              <a:ea typeface="微软雅黑" panose="020B0503020204020204" pitchFamily="2" charset="-122"/>
            </a:endParaRPr>
          </a:p>
        </p:txBody>
      </p:sp>
      <p:sp>
        <p:nvSpPr>
          <p:cNvPr id="5" name="文本框 4"/>
          <p:cNvSpPr txBox="1"/>
          <p:nvPr>
            <p:custDataLst>
              <p:tags r:id="rId12"/>
            </p:custDataLst>
          </p:nvPr>
        </p:nvSpPr>
        <p:spPr>
          <a:xfrm>
            <a:off x="5193157" y="2114872"/>
            <a:ext cx="1760996" cy="592753"/>
          </a:xfrm>
          <a:prstGeom prst="rect">
            <a:avLst/>
          </a:prstGeom>
          <a:noFill/>
        </p:spPr>
        <p:txBody>
          <a:bodyPr wrap="none" lIns="90000" tIns="46800" rIns="90000" bIns="46800" rtlCol="0" anchor="ctr" anchorCtr="0">
            <a:normAutofit/>
          </a:bodyPr>
          <a:lstStyle/>
          <a:p>
            <a:pPr algn="ctr">
              <a:lnSpc>
                <a:spcPct val="120000"/>
              </a:lnSpc>
            </a:pPr>
            <a:r>
              <a:rPr lang="zh-CN" altLang="en-US" sz="2400" b="1" spc="300">
                <a:solidFill>
                  <a:sysClr val="window" lastClr="FFFFFF"/>
                </a:solidFill>
                <a:latin typeface="微软雅黑" panose="020B0503020204020204" pitchFamily="2" charset="-122"/>
                <a:ea typeface="微软雅黑" panose="020B0503020204020204" pitchFamily="2" charset="-122"/>
              </a:rPr>
              <a:t>对外开放</a:t>
            </a:r>
            <a:endParaRPr lang="zh-CN" altLang="en-US" sz="2400" b="1" spc="300">
              <a:solidFill>
                <a:sysClr val="window" lastClr="FFFFFF"/>
              </a:solidFill>
              <a:latin typeface="微软雅黑" panose="020B0503020204020204" pitchFamily="2" charset="-122"/>
              <a:ea typeface="微软雅黑" panose="020B0503020204020204" pitchFamily="2" charset="-122"/>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文本框 6145"/>
          <p:cNvSpPr txBox="1"/>
          <p:nvPr/>
        </p:nvSpPr>
        <p:spPr>
          <a:xfrm>
            <a:off x="5940425" y="3200400"/>
            <a:ext cx="309880" cy="368300"/>
          </a:xfrm>
          <a:prstGeom prst="rect">
            <a:avLst/>
          </a:prstGeom>
          <a:noFill/>
          <a:ln w="9525">
            <a:noFill/>
          </a:ln>
        </p:spPr>
        <p:txBody>
          <a:bodyPr wrap="none" anchor="t">
            <a:spAutoFit/>
          </a:bodyPr>
          <a:lstStyle/>
          <a:p>
            <a:endParaRPr>
              <a:latin typeface="Arial" panose="020B0604020202020204" pitchFamily="34" charset="0"/>
              <a:ea typeface="宋体" panose="02010600030101010101" pitchFamily="2" charset="-122"/>
            </a:endParaRPr>
          </a:p>
        </p:txBody>
      </p:sp>
      <p:sp>
        <p:nvSpPr>
          <p:cNvPr id="50178" name="文本框 6146"/>
          <p:cNvSpPr txBox="1"/>
          <p:nvPr/>
        </p:nvSpPr>
        <p:spPr>
          <a:xfrm>
            <a:off x="5942013" y="3200400"/>
            <a:ext cx="1954212" cy="368300"/>
          </a:xfrm>
          <a:prstGeom prst="rect">
            <a:avLst/>
          </a:prstGeom>
          <a:noFill/>
          <a:ln w="9525">
            <a:noFill/>
          </a:ln>
        </p:spPr>
        <p:txBody>
          <a:bodyPr wrap="square" anchor="t">
            <a:spAutoFit/>
          </a:bodyPr>
          <a:lstStyle/>
          <a:p>
            <a:endParaRPr>
              <a:latin typeface="Arial" panose="020B0604020202020204" pitchFamily="34" charset="0"/>
              <a:ea typeface="宋体" panose="02010600030101010101" pitchFamily="2" charset="-122"/>
            </a:endParaRPr>
          </a:p>
        </p:txBody>
      </p:sp>
      <p:pic>
        <p:nvPicPr>
          <p:cNvPr id="6" name="图片 5"/>
          <p:cNvPicPr>
            <a:picLocks noChangeAspect="1"/>
          </p:cNvPicPr>
          <p:nvPr/>
        </p:nvPicPr>
        <p:blipFill>
          <a:blip r:embed="rId1"/>
          <a:stretch>
            <a:fillRect/>
          </a:stretch>
        </p:blipFill>
        <p:spPr>
          <a:xfrm>
            <a:off x="4491990" y="-2540"/>
            <a:ext cx="7755890" cy="6863080"/>
          </a:xfrm>
          <a:prstGeom prst="rect">
            <a:avLst/>
          </a:prstGeom>
        </p:spPr>
      </p:pic>
      <p:sp>
        <p:nvSpPr>
          <p:cNvPr id="8" name="文本框 7"/>
          <p:cNvSpPr txBox="1"/>
          <p:nvPr/>
        </p:nvSpPr>
        <p:spPr>
          <a:xfrm flipH="1">
            <a:off x="629285" y="5082540"/>
            <a:ext cx="3964305" cy="1383665"/>
          </a:xfrm>
          <a:prstGeom prst="rect">
            <a:avLst/>
          </a:prstGeom>
          <a:noFill/>
        </p:spPr>
        <p:txBody>
          <a:bodyPr wrap="square" rtlCol="0" anchor="t">
            <a:spAutoFit/>
          </a:bodyPr>
          <a:lstStyle/>
          <a:p>
            <a:r>
              <a:rPr lang="zh-CN" altLang="en-US" sz="2800"/>
              <a:t>与其说硅谷是创新的圣地，倒不如说硅谷是科技成果转化的殿堂。</a:t>
            </a:r>
            <a:endParaRPr lang="zh-CN" altLang="en-US" sz="2800"/>
          </a:p>
        </p:txBody>
      </p:sp>
      <p:pic>
        <p:nvPicPr>
          <p:cNvPr id="9" name="图片 8"/>
          <p:cNvPicPr>
            <a:picLocks noChangeAspect="1"/>
          </p:cNvPicPr>
          <p:nvPr/>
        </p:nvPicPr>
        <p:blipFill>
          <a:blip r:embed="rId2"/>
          <a:stretch>
            <a:fillRect/>
          </a:stretch>
        </p:blipFill>
        <p:spPr>
          <a:xfrm>
            <a:off x="87630" y="569595"/>
            <a:ext cx="5554980" cy="32613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nvSpPr>
        <p:spPr>
          <a:xfrm>
            <a:off x="300355" y="70485"/>
            <a:ext cx="9537700" cy="64389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站在公司的角度：人才</a:t>
            </a:r>
            <a:r>
              <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&amp;</a:t>
            </a: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战略？</a:t>
            </a:r>
            <a:endPar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pic>
        <p:nvPicPr>
          <p:cNvPr id="129" name="图片 128"/>
          <p:cNvPicPr>
            <a:picLocks noChangeAspect="1"/>
          </p:cNvPicPr>
          <p:nvPr>
            <p:custDataLst>
              <p:tags r:id="rId1"/>
            </p:custDataLst>
          </p:nvPr>
        </p:nvPicPr>
        <p:blipFill rotWithShape="1">
          <a:blip r:embed="rId2"/>
          <a:srcRect/>
          <a:stretch>
            <a:fillRect/>
          </a:stretch>
        </p:blipFill>
        <p:spPr>
          <a:xfrm>
            <a:off x="550392" y="1234497"/>
            <a:ext cx="1887061" cy="1887061"/>
          </a:xfrm>
          <a:prstGeom prst="ellipse">
            <a:avLst/>
          </a:prstGeom>
          <a:ln w="38100">
            <a:solidFill>
              <a:srgbClr val="1F74AD"/>
            </a:solidFill>
          </a:ln>
        </p:spPr>
      </p:pic>
      <p:sp>
        <p:nvSpPr>
          <p:cNvPr id="41" name="Rounded Rectangle 4"/>
          <p:cNvSpPr/>
          <p:nvPr>
            <p:custDataLst>
              <p:tags r:id="rId3"/>
            </p:custDataLst>
          </p:nvPr>
        </p:nvSpPr>
        <p:spPr>
          <a:xfrm>
            <a:off x="370167" y="2999468"/>
            <a:ext cx="2236534" cy="590288"/>
          </a:xfrm>
          <a:prstGeom prst="roundRect">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en-US">
              <a:latin typeface="微软雅黑" panose="020B0503020204020204" pitchFamily="2" charset="-122"/>
              <a:ea typeface="微软雅黑" panose="020B0503020204020204" pitchFamily="2" charset="-122"/>
            </a:endParaRPr>
          </a:p>
        </p:txBody>
      </p:sp>
      <p:sp>
        <p:nvSpPr>
          <p:cNvPr id="42" name="TextBox 6"/>
          <p:cNvSpPr txBox="1"/>
          <p:nvPr>
            <p:custDataLst>
              <p:tags r:id="rId4"/>
            </p:custDataLst>
          </p:nvPr>
        </p:nvSpPr>
        <p:spPr>
          <a:xfrm>
            <a:off x="475816" y="3003720"/>
            <a:ext cx="2026499" cy="581786"/>
          </a:xfrm>
          <a:prstGeom prst="rect">
            <a:avLst/>
          </a:prstGeom>
          <a:noFill/>
        </p:spPr>
        <p:txBody>
          <a:bodyPr wrap="square" rtlCol="0" anchor="ctr" anchorCtr="0">
            <a:normAutofit/>
          </a:bodyPr>
          <a:lstStyle/>
          <a:p>
            <a:pPr algn="ctr">
              <a:lnSpc>
                <a:spcPct val="130000"/>
              </a:lnSpc>
            </a:pPr>
            <a:r>
              <a:rPr lang="zh-CN" altLang="en-US" b="1" spc="300" dirty="0">
                <a:solidFill>
                  <a:sysClr val="window" lastClr="FFFFFF"/>
                </a:solidFill>
                <a:latin typeface="微软雅黑" panose="020B0503020204020204" pitchFamily="2" charset="-122"/>
                <a:ea typeface="微软雅黑" panose="020B0503020204020204" pitchFamily="2" charset="-122"/>
              </a:rPr>
              <a:t>战略</a:t>
            </a:r>
            <a:endParaRPr lang="zh-CN" altLang="en-US" b="1" spc="300" dirty="0">
              <a:solidFill>
                <a:sysClr val="window" lastClr="FFFFFF"/>
              </a:solidFill>
              <a:latin typeface="微软雅黑" panose="020B0503020204020204" pitchFamily="2" charset="-122"/>
              <a:ea typeface="微软雅黑" panose="020B0503020204020204" pitchFamily="2" charset="-122"/>
            </a:endParaRPr>
          </a:p>
        </p:txBody>
      </p:sp>
      <p:sp>
        <p:nvSpPr>
          <p:cNvPr id="75" name="文本框 74"/>
          <p:cNvSpPr txBox="1"/>
          <p:nvPr>
            <p:custDataLst>
              <p:tags r:id="rId5"/>
            </p:custDataLst>
          </p:nvPr>
        </p:nvSpPr>
        <p:spPr>
          <a:xfrm>
            <a:off x="682577" y="3989919"/>
            <a:ext cx="6675168" cy="1873343"/>
          </a:xfrm>
          <a:prstGeom prst="rect">
            <a:avLst/>
          </a:prstGeom>
          <a:noFill/>
        </p:spPr>
        <p:txBody>
          <a:bodyPr wrap="square" lIns="90000" tIns="46800" rIns="90000" bIns="0" anchor="b" anchorCtr="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3200" b="1" spc="300" dirty="0">
                <a:latin typeface="微软雅黑" panose="020B0503020204020204" pitchFamily="2" charset="-122"/>
                <a:ea typeface="微软雅黑" panose="020B0503020204020204" pitchFamily="2" charset="-122"/>
                <a:cs typeface="+mn-ea"/>
              </a:rPr>
              <a:t>传统人才管理实践的关键缺陷：从人入手，而不是从战略入手！</a:t>
            </a:r>
            <a:endParaRPr lang="zh-CN" altLang="en-US" sz="3200" b="1" spc="300" dirty="0">
              <a:latin typeface="微软雅黑" panose="020B0503020204020204" pitchFamily="2" charset="-122"/>
              <a:ea typeface="微软雅黑" panose="020B0503020204020204" pitchFamily="2" charset="-122"/>
              <a:cs typeface="+mn-ea"/>
            </a:endParaRPr>
          </a:p>
          <a:p>
            <a:pPr algn="ctr">
              <a:lnSpc>
                <a:spcPct val="120000"/>
              </a:lnSpc>
            </a:pPr>
            <a:r>
              <a:rPr lang="zh-CN" altLang="en-US" sz="3200" b="1" spc="300" dirty="0">
                <a:latin typeface="微软雅黑" panose="020B0503020204020204" pitchFamily="2" charset="-122"/>
                <a:ea typeface="微软雅黑" panose="020B0503020204020204" pitchFamily="2" charset="-122"/>
                <a:cs typeface="+mn-ea"/>
              </a:rPr>
              <a:t>发展是第一要务！！！</a:t>
            </a:r>
            <a:endParaRPr lang="zh-CN" altLang="en-US" sz="3200" b="1" spc="300" dirty="0">
              <a:latin typeface="微软雅黑" panose="020B0503020204020204" pitchFamily="2" charset="-122"/>
              <a:ea typeface="微软雅黑" panose="020B0503020204020204" pitchFamily="2" charset="-122"/>
              <a:cs typeface="+mn-ea"/>
            </a:endParaRPr>
          </a:p>
        </p:txBody>
      </p:sp>
      <p:pic>
        <p:nvPicPr>
          <p:cNvPr id="113" name="图片 112"/>
          <p:cNvPicPr>
            <a:picLocks noChangeAspect="1"/>
          </p:cNvPicPr>
          <p:nvPr>
            <p:custDataLst>
              <p:tags r:id="rId6"/>
            </p:custDataLst>
          </p:nvPr>
        </p:nvPicPr>
        <p:blipFill rotWithShape="1">
          <a:blip r:embed="rId7"/>
          <a:srcRect t="-117"/>
          <a:stretch>
            <a:fillRect/>
          </a:stretch>
        </p:blipFill>
        <p:spPr>
          <a:xfrm>
            <a:off x="5097029" y="1362393"/>
            <a:ext cx="1887061" cy="1887061"/>
          </a:xfrm>
          <a:prstGeom prst="ellipse">
            <a:avLst/>
          </a:prstGeom>
          <a:solidFill>
            <a:srgbClr val="3498DB"/>
          </a:solidFill>
          <a:ln w="38100">
            <a:solidFill>
              <a:srgbClr val="3498DB"/>
            </a:solidFill>
          </a:ln>
        </p:spPr>
      </p:pic>
      <p:sp>
        <p:nvSpPr>
          <p:cNvPr id="50" name="Rounded Rectangle 14"/>
          <p:cNvSpPr/>
          <p:nvPr>
            <p:custDataLst>
              <p:tags r:id="rId8"/>
            </p:custDataLst>
          </p:nvPr>
        </p:nvSpPr>
        <p:spPr>
          <a:xfrm>
            <a:off x="4918663" y="2999468"/>
            <a:ext cx="2236534" cy="590288"/>
          </a:xfrm>
          <a:prstGeom prst="round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en-US">
              <a:latin typeface="微软雅黑" panose="020B0503020204020204" pitchFamily="2" charset="-122"/>
              <a:ea typeface="微软雅黑" panose="020B0503020204020204" pitchFamily="2" charset="-122"/>
            </a:endParaRPr>
          </a:p>
        </p:txBody>
      </p:sp>
      <p:sp>
        <p:nvSpPr>
          <p:cNvPr id="51" name="TextBox 15"/>
          <p:cNvSpPr txBox="1"/>
          <p:nvPr>
            <p:custDataLst>
              <p:tags r:id="rId9"/>
            </p:custDataLst>
          </p:nvPr>
        </p:nvSpPr>
        <p:spPr>
          <a:xfrm>
            <a:off x="5024251" y="3003720"/>
            <a:ext cx="2026499" cy="581786"/>
          </a:xfrm>
          <a:prstGeom prst="rect">
            <a:avLst/>
          </a:prstGeom>
          <a:noFill/>
        </p:spPr>
        <p:txBody>
          <a:bodyPr wrap="square" rtlCol="0" anchor="ctr" anchorCtr="0">
            <a:normAutofit/>
          </a:bodyPr>
          <a:lstStyle/>
          <a:p>
            <a:pPr algn="ctr">
              <a:lnSpc>
                <a:spcPct val="130000"/>
              </a:lnSpc>
            </a:pPr>
            <a:r>
              <a:rPr lang="zh-CN" altLang="en-US" b="1" spc="300">
                <a:solidFill>
                  <a:sysClr val="window" lastClr="FFFFFF"/>
                </a:solidFill>
                <a:latin typeface="微软雅黑" panose="020B0503020204020204" pitchFamily="2" charset="-122"/>
                <a:ea typeface="微软雅黑" panose="020B0503020204020204" pitchFamily="2" charset="-122"/>
              </a:rPr>
              <a:t>人才</a:t>
            </a:r>
            <a:endParaRPr lang="zh-CN" altLang="en-US" b="1" spc="300">
              <a:solidFill>
                <a:sysClr val="window" lastClr="FFFFFF"/>
              </a:solidFill>
              <a:latin typeface="微软雅黑" panose="020B0503020204020204" pitchFamily="2" charset="-122"/>
              <a:ea typeface="微软雅黑" panose="020B0503020204020204" pitchFamily="2" charset="-122"/>
            </a:endParaRPr>
          </a:p>
        </p:txBody>
      </p:sp>
      <p:sp>
        <p:nvSpPr>
          <p:cNvPr id="2" name="文本框 1"/>
          <p:cNvSpPr txBox="1"/>
          <p:nvPr>
            <p:custDataLst>
              <p:tags r:id="rId10"/>
            </p:custDataLst>
          </p:nvPr>
        </p:nvSpPr>
        <p:spPr>
          <a:xfrm>
            <a:off x="8529320" y="1362710"/>
            <a:ext cx="2955290" cy="4332605"/>
          </a:xfrm>
          <a:prstGeom prst="rect">
            <a:avLst/>
          </a:prstGeom>
          <a:noFill/>
        </p:spPr>
        <p:txBody>
          <a:bodyPr wrap="square" lIns="90000" tIns="46800" rIns="90000" bIns="0" anchor="b" anchorCtr="0">
            <a:normAutofit fontScale="67500" lnSpcReduction="10000"/>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3200" b="1" spc="300" dirty="0">
                <a:latin typeface="微软雅黑" panose="020B0503020204020204" pitchFamily="2" charset="-122"/>
                <a:ea typeface="微软雅黑" panose="020B0503020204020204" pitchFamily="2" charset="-122"/>
                <a:cs typeface="+mn-ea"/>
              </a:rPr>
              <a:t>人才是企业竞争的优势来源，与其说人才重要，不如说企业管理人才的能力更重要。人才争夺战还是人才经营站？</a:t>
            </a:r>
            <a:endParaRPr lang="zh-CN" altLang="en-US" sz="3200" b="1" spc="300" dirty="0">
              <a:latin typeface="微软雅黑" panose="020B0503020204020204" pitchFamily="2" charset="-122"/>
              <a:ea typeface="微软雅黑" panose="020B0503020204020204" pitchFamily="2" charset="-122"/>
              <a:cs typeface="+mn-ea"/>
            </a:endParaRPr>
          </a:p>
          <a:p>
            <a:pPr algn="ctr">
              <a:lnSpc>
                <a:spcPct val="120000"/>
              </a:lnSpc>
            </a:pPr>
            <a:endParaRPr lang="zh-CN" altLang="en-US" sz="3200" b="1" spc="300" dirty="0">
              <a:latin typeface="微软雅黑" panose="020B0503020204020204" pitchFamily="2" charset="-122"/>
              <a:ea typeface="微软雅黑" panose="020B0503020204020204" pitchFamily="2" charset="-122"/>
              <a:cs typeface="+mn-ea"/>
            </a:endParaRPr>
          </a:p>
          <a:p>
            <a:pPr algn="ctr">
              <a:lnSpc>
                <a:spcPct val="120000"/>
              </a:lnSpc>
            </a:pPr>
            <a:r>
              <a:rPr lang="zh-CN" altLang="en-US" sz="3200" b="1" spc="300" dirty="0">
                <a:latin typeface="微软雅黑" panose="020B0503020204020204" pitchFamily="2" charset="-122"/>
                <a:ea typeface="微软雅黑" panose="020B0503020204020204" pitchFamily="2" charset="-122"/>
                <a:cs typeface="+mn-ea"/>
              </a:rPr>
              <a:t>政府、企业从人才环境建设是正确的方向</a:t>
            </a:r>
            <a:endParaRPr lang="zh-CN" altLang="en-US" sz="3200" b="1" spc="300" dirty="0">
              <a:latin typeface="微软雅黑" panose="020B0503020204020204" pitchFamily="2" charset="-122"/>
              <a:ea typeface="微软雅黑" panose="020B0503020204020204" pitchFamily="2" charset="-122"/>
              <a:cs typeface="+mn-ea"/>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3137" name="Group 9"/>
          <p:cNvGrpSpPr/>
          <p:nvPr/>
        </p:nvGrpSpPr>
        <p:grpSpPr>
          <a:xfrm>
            <a:off x="1672590" y="1110615"/>
            <a:ext cx="8601389" cy="4982845"/>
            <a:chOff x="657" y="618"/>
            <a:chExt cx="4631" cy="3084"/>
          </a:xfrm>
        </p:grpSpPr>
        <p:sp>
          <p:nvSpPr>
            <p:cNvPr id="603138" name="Line 3"/>
            <p:cNvSpPr/>
            <p:nvPr/>
          </p:nvSpPr>
          <p:spPr>
            <a:xfrm>
              <a:off x="657" y="3702"/>
              <a:ext cx="4491" cy="0"/>
            </a:xfrm>
            <a:prstGeom prst="line">
              <a:avLst/>
            </a:prstGeom>
            <a:ln w="57150" cap="flat" cmpd="sng">
              <a:solidFill>
                <a:srgbClr val="969696"/>
              </a:solidFill>
              <a:prstDash val="solid"/>
              <a:round/>
              <a:headEnd type="none" w="med" len="med"/>
              <a:tailEnd type="triangle" w="med" len="med"/>
            </a:ln>
          </p:spPr>
        </p:sp>
        <p:sp>
          <p:nvSpPr>
            <p:cNvPr id="603139" name="Line 4"/>
            <p:cNvSpPr/>
            <p:nvPr/>
          </p:nvSpPr>
          <p:spPr>
            <a:xfrm flipV="1">
              <a:off x="657" y="618"/>
              <a:ext cx="0" cy="3084"/>
            </a:xfrm>
            <a:prstGeom prst="line">
              <a:avLst/>
            </a:prstGeom>
            <a:ln w="57150" cap="flat" cmpd="sng">
              <a:solidFill>
                <a:srgbClr val="969696"/>
              </a:solidFill>
              <a:prstDash val="solid"/>
              <a:round/>
              <a:headEnd type="none" w="med" len="med"/>
              <a:tailEnd type="triangle" w="med" len="med"/>
            </a:ln>
          </p:spPr>
        </p:sp>
        <p:cxnSp>
          <p:nvCxnSpPr>
            <p:cNvPr id="603140" name="AutoShape 5"/>
            <p:cNvCxnSpPr/>
            <p:nvPr/>
          </p:nvCxnSpPr>
          <p:spPr>
            <a:xfrm flipV="1">
              <a:off x="1066" y="1049"/>
              <a:ext cx="3629" cy="2336"/>
            </a:xfrm>
            <a:prstGeom prst="curvedConnector2">
              <a:avLst/>
            </a:prstGeom>
            <a:ln w="76200" cap="flat" cmpd="sng">
              <a:solidFill>
                <a:srgbClr val="969696"/>
              </a:solidFill>
              <a:prstDash val="solid"/>
              <a:round/>
              <a:headEnd type="none" w="med" len="med"/>
              <a:tailEnd type="triangle" w="med" len="med"/>
            </a:ln>
          </p:spPr>
        </p:cxnSp>
        <p:sp>
          <p:nvSpPr>
            <p:cNvPr id="603141" name="AutoShape 6"/>
            <p:cNvSpPr/>
            <p:nvPr/>
          </p:nvSpPr>
          <p:spPr>
            <a:xfrm>
              <a:off x="1415" y="2958"/>
              <a:ext cx="1292" cy="544"/>
            </a:xfrm>
            <a:prstGeom prst="roundRect">
              <a:avLst>
                <a:gd name="adj" fmla="val 16667"/>
              </a:avLst>
            </a:prstGeom>
            <a:solidFill>
              <a:schemeClr val="accent3">
                <a:lumMod val="50000"/>
              </a:schemeClr>
            </a:solidFill>
            <a:ln w="25400" cap="flat" cmpd="sng">
              <a:solidFill>
                <a:srgbClr val="969696"/>
              </a:solidFill>
              <a:prstDash val="solid"/>
              <a:round/>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algn="ctr"/>
              <a:r>
                <a:rPr lang="zh-CN" altLang="zh-CN" sz="3600" b="1" dirty="0">
                  <a:latin typeface="Arial" panose="020B0604020202020204" pitchFamily="34" charset="0"/>
                  <a:ea typeface="宋体" panose="02010600030101010101" pitchFamily="2" charset="-122"/>
                </a:rPr>
                <a:t>党建引领</a:t>
              </a:r>
              <a:endParaRPr lang="zh-CN" altLang="zh-CN" sz="3600" b="1" dirty="0">
                <a:latin typeface="Arial" panose="020B0604020202020204" pitchFamily="34" charset="0"/>
                <a:ea typeface="宋体" panose="02010600030101010101" pitchFamily="2" charset="-122"/>
              </a:endParaRPr>
            </a:p>
          </p:txBody>
        </p:sp>
        <p:sp>
          <p:nvSpPr>
            <p:cNvPr id="603142" name="AutoShape 7"/>
            <p:cNvSpPr/>
            <p:nvPr/>
          </p:nvSpPr>
          <p:spPr>
            <a:xfrm>
              <a:off x="3013" y="2190"/>
              <a:ext cx="1682" cy="544"/>
            </a:xfrm>
            <a:prstGeom prst="roundRect">
              <a:avLst>
                <a:gd name="adj" fmla="val 16667"/>
              </a:avLst>
            </a:prstGeom>
            <a:solidFill>
              <a:schemeClr val="accent3">
                <a:lumMod val="50000"/>
              </a:schemeClr>
            </a:solidFill>
            <a:ln w="25400" cap="flat" cmpd="sng">
              <a:solidFill>
                <a:srgbClr val="969696"/>
              </a:solidFill>
              <a:prstDash val="solid"/>
              <a:round/>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algn="ctr"/>
              <a:r>
                <a:rPr lang="zh-CN" altLang="en-US" sz="3600" b="1" dirty="0">
                  <a:latin typeface="Arial" panose="020B0604020202020204" pitchFamily="34" charset="0"/>
                  <a:ea typeface="PMingLiU" panose="02020500000000000000" pitchFamily="18" charset="-120"/>
                </a:rPr>
                <a:t>人才创新</a:t>
              </a:r>
              <a:endParaRPr lang="zh-CN" altLang="en-US" sz="3600" b="1" dirty="0">
                <a:latin typeface="Arial" panose="020B0604020202020204" pitchFamily="34" charset="0"/>
                <a:ea typeface="PMingLiU" panose="02020500000000000000" pitchFamily="18" charset="-120"/>
              </a:endParaRPr>
            </a:p>
          </p:txBody>
        </p:sp>
        <p:sp>
          <p:nvSpPr>
            <p:cNvPr id="603143" name="AutoShape 8"/>
            <p:cNvSpPr/>
            <p:nvPr/>
          </p:nvSpPr>
          <p:spPr>
            <a:xfrm>
              <a:off x="3923" y="1344"/>
              <a:ext cx="1365" cy="544"/>
            </a:xfrm>
            <a:prstGeom prst="roundRect">
              <a:avLst>
                <a:gd name="adj" fmla="val 16667"/>
              </a:avLst>
            </a:prstGeom>
            <a:gradFill>
              <a:gsLst>
                <a:gs pos="0">
                  <a:srgbClr val="14CD68"/>
                </a:gs>
                <a:gs pos="100000">
                  <a:srgbClr val="0B6E38"/>
                </a:gs>
              </a:gsLst>
              <a:lin ang="5400000" scaled="0"/>
            </a:gradFill>
            <a:ln w="25400" cap="flat" cmpd="sng">
              <a:solidFill>
                <a:srgbClr val="969696"/>
              </a:solidFill>
              <a:prstDash val="solid"/>
              <a:round/>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algn="ctr"/>
              <a:r>
                <a:rPr lang="zh-CN" altLang="en-US" sz="3600" b="1" dirty="0">
                  <a:latin typeface="Arial" panose="020B0604020202020204" pitchFamily="34" charset="0"/>
                  <a:ea typeface="PMingLiU" panose="02020500000000000000" pitchFamily="18" charset="-120"/>
                </a:rPr>
                <a:t>高质量发展</a:t>
              </a:r>
              <a:endParaRPr lang="zh-CN" altLang="en-US" sz="3600" b="1" dirty="0">
                <a:latin typeface="Arial" panose="020B0604020202020204" pitchFamily="34" charset="0"/>
                <a:ea typeface="PMingLiU" panose="02020500000000000000" pitchFamily="18" charset="-120"/>
              </a:endParaRPr>
            </a:p>
          </p:txBody>
        </p:sp>
      </p:grpSp>
      <p:sp>
        <p:nvSpPr>
          <p:cNvPr id="107" name="文本框 106"/>
          <p:cNvSpPr txBox="1"/>
          <p:nvPr>
            <p:custDataLst>
              <p:tags r:id="rId1"/>
            </p:custDataLst>
          </p:nvPr>
        </p:nvSpPr>
        <p:spPr>
          <a:xfrm>
            <a:off x="1847149" y="1196497"/>
            <a:ext cx="1819936" cy="706755"/>
          </a:xfrm>
          <a:prstGeom prst="rect">
            <a:avLst/>
          </a:prstGeom>
          <a:noFill/>
        </p:spPr>
        <p:txBody>
          <a:bodyPr wrap="square" rtlCol="0">
            <a:spAutoFit/>
          </a:bodyPr>
          <a:lstStyle/>
          <a:p>
            <a:r>
              <a:rPr lang="zh-CN" altLang="en-US" sz="4000" b="1" dirty="0">
                <a:solidFill>
                  <a:schemeClr val="accent5"/>
                </a:solidFill>
                <a:latin typeface="Arial" panose="020B0604020202020204" pitchFamily="34" charset="0"/>
                <a:ea typeface="微软雅黑" panose="020B0503020204020204" pitchFamily="2" charset="-122"/>
                <a:cs typeface="+mn-ea"/>
              </a:rPr>
              <a:t>目  录</a:t>
            </a:r>
            <a:endParaRPr lang="zh-CN" altLang="en-US" sz="4000" b="1" dirty="0">
              <a:solidFill>
                <a:schemeClr val="accent5"/>
              </a:solidFill>
              <a:latin typeface="Arial" panose="020B0604020202020204" pitchFamily="34" charset="0"/>
              <a:ea typeface="微软雅黑" panose="020B0503020204020204" pitchFamily="2" charset="-122"/>
              <a:cs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Group 2"/>
          <p:cNvGrpSpPr/>
          <p:nvPr/>
        </p:nvGrpSpPr>
        <p:grpSpPr>
          <a:xfrm>
            <a:off x="2495868" y="1628775"/>
            <a:ext cx="7489825" cy="3960813"/>
            <a:chOff x="521" y="1398"/>
            <a:chExt cx="4718" cy="1637"/>
          </a:xfrm>
        </p:grpSpPr>
        <p:sp>
          <p:nvSpPr>
            <p:cNvPr id="117763" name="Rectangle 3"/>
            <p:cNvSpPr/>
            <p:nvPr/>
          </p:nvSpPr>
          <p:spPr>
            <a:xfrm>
              <a:off x="521" y="2011"/>
              <a:ext cx="933" cy="384"/>
            </a:xfrm>
            <a:prstGeom prst="rect">
              <a:avLst/>
            </a:prstGeom>
            <a:solidFill>
              <a:srgbClr val="6399AB"/>
            </a:solidFill>
            <a:ln w="25400">
              <a:noFill/>
            </a:ln>
            <a:effectLst>
              <a:outerShdw dist="107763" dir="2699999" algn="ctr" rotWithShape="0">
                <a:schemeClr val="bg2">
                  <a:alpha val="50000"/>
                </a:schemeClr>
              </a:outerShdw>
            </a:effectLst>
          </p:spPr>
          <p:txBody>
            <a:bodyPr lIns="45720" tIns="44450" rIns="45720" bIns="44450" anchor="ctr" anchorCtr="1"/>
            <a:lstStyle/>
            <a:p>
              <a:r>
                <a:rPr lang="zh-CN" altLang="en-US" dirty="0">
                  <a:latin typeface="Arial" panose="020B0604020202020204" pitchFamily="34" charset="0"/>
                </a:rPr>
                <a:t>技术创新</a:t>
              </a:r>
              <a:endParaRPr lang="zh-CN" altLang="en-US" dirty="0">
                <a:latin typeface="Arial" panose="020B0604020202020204" pitchFamily="34" charset="0"/>
              </a:endParaRPr>
            </a:p>
          </p:txBody>
        </p:sp>
        <p:sp>
          <p:nvSpPr>
            <p:cNvPr id="117764" name="Rectangle 4"/>
            <p:cNvSpPr/>
            <p:nvPr/>
          </p:nvSpPr>
          <p:spPr>
            <a:xfrm>
              <a:off x="2404" y="2011"/>
              <a:ext cx="933" cy="384"/>
            </a:xfrm>
            <a:prstGeom prst="rect">
              <a:avLst/>
            </a:prstGeom>
            <a:solidFill>
              <a:srgbClr val="B1A35D"/>
            </a:solidFill>
            <a:ln w="25400">
              <a:noFill/>
            </a:ln>
            <a:effectLst>
              <a:outerShdw dist="107763" dir="2699999" algn="ctr" rotWithShape="0">
                <a:schemeClr val="bg2">
                  <a:alpha val="50000"/>
                </a:schemeClr>
              </a:outerShdw>
            </a:effectLst>
          </p:spPr>
          <p:txBody>
            <a:bodyPr lIns="45720" tIns="44450" rIns="45720" bIns="44450" anchor="ctr" anchorCtr="1"/>
            <a:lstStyle/>
            <a:p>
              <a:r>
                <a:rPr lang="zh-CN" altLang="en-US" dirty="0">
                  <a:latin typeface="Arial" panose="020B0604020202020204" pitchFamily="34" charset="0"/>
                </a:rPr>
                <a:t>融合</a:t>
              </a:r>
              <a:endParaRPr lang="zh-CN" altLang="en-US" dirty="0">
                <a:latin typeface="Arial" panose="020B0604020202020204" pitchFamily="34" charset="0"/>
              </a:endParaRPr>
            </a:p>
          </p:txBody>
        </p:sp>
        <p:sp>
          <p:nvSpPr>
            <p:cNvPr id="117765" name="Rectangle 5"/>
            <p:cNvSpPr/>
            <p:nvPr/>
          </p:nvSpPr>
          <p:spPr>
            <a:xfrm>
              <a:off x="4306" y="2011"/>
              <a:ext cx="933" cy="384"/>
            </a:xfrm>
            <a:prstGeom prst="rect">
              <a:avLst/>
            </a:prstGeom>
            <a:solidFill>
              <a:srgbClr val="E0AD12"/>
            </a:solidFill>
            <a:ln w="25400">
              <a:noFill/>
            </a:ln>
            <a:effectLst>
              <a:outerShdw dist="107763" dir="2699999" algn="ctr" rotWithShape="0">
                <a:schemeClr val="bg2">
                  <a:alpha val="50000"/>
                </a:schemeClr>
              </a:outerShdw>
            </a:effectLst>
          </p:spPr>
          <p:txBody>
            <a:bodyPr lIns="45720" tIns="44450" rIns="45720" bIns="44450" anchor="ctr" anchorCtr="1"/>
            <a:lstStyle/>
            <a:p>
              <a:r>
                <a:rPr lang="zh-CN" altLang="en-US" dirty="0">
                  <a:latin typeface="Arial" panose="020B0604020202020204" pitchFamily="34" charset="0"/>
                </a:rPr>
                <a:t>产业升级</a:t>
              </a:r>
              <a:endParaRPr lang="zh-CN" altLang="en-US" dirty="0">
                <a:latin typeface="Arial" panose="020B0604020202020204" pitchFamily="34" charset="0"/>
              </a:endParaRPr>
            </a:p>
          </p:txBody>
        </p:sp>
        <p:sp>
          <p:nvSpPr>
            <p:cNvPr id="117766" name="Rectangle 6"/>
            <p:cNvSpPr/>
            <p:nvPr/>
          </p:nvSpPr>
          <p:spPr>
            <a:xfrm>
              <a:off x="1519" y="1398"/>
              <a:ext cx="822" cy="1637"/>
            </a:xfrm>
            <a:prstGeom prst="rect">
              <a:avLst/>
            </a:prstGeom>
            <a:solidFill>
              <a:srgbClr val="ACC8D2"/>
            </a:solidFill>
            <a:ln w="25400">
              <a:noFill/>
            </a:ln>
            <a:effectLst>
              <a:outerShdw dist="107763" dir="2699999" algn="ctr" rotWithShape="0">
                <a:schemeClr val="bg2">
                  <a:alpha val="50000"/>
                </a:schemeClr>
              </a:outerShdw>
            </a:effectLst>
          </p:spPr>
          <p:txBody>
            <a:bodyPr lIns="45720" tIns="44450" rIns="45720" bIns="44450" anchor="ctr" anchorCtr="1"/>
            <a:lstStyle/>
            <a:p>
              <a:endParaRPr lang="zh-CN" altLang="en-US" dirty="0">
                <a:latin typeface="Arial" panose="020B0604020202020204" pitchFamily="34" charset="0"/>
              </a:endParaRPr>
            </a:p>
          </p:txBody>
        </p:sp>
        <p:sp>
          <p:nvSpPr>
            <p:cNvPr id="117767" name="Rectangle 7"/>
            <p:cNvSpPr/>
            <p:nvPr/>
          </p:nvSpPr>
          <p:spPr>
            <a:xfrm>
              <a:off x="3421" y="1398"/>
              <a:ext cx="822" cy="1637"/>
            </a:xfrm>
            <a:prstGeom prst="rect">
              <a:avLst/>
            </a:prstGeom>
            <a:solidFill>
              <a:srgbClr val="ACC8D2"/>
            </a:solidFill>
            <a:ln w="25400">
              <a:noFill/>
            </a:ln>
            <a:effectLst>
              <a:outerShdw dist="107763" dir="2699999" algn="ctr" rotWithShape="0">
                <a:schemeClr val="bg2">
                  <a:alpha val="50000"/>
                </a:schemeClr>
              </a:outerShdw>
            </a:effectLst>
          </p:spPr>
          <p:txBody>
            <a:bodyPr lIns="45720" tIns="44450" rIns="45720" bIns="44450" anchor="ctr" anchorCtr="1"/>
            <a:lstStyle/>
            <a:p>
              <a:endParaRPr lang="zh-CN" altLang="en-US" dirty="0">
                <a:latin typeface="Arial" panose="020B0604020202020204" pitchFamily="34" charset="0"/>
              </a:endParaRPr>
            </a:p>
          </p:txBody>
        </p:sp>
        <p:cxnSp>
          <p:nvCxnSpPr>
            <p:cNvPr id="117768" name="AutoShape 8"/>
            <p:cNvCxnSpPr/>
            <p:nvPr/>
          </p:nvCxnSpPr>
          <p:spPr>
            <a:xfrm rot="5400000" flipV="1">
              <a:off x="3821" y="988"/>
              <a:ext cx="1" cy="1902"/>
            </a:xfrm>
            <a:prstGeom prst="curvedConnector3">
              <a:avLst>
                <a:gd name="adj1" fmla="val -42700000"/>
              </a:avLst>
            </a:prstGeom>
            <a:ln w="31750" cap="flat" cmpd="sng">
              <a:solidFill>
                <a:srgbClr val="969696"/>
              </a:solidFill>
              <a:prstDash val="solid"/>
              <a:headEnd type="none" w="med" len="med"/>
              <a:tailEnd type="triangle" w="med" len="med"/>
            </a:ln>
          </p:spPr>
        </p:cxnSp>
        <p:cxnSp>
          <p:nvCxnSpPr>
            <p:cNvPr id="117769" name="AutoShape 9"/>
            <p:cNvCxnSpPr/>
            <p:nvPr/>
          </p:nvCxnSpPr>
          <p:spPr>
            <a:xfrm rot="5400000" flipV="1">
              <a:off x="1861" y="988"/>
              <a:ext cx="1" cy="1902"/>
            </a:xfrm>
            <a:prstGeom prst="curvedConnector3">
              <a:avLst>
                <a:gd name="adj1" fmla="val -42700000"/>
              </a:avLst>
            </a:prstGeom>
            <a:ln w="31750" cap="flat" cmpd="sng">
              <a:solidFill>
                <a:srgbClr val="969696"/>
              </a:solidFill>
              <a:prstDash val="solid"/>
              <a:headEnd type="none" w="med" len="med"/>
              <a:tailEnd type="triangle" w="med" len="med"/>
            </a:ln>
          </p:spPr>
        </p:cxnSp>
        <p:cxnSp>
          <p:nvCxnSpPr>
            <p:cNvPr id="117770" name="AutoShape 10"/>
            <p:cNvCxnSpPr/>
            <p:nvPr/>
          </p:nvCxnSpPr>
          <p:spPr>
            <a:xfrm rot="5400000">
              <a:off x="1852" y="1536"/>
              <a:ext cx="1" cy="1883"/>
            </a:xfrm>
            <a:prstGeom prst="curvedConnector3">
              <a:avLst>
                <a:gd name="adj1" fmla="val 36500000"/>
              </a:avLst>
            </a:prstGeom>
            <a:ln w="31750" cap="flat" cmpd="sng">
              <a:solidFill>
                <a:srgbClr val="969696"/>
              </a:solidFill>
              <a:prstDash val="solid"/>
              <a:headEnd type="none" w="med" len="med"/>
              <a:tailEnd type="triangle" w="med" len="med"/>
            </a:ln>
          </p:spPr>
        </p:cxnSp>
        <p:cxnSp>
          <p:nvCxnSpPr>
            <p:cNvPr id="117771" name="AutoShape 11"/>
            <p:cNvCxnSpPr/>
            <p:nvPr/>
          </p:nvCxnSpPr>
          <p:spPr>
            <a:xfrm rot="5400000">
              <a:off x="3828" y="1536"/>
              <a:ext cx="1" cy="1883"/>
            </a:xfrm>
            <a:prstGeom prst="curvedConnector3">
              <a:avLst>
                <a:gd name="adj1" fmla="val 36500000"/>
              </a:avLst>
            </a:prstGeom>
            <a:ln w="31750" cap="flat" cmpd="sng">
              <a:solidFill>
                <a:srgbClr val="969696"/>
              </a:solidFill>
              <a:prstDash val="solid"/>
              <a:headEnd type="none" w="med" len="med"/>
              <a:tailEnd type="triangle" w="med" len="med"/>
            </a:ln>
          </p:spPr>
        </p:cxnSp>
        <p:sp>
          <p:nvSpPr>
            <p:cNvPr id="117772" name="Rectangle 12"/>
            <p:cNvSpPr/>
            <p:nvPr/>
          </p:nvSpPr>
          <p:spPr>
            <a:xfrm>
              <a:off x="1565" y="1434"/>
              <a:ext cx="725" cy="318"/>
            </a:xfrm>
            <a:prstGeom prst="rect">
              <a:avLst/>
            </a:prstGeom>
            <a:solidFill>
              <a:srgbClr val="A1A646"/>
            </a:solidFill>
            <a:ln w="25400">
              <a:noFill/>
            </a:ln>
          </p:spPr>
          <p:txBody>
            <a:bodyPr lIns="45720" tIns="44450" rIns="45720" bIns="44450" anchor="ctr" anchorCtr="1"/>
            <a:lstStyle/>
            <a:p>
              <a:r>
                <a:rPr lang="zh-CN" altLang="en-US" dirty="0">
                  <a:latin typeface="Arial" panose="020B0604020202020204" pitchFamily="34" charset="0"/>
                </a:rPr>
                <a:t>提效率</a:t>
              </a:r>
              <a:endParaRPr lang="zh-CN" altLang="en-US" dirty="0">
                <a:latin typeface="Arial" panose="020B0604020202020204" pitchFamily="34" charset="0"/>
              </a:endParaRPr>
            </a:p>
          </p:txBody>
        </p:sp>
        <p:sp>
          <p:nvSpPr>
            <p:cNvPr id="117773" name="Rectangle 13"/>
            <p:cNvSpPr/>
            <p:nvPr/>
          </p:nvSpPr>
          <p:spPr>
            <a:xfrm>
              <a:off x="1565" y="2038"/>
              <a:ext cx="725" cy="318"/>
            </a:xfrm>
            <a:prstGeom prst="rect">
              <a:avLst/>
            </a:prstGeom>
            <a:solidFill>
              <a:srgbClr val="E0AD12"/>
            </a:solidFill>
            <a:ln w="25400">
              <a:noFill/>
            </a:ln>
          </p:spPr>
          <p:txBody>
            <a:bodyPr lIns="45720" tIns="44450" rIns="45720" bIns="44450" anchor="ctr" anchorCtr="1"/>
            <a:lstStyle/>
            <a:p>
              <a:r>
                <a:rPr lang="zh-CN" altLang="en-US" sz="3600" b="1" dirty="0">
                  <a:solidFill>
                    <a:srgbClr val="FF0000"/>
                  </a:solidFill>
                  <a:latin typeface="Arial" panose="020B0604020202020204" pitchFamily="34" charset="0"/>
                </a:rPr>
                <a:t>人才</a:t>
              </a:r>
              <a:endParaRPr lang="zh-CN" altLang="en-US" sz="3600" b="1" dirty="0">
                <a:solidFill>
                  <a:srgbClr val="FF0000"/>
                </a:solidFill>
                <a:latin typeface="Arial" panose="020B0604020202020204" pitchFamily="34" charset="0"/>
              </a:endParaRPr>
            </a:p>
          </p:txBody>
        </p:sp>
        <p:sp>
          <p:nvSpPr>
            <p:cNvPr id="117774" name="Rectangle 14"/>
            <p:cNvSpPr/>
            <p:nvPr/>
          </p:nvSpPr>
          <p:spPr>
            <a:xfrm>
              <a:off x="1565" y="2650"/>
              <a:ext cx="725" cy="318"/>
            </a:xfrm>
            <a:prstGeom prst="rect">
              <a:avLst/>
            </a:prstGeom>
            <a:solidFill>
              <a:srgbClr val="D97300"/>
            </a:solidFill>
            <a:ln w="25400">
              <a:noFill/>
            </a:ln>
          </p:spPr>
          <p:txBody>
            <a:bodyPr lIns="45720" tIns="44450" rIns="45720" bIns="44450" anchor="ctr" anchorCtr="1"/>
            <a:lstStyle/>
            <a:p>
              <a:pPr eaLnBrk="0" hangingPunct="0">
                <a:lnSpc>
                  <a:spcPct val="85000"/>
                </a:lnSpc>
                <a:spcBef>
                  <a:spcPct val="30000"/>
                </a:spcBef>
              </a:pPr>
              <a:r>
                <a:rPr lang="zh-CN" altLang="en-US" sz="1600" b="1" dirty="0">
                  <a:solidFill>
                    <a:srgbClr val="FFFFFF"/>
                  </a:solidFill>
                  <a:latin typeface="Arial" panose="020B0604020202020204" pitchFamily="34" charset="0"/>
                </a:rPr>
                <a:t>创造性劳动</a:t>
              </a:r>
              <a:endParaRPr lang="zh-CN" altLang="en-US" sz="1600" b="1" dirty="0">
                <a:solidFill>
                  <a:srgbClr val="FFFFFF"/>
                </a:solidFill>
                <a:latin typeface="Arial" panose="020B0604020202020204" pitchFamily="34" charset="0"/>
              </a:endParaRPr>
            </a:p>
          </p:txBody>
        </p:sp>
        <p:sp>
          <p:nvSpPr>
            <p:cNvPr id="117775" name="Rectangle 15"/>
            <p:cNvSpPr/>
            <p:nvPr/>
          </p:nvSpPr>
          <p:spPr>
            <a:xfrm>
              <a:off x="3467" y="1434"/>
              <a:ext cx="725" cy="318"/>
            </a:xfrm>
            <a:prstGeom prst="rect">
              <a:avLst/>
            </a:prstGeom>
            <a:solidFill>
              <a:srgbClr val="A1A646"/>
            </a:solidFill>
            <a:ln w="25400">
              <a:noFill/>
            </a:ln>
          </p:spPr>
          <p:txBody>
            <a:bodyPr lIns="45720" tIns="44450" rIns="45720" bIns="44450" anchor="ctr" anchorCtr="1"/>
            <a:lstStyle/>
            <a:p>
              <a:r>
                <a:rPr lang="zh-CN" altLang="en-US" dirty="0">
                  <a:latin typeface="Arial" panose="020B0604020202020204" pitchFamily="34" charset="0"/>
                </a:rPr>
                <a:t>优结构</a:t>
              </a:r>
              <a:endParaRPr lang="zh-CN" altLang="en-US" dirty="0">
                <a:latin typeface="Arial" panose="020B0604020202020204" pitchFamily="34" charset="0"/>
              </a:endParaRPr>
            </a:p>
          </p:txBody>
        </p:sp>
        <p:sp>
          <p:nvSpPr>
            <p:cNvPr id="117776" name="Rectangle 16"/>
            <p:cNvSpPr/>
            <p:nvPr/>
          </p:nvSpPr>
          <p:spPr>
            <a:xfrm>
              <a:off x="3467" y="2038"/>
              <a:ext cx="725" cy="318"/>
            </a:xfrm>
            <a:prstGeom prst="rect">
              <a:avLst/>
            </a:prstGeom>
            <a:solidFill>
              <a:srgbClr val="6399AB"/>
            </a:solidFill>
            <a:ln w="25400">
              <a:noFill/>
            </a:ln>
          </p:spPr>
          <p:txBody>
            <a:bodyPr lIns="45720" tIns="44450" rIns="45720" bIns="44450" anchor="ctr" anchorCtr="1"/>
            <a:lstStyle/>
            <a:p>
              <a:r>
                <a:rPr lang="zh-CN" altLang="en-US" sz="3600" b="1" dirty="0">
                  <a:solidFill>
                    <a:srgbClr val="FF0000"/>
                  </a:solidFill>
                  <a:cs typeface="+mn-ea"/>
                  <a:sym typeface="+mn-ea"/>
                </a:rPr>
                <a:t>产</a:t>
              </a:r>
              <a:r>
                <a:rPr lang="zh-CN" altLang="en-US" sz="3600" b="1" dirty="0">
                  <a:solidFill>
                    <a:srgbClr val="FF0000"/>
                  </a:solidFill>
                  <a:latin typeface="Arial" panose="020B0604020202020204" pitchFamily="34" charset="0"/>
                  <a:cs typeface="+mn-ea"/>
                </a:rPr>
                <a:t>业</a:t>
              </a:r>
              <a:endParaRPr lang="zh-CN" altLang="en-US" sz="3600" b="1" dirty="0">
                <a:solidFill>
                  <a:srgbClr val="FF0000"/>
                </a:solidFill>
                <a:latin typeface="Arial" panose="020B0604020202020204" pitchFamily="34" charset="0"/>
                <a:cs typeface="+mn-ea"/>
                <a:sym typeface="+mn-ea"/>
              </a:endParaRPr>
            </a:p>
          </p:txBody>
        </p:sp>
        <p:sp>
          <p:nvSpPr>
            <p:cNvPr id="117777" name="Rectangle 17"/>
            <p:cNvSpPr/>
            <p:nvPr/>
          </p:nvSpPr>
          <p:spPr>
            <a:xfrm>
              <a:off x="3467" y="2650"/>
              <a:ext cx="725" cy="318"/>
            </a:xfrm>
            <a:prstGeom prst="rect">
              <a:avLst/>
            </a:prstGeom>
            <a:solidFill>
              <a:srgbClr val="D97300"/>
            </a:solidFill>
            <a:ln w="25400">
              <a:noFill/>
            </a:ln>
          </p:spPr>
          <p:txBody>
            <a:bodyPr lIns="45720" tIns="44450" rIns="45720" bIns="44450" anchor="ctr" anchorCtr="1"/>
            <a:lstStyle/>
            <a:p>
              <a:pPr eaLnBrk="0" hangingPunct="0">
                <a:lnSpc>
                  <a:spcPct val="85000"/>
                </a:lnSpc>
                <a:spcBef>
                  <a:spcPct val="30000"/>
                </a:spcBef>
              </a:pPr>
              <a:r>
                <a:rPr lang="zh-CN" altLang="en-US" sz="1600" b="1" dirty="0">
                  <a:solidFill>
                    <a:srgbClr val="FFFFFF"/>
                  </a:solidFill>
                  <a:latin typeface="Arial" panose="020B0604020202020204" pitchFamily="34" charset="0"/>
                </a:rPr>
                <a:t>高质量发展</a:t>
              </a:r>
              <a:endParaRPr lang="zh-CN" altLang="en-US" sz="1600" b="1" dirty="0">
                <a:solidFill>
                  <a:srgbClr val="FFFFFF"/>
                </a:solidFill>
                <a:latin typeface="Arial" panose="020B0604020202020204" pitchFamily="34" charset="0"/>
              </a:endParaRPr>
            </a:p>
          </p:txBody>
        </p:sp>
      </p:grpSp>
      <p:sp>
        <p:nvSpPr>
          <p:cNvPr id="211" name="对角圆角矩形 210"/>
          <p:cNvSpPr/>
          <p:nvPr/>
        </p:nvSpPr>
        <p:spPr>
          <a:xfrm>
            <a:off x="635" y="6132195"/>
            <a:ext cx="12105640" cy="699135"/>
          </a:xfrm>
          <a:prstGeom prst="round2Diag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solidFill>
                  <a:srgbClr val="FF0000"/>
                </a:solidFill>
              </a:rPr>
              <a:t>高质量发展只有依赖人才创新驱动，所以营商环境主要是产业环境和人才环境两个维度，我们再往下深挖产业环境和人才环境进行优化即可可持续的高质量发展。</a:t>
            </a:r>
            <a:endParaRPr lang="zh-CN" altLang="en-US">
              <a:solidFill>
                <a:schemeClr val="accent5"/>
              </a:solidFill>
            </a:endParaRPr>
          </a:p>
        </p:txBody>
      </p:sp>
      <p:sp>
        <p:nvSpPr>
          <p:cNvPr id="10242" name="标题 8"/>
          <p:cNvSpPr>
            <a:spLocks noGrp="1"/>
          </p:cNvSpPr>
          <p:nvPr/>
        </p:nvSpPr>
        <p:spPr>
          <a:xfrm>
            <a:off x="791210" y="70485"/>
            <a:ext cx="9537700" cy="80327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a:t>
            </a: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双招双引</a:t>
            </a:r>
            <a:r>
              <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a:t>
            </a: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驱动高质量发展</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我国国家战略思维体系</a:t>
            </a:r>
            <a:r>
              <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1396</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5" name="菱形 4"/>
          <p:cNvSpPr/>
          <p:nvPr>
            <p:custDataLst>
              <p:tags r:id="rId1"/>
            </p:custDataLst>
          </p:nvPr>
        </p:nvSpPr>
        <p:spPr>
          <a:xfrm>
            <a:off x="3568834" y="2351517"/>
            <a:ext cx="2004378" cy="2004378"/>
          </a:xfrm>
          <a:prstGeom prst="diamond">
            <a:avLst/>
          </a:prstGeom>
          <a:ln w="3175">
            <a:solidFill>
              <a:srgbClr val="0EA5EC"/>
            </a:solidFill>
          </a:ln>
        </p:spPr>
        <p:style>
          <a:lnRef idx="2">
            <a:srgbClr val="0EA5EC">
              <a:shade val="50000"/>
            </a:srgbClr>
          </a:lnRef>
          <a:fillRef idx="1">
            <a:srgbClr val="0EA5EC"/>
          </a:fillRef>
          <a:effectRef idx="0">
            <a:srgbClr val="0EA5EC"/>
          </a:effectRef>
          <a:fontRef idx="minor">
            <a:sysClr val="window" lastClr="FFFFFF"/>
          </a:fontRef>
        </p:style>
        <p:txBody>
          <a:bodyPr lIns="0" tIns="0" rIns="0" bIns="0" rtlCol="0" anchor="ctr">
            <a:normAutofit/>
          </a:bodyPr>
          <a:lstStyle/>
          <a:p>
            <a:pPr algn="ctr"/>
            <a:r>
              <a:rPr lang="zh-CN" altLang="en-US">
                <a:solidFill>
                  <a:sysClr val="window" lastClr="FFFFFF"/>
                </a:solidFill>
                <a:latin typeface="Calibri Light" panose="020F0302020204030204" charset="0"/>
                <a:ea typeface="宋体" panose="02010600030101010101" pitchFamily="2" charset="-122"/>
                <a:cs typeface="+mn-ea"/>
                <a:sym typeface="Arial" panose="020B0604020202020204" pitchFamily="34" charset="0"/>
              </a:rPr>
              <a:t>一个目标</a:t>
            </a:r>
            <a:endParaRPr lang="zh-CN" altLang="en-US">
              <a:solidFill>
                <a:sysClr val="window" lastClr="FFFFFF"/>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6" name="菱形 5"/>
          <p:cNvSpPr/>
          <p:nvPr>
            <p:custDataLst>
              <p:tags r:id="rId2"/>
            </p:custDataLst>
          </p:nvPr>
        </p:nvSpPr>
        <p:spPr>
          <a:xfrm>
            <a:off x="4603207" y="3368161"/>
            <a:ext cx="2004378" cy="2004378"/>
          </a:xfrm>
          <a:prstGeom prst="diamond">
            <a:avLst/>
          </a:prstGeom>
          <a:noFill/>
          <a:ln w="3175">
            <a:solidFill>
              <a:srgbClr val="0EA5EC"/>
            </a:solidFill>
          </a:ln>
        </p:spPr>
        <p:style>
          <a:lnRef idx="2">
            <a:srgbClr val="0EA5EC">
              <a:shade val="50000"/>
            </a:srgbClr>
          </a:lnRef>
          <a:fillRef idx="1">
            <a:srgbClr val="0EA5EC"/>
          </a:fillRef>
          <a:effectRef idx="0">
            <a:srgbClr val="0EA5EC"/>
          </a:effectRef>
          <a:fontRef idx="minor">
            <a:sysClr val="window" lastClr="FFFFFF"/>
          </a:fontRef>
        </p:style>
        <p:txBody>
          <a:bodyPr lIns="0" tIns="0" rIns="0" bIns="0" rtlCol="0" anchor="ctr">
            <a:normAutofit/>
          </a:bodyPr>
          <a:lstStyle/>
          <a:p>
            <a:pPr algn="ctr"/>
            <a:r>
              <a:rPr lang="zh-CN" altLang="en-US">
                <a:solidFill>
                  <a:srgbClr val="0EA5EC">
                    <a:lumMod val="75000"/>
                  </a:srgbClr>
                </a:solidFill>
                <a:latin typeface="Calibri Light" panose="020F0302020204030204" charset="0"/>
                <a:ea typeface="宋体" panose="02010600030101010101" pitchFamily="2" charset="-122"/>
                <a:cs typeface="+mn-ea"/>
                <a:sym typeface="Arial" panose="020B0604020202020204" pitchFamily="34" charset="0"/>
              </a:rPr>
              <a:t>九大价值取向</a:t>
            </a:r>
            <a:endParaRPr lang="zh-CN" altLang="en-US">
              <a:solidFill>
                <a:srgbClr val="0EA5EC">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11" name="菱形 10"/>
          <p:cNvSpPr/>
          <p:nvPr>
            <p:custDataLst>
              <p:tags r:id="rId3"/>
            </p:custDataLst>
          </p:nvPr>
        </p:nvSpPr>
        <p:spPr>
          <a:xfrm>
            <a:off x="5637581" y="2351517"/>
            <a:ext cx="2004378" cy="2004378"/>
          </a:xfrm>
          <a:prstGeom prst="diamond">
            <a:avLst/>
          </a:prstGeom>
          <a:noFill/>
          <a:ln w="3175">
            <a:solidFill>
              <a:srgbClr val="0EA5EC"/>
            </a:solidFill>
          </a:ln>
        </p:spPr>
        <p:style>
          <a:lnRef idx="2">
            <a:srgbClr val="0EA5EC">
              <a:shade val="50000"/>
            </a:srgbClr>
          </a:lnRef>
          <a:fillRef idx="1">
            <a:srgbClr val="0EA5EC"/>
          </a:fillRef>
          <a:effectRef idx="0">
            <a:srgbClr val="0EA5EC"/>
          </a:effectRef>
          <a:fontRef idx="minor">
            <a:sysClr val="window" lastClr="FFFFFF"/>
          </a:fontRef>
        </p:style>
        <p:txBody>
          <a:bodyPr lIns="0" tIns="0" rIns="0" bIns="0" rtlCol="0" anchor="ctr">
            <a:normAutofit/>
          </a:bodyPr>
          <a:lstStyle/>
          <a:p>
            <a:pPr algn="ctr"/>
            <a:r>
              <a:rPr lang="zh-CN" altLang="en-US">
                <a:solidFill>
                  <a:srgbClr val="0EA5EC">
                    <a:lumMod val="75000"/>
                  </a:srgbClr>
                </a:solidFill>
                <a:latin typeface="Calibri Light" panose="020F0302020204030204" charset="0"/>
                <a:ea typeface="宋体" panose="02010600030101010101" pitchFamily="2" charset="-122"/>
                <a:cs typeface="+mn-ea"/>
                <a:sym typeface="Arial" panose="020B0604020202020204" pitchFamily="34" charset="0"/>
              </a:rPr>
              <a:t>三项制度</a:t>
            </a:r>
            <a:endParaRPr lang="zh-CN" altLang="en-US">
              <a:solidFill>
                <a:srgbClr val="0EA5EC">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12" name="菱形 11"/>
          <p:cNvSpPr/>
          <p:nvPr>
            <p:custDataLst>
              <p:tags r:id="rId4"/>
            </p:custDataLst>
          </p:nvPr>
        </p:nvSpPr>
        <p:spPr>
          <a:xfrm>
            <a:off x="6671953" y="3368161"/>
            <a:ext cx="2004378" cy="2004378"/>
          </a:xfrm>
          <a:prstGeom prst="diamond">
            <a:avLst/>
          </a:prstGeom>
          <a:solidFill>
            <a:srgbClr val="0EA5EC"/>
          </a:solidFill>
          <a:ln w="3175">
            <a:solidFill>
              <a:srgbClr val="0EA5EC"/>
            </a:solidFill>
          </a:ln>
        </p:spPr>
        <p:style>
          <a:lnRef idx="2">
            <a:srgbClr val="0EA5EC">
              <a:shade val="50000"/>
            </a:srgbClr>
          </a:lnRef>
          <a:fillRef idx="1">
            <a:srgbClr val="0EA5EC"/>
          </a:fillRef>
          <a:effectRef idx="0">
            <a:srgbClr val="0EA5EC"/>
          </a:effectRef>
          <a:fontRef idx="minor">
            <a:sysClr val="window" lastClr="FFFFFF"/>
          </a:fontRef>
        </p:style>
        <p:txBody>
          <a:bodyPr lIns="0" tIns="0" rIns="0" bIns="0" rtlCol="0" anchor="ctr">
            <a:normAutofit/>
          </a:bodyPr>
          <a:lstStyle/>
          <a:p>
            <a:pPr algn="ctr"/>
            <a:r>
              <a:rPr lang="zh-CN" altLang="en-US">
                <a:solidFill>
                  <a:sysClr val="window" lastClr="FFFFFF"/>
                </a:solidFill>
                <a:latin typeface="Calibri Light" panose="020F0302020204030204" charset="0"/>
                <a:ea typeface="宋体" panose="02010600030101010101" pitchFamily="2" charset="-122"/>
                <a:cs typeface="+mn-ea"/>
                <a:sym typeface="Arial" panose="020B0604020202020204" pitchFamily="34" charset="0"/>
              </a:rPr>
              <a:t>六个重要方法</a:t>
            </a:r>
            <a:endParaRPr lang="zh-CN" altLang="en-US">
              <a:solidFill>
                <a:sysClr val="window" lastClr="FFFFFF"/>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13" name="矩形 12"/>
          <p:cNvSpPr/>
          <p:nvPr>
            <p:custDataLst>
              <p:tags r:id="rId5"/>
            </p:custDataLst>
          </p:nvPr>
        </p:nvSpPr>
        <p:spPr>
          <a:xfrm>
            <a:off x="6116955" y="1048385"/>
            <a:ext cx="5511165" cy="1141095"/>
          </a:xfrm>
          <a:prstGeom prst="rect">
            <a:avLst/>
          </a:prstGeom>
          <a:noFill/>
          <a:ln w="3175">
            <a:noFill/>
          </a:ln>
        </p:spPr>
        <p:style>
          <a:lnRef idx="2">
            <a:srgbClr val="0EA5EC">
              <a:shade val="50000"/>
            </a:srgbClr>
          </a:lnRef>
          <a:fillRef idx="1">
            <a:srgbClr val="0EA5EC"/>
          </a:fillRef>
          <a:effectRef idx="0">
            <a:srgbClr val="0EA5EC"/>
          </a:effectRef>
          <a:fontRef idx="minor">
            <a:sysClr val="window" lastClr="FFFFFF"/>
          </a:fontRef>
        </p:style>
        <p:txBody>
          <a:bodyPr lIns="0" tIns="0" rIns="0" bIns="0" rtlCol="0" anchor="b" anchorCtr="0">
            <a:normAutofit/>
          </a:bodyPr>
          <a:lstStyle/>
          <a:p>
            <a:pPr algn="l">
              <a:lnSpc>
                <a:spcPct val="130000"/>
              </a:lnSpc>
            </a:pPr>
            <a:r>
              <a:rPr lang="zh-CN" altLang="da-DK" dirty="0">
                <a:solidFill>
                  <a:sysClr val="windowText" lastClr="000000">
                    <a:lumMod val="75000"/>
                    <a:lumOff val="25000"/>
                  </a:sysClr>
                </a:solidFill>
                <a:sym typeface="Arial" panose="020B0604020202020204" pitchFamily="34" charset="0"/>
              </a:rPr>
              <a:t>根本政治制度：</a:t>
            </a:r>
            <a:endParaRPr lang="zh-CN" altLang="da-DK" dirty="0">
              <a:solidFill>
                <a:sysClr val="windowText" lastClr="000000">
                  <a:lumMod val="75000"/>
                  <a:lumOff val="25000"/>
                </a:sysClr>
              </a:solidFill>
              <a:sym typeface="Arial" panose="020B0604020202020204" pitchFamily="34" charset="0"/>
            </a:endParaRPr>
          </a:p>
          <a:p>
            <a:pPr algn="l">
              <a:lnSpc>
                <a:spcPct val="130000"/>
              </a:lnSpc>
            </a:pPr>
            <a:r>
              <a:rPr lang="zh-CN" altLang="da-DK" dirty="0">
                <a:solidFill>
                  <a:sysClr val="windowText" lastClr="000000">
                    <a:lumMod val="75000"/>
                    <a:lumOff val="25000"/>
                  </a:sysClr>
                </a:solidFill>
                <a:sym typeface="Arial" panose="020B0604020202020204" pitchFamily="34" charset="0"/>
              </a:rPr>
              <a:t>基本政治制度：</a:t>
            </a:r>
            <a:endParaRPr lang="zh-CN" altLang="da-DK" dirty="0">
              <a:solidFill>
                <a:sysClr val="windowText" lastClr="000000">
                  <a:lumMod val="75000"/>
                  <a:lumOff val="25000"/>
                </a:sysClr>
              </a:solidFill>
              <a:sym typeface="Arial" panose="020B0604020202020204" pitchFamily="34" charset="0"/>
            </a:endParaRPr>
          </a:p>
          <a:p>
            <a:pPr algn="l">
              <a:lnSpc>
                <a:spcPct val="130000"/>
              </a:lnSpc>
            </a:pPr>
            <a:r>
              <a:rPr lang="zh-CN" altLang="da-DK" dirty="0">
                <a:solidFill>
                  <a:sysClr val="windowText" lastClr="000000">
                    <a:lumMod val="75000"/>
                    <a:lumOff val="25000"/>
                  </a:sysClr>
                </a:solidFill>
                <a:sym typeface="Arial" panose="020B0604020202020204" pitchFamily="34" charset="0"/>
              </a:rPr>
              <a:t>基本经济制度：</a:t>
            </a:r>
            <a:endParaRPr lang="zh-CN" altLang="da-DK" dirty="0">
              <a:solidFill>
                <a:sysClr val="windowText" lastClr="000000">
                  <a:lumMod val="75000"/>
                  <a:lumOff val="25000"/>
                </a:sysClr>
              </a:solidFill>
              <a:sym typeface="Arial" panose="020B0604020202020204" pitchFamily="34" charset="0"/>
            </a:endParaRPr>
          </a:p>
        </p:txBody>
      </p:sp>
      <p:sp>
        <p:nvSpPr>
          <p:cNvPr id="14" name="矩形 13"/>
          <p:cNvSpPr/>
          <p:nvPr>
            <p:custDataLst>
              <p:tags r:id="rId6"/>
            </p:custDataLst>
          </p:nvPr>
        </p:nvSpPr>
        <p:spPr>
          <a:xfrm>
            <a:off x="7133590" y="5524500"/>
            <a:ext cx="4495165" cy="1141095"/>
          </a:xfrm>
          <a:prstGeom prst="rect">
            <a:avLst/>
          </a:prstGeom>
          <a:noFill/>
          <a:ln w="3175">
            <a:noFill/>
          </a:ln>
        </p:spPr>
        <p:style>
          <a:lnRef idx="2">
            <a:srgbClr val="0EA5EC">
              <a:shade val="50000"/>
            </a:srgbClr>
          </a:lnRef>
          <a:fillRef idx="1">
            <a:srgbClr val="0EA5EC"/>
          </a:fillRef>
          <a:effectRef idx="0">
            <a:srgbClr val="0EA5EC"/>
          </a:effectRef>
          <a:fontRef idx="minor">
            <a:sysClr val="window" lastClr="FFFFFF"/>
          </a:fontRef>
        </p:style>
        <p:txBody>
          <a:bodyPr lIns="0" tIns="0" rIns="0" bIns="0" rtlCol="0" anchor="t" anchorCtr="0">
            <a:normAutofit/>
          </a:bodyPr>
          <a:lstStyle/>
          <a:p>
            <a:pPr>
              <a:lnSpc>
                <a:spcPct val="130000"/>
              </a:lnSpc>
            </a:pPr>
            <a:r>
              <a:rPr lang="zh-CN" altLang="da-DK" dirty="0">
                <a:solidFill>
                  <a:sysClr val="windowText" lastClr="000000">
                    <a:lumMod val="75000"/>
                    <a:lumOff val="25000"/>
                  </a:sysClr>
                </a:solidFill>
                <a:sym typeface="Arial" panose="020B0604020202020204" pitchFamily="34" charset="0"/>
              </a:rPr>
              <a:t>理论创新引领、集中力量办大事、摸着石头过河、基层首创与顶层设计相结合、实施差别化政策、发挥中央和地方两个积极性</a:t>
            </a:r>
            <a:endParaRPr lang="zh-CN" altLang="da-DK" dirty="0">
              <a:solidFill>
                <a:sysClr val="windowText" lastClr="000000">
                  <a:lumMod val="75000"/>
                  <a:lumOff val="25000"/>
                </a:sysClr>
              </a:solidFill>
              <a:sym typeface="Arial" panose="020B0604020202020204" pitchFamily="34" charset="0"/>
            </a:endParaRPr>
          </a:p>
        </p:txBody>
      </p:sp>
      <p:sp>
        <p:nvSpPr>
          <p:cNvPr id="15" name="矩形 14"/>
          <p:cNvSpPr/>
          <p:nvPr>
            <p:custDataLst>
              <p:tags r:id="rId7"/>
            </p:custDataLst>
          </p:nvPr>
        </p:nvSpPr>
        <p:spPr>
          <a:xfrm>
            <a:off x="790575" y="1048385"/>
            <a:ext cx="4305300" cy="1141095"/>
          </a:xfrm>
          <a:prstGeom prst="rect">
            <a:avLst/>
          </a:prstGeom>
          <a:noFill/>
          <a:ln w="3175">
            <a:noFill/>
          </a:ln>
        </p:spPr>
        <p:style>
          <a:lnRef idx="2">
            <a:srgbClr val="0EA5EC">
              <a:shade val="50000"/>
            </a:srgbClr>
          </a:lnRef>
          <a:fillRef idx="1">
            <a:srgbClr val="0EA5EC"/>
          </a:fillRef>
          <a:effectRef idx="0">
            <a:srgbClr val="0EA5EC"/>
          </a:effectRef>
          <a:fontRef idx="minor">
            <a:sysClr val="window" lastClr="FFFFFF"/>
          </a:fontRef>
        </p:style>
        <p:txBody>
          <a:bodyPr lIns="0" tIns="0" rIns="0" bIns="0" rtlCol="0" anchor="b" anchorCtr="0">
            <a:normAutofit fontScale="90000"/>
          </a:bodyPr>
          <a:lstStyle/>
          <a:p>
            <a:pPr algn="l">
              <a:lnSpc>
                <a:spcPct val="130000"/>
              </a:lnSpc>
            </a:pPr>
            <a:r>
              <a:rPr lang="zh-CN" altLang="da-DK" dirty="0">
                <a:solidFill>
                  <a:sysClr val="windowText" lastClr="000000">
                    <a:lumMod val="75000"/>
                    <a:lumOff val="25000"/>
                  </a:sysClr>
                </a:solidFill>
                <a:sym typeface="Arial" panose="020B0604020202020204" pitchFamily="34" charset="0"/>
              </a:rPr>
              <a:t>建国初期：从工业化到</a:t>
            </a:r>
            <a:r>
              <a:rPr lang="en-US" altLang="zh-CN" dirty="0">
                <a:solidFill>
                  <a:sysClr val="windowText" lastClr="000000">
                    <a:lumMod val="75000"/>
                    <a:lumOff val="25000"/>
                  </a:sysClr>
                </a:solidFill>
                <a:sym typeface="Arial" panose="020B0604020202020204" pitchFamily="34" charset="0"/>
              </a:rPr>
              <a:t>“</a:t>
            </a:r>
            <a:r>
              <a:rPr lang="zh-CN" altLang="en-US" dirty="0">
                <a:solidFill>
                  <a:sysClr val="windowText" lastClr="000000">
                    <a:lumMod val="75000"/>
                    <a:lumOff val="25000"/>
                  </a:sysClr>
                </a:solidFill>
                <a:sym typeface="Arial" panose="020B0604020202020204" pitchFamily="34" charset="0"/>
              </a:rPr>
              <a:t>四个现代化</a:t>
            </a:r>
            <a:r>
              <a:rPr lang="en-US" altLang="zh-CN" dirty="0">
                <a:solidFill>
                  <a:sysClr val="windowText" lastClr="000000">
                    <a:lumMod val="75000"/>
                    <a:lumOff val="25000"/>
                  </a:sysClr>
                </a:solidFill>
                <a:sym typeface="Arial" panose="020B0604020202020204" pitchFamily="34" charset="0"/>
              </a:rPr>
              <a:t>”</a:t>
            </a:r>
            <a:endParaRPr lang="en-US" altLang="zh-CN" dirty="0">
              <a:solidFill>
                <a:sysClr val="windowText" lastClr="000000">
                  <a:lumMod val="75000"/>
                  <a:lumOff val="25000"/>
                </a:sysClr>
              </a:solidFill>
              <a:sym typeface="Arial" panose="020B0604020202020204" pitchFamily="34" charset="0"/>
            </a:endParaRPr>
          </a:p>
          <a:p>
            <a:pPr algn="l">
              <a:lnSpc>
                <a:spcPct val="130000"/>
              </a:lnSpc>
            </a:pPr>
            <a:r>
              <a:rPr lang="zh-CN" altLang="en-US" dirty="0">
                <a:solidFill>
                  <a:sysClr val="windowText" lastClr="000000">
                    <a:lumMod val="75000"/>
                    <a:lumOff val="25000"/>
                  </a:sysClr>
                </a:solidFill>
                <a:sym typeface="Arial" panose="020B0604020202020204" pitchFamily="34" charset="0"/>
              </a:rPr>
              <a:t>改革开放：现代化建设</a:t>
            </a:r>
            <a:r>
              <a:rPr lang="en-US" altLang="zh-CN" dirty="0">
                <a:solidFill>
                  <a:sysClr val="windowText" lastClr="000000">
                    <a:lumMod val="75000"/>
                    <a:lumOff val="25000"/>
                  </a:sysClr>
                </a:solidFill>
                <a:sym typeface="Arial" panose="020B0604020202020204" pitchFamily="34" charset="0"/>
              </a:rPr>
              <a:t>“</a:t>
            </a:r>
            <a:r>
              <a:rPr lang="zh-CN" altLang="en-US" dirty="0">
                <a:solidFill>
                  <a:sysClr val="windowText" lastClr="000000">
                    <a:lumMod val="75000"/>
                    <a:lumOff val="25000"/>
                  </a:sysClr>
                </a:solidFill>
                <a:sym typeface="Arial" panose="020B0604020202020204" pitchFamily="34" charset="0"/>
              </a:rPr>
              <a:t>三步走</a:t>
            </a:r>
            <a:r>
              <a:rPr lang="en-US" altLang="zh-CN" dirty="0">
                <a:solidFill>
                  <a:sysClr val="windowText" lastClr="000000">
                    <a:lumMod val="75000"/>
                    <a:lumOff val="25000"/>
                  </a:sysClr>
                </a:solidFill>
                <a:sym typeface="Arial" panose="020B0604020202020204" pitchFamily="34" charset="0"/>
              </a:rPr>
              <a:t>”</a:t>
            </a:r>
            <a:r>
              <a:rPr lang="zh-CN" altLang="en-US" dirty="0">
                <a:solidFill>
                  <a:sysClr val="windowText" lastClr="000000">
                    <a:lumMod val="75000"/>
                    <a:lumOff val="25000"/>
                  </a:sysClr>
                </a:solidFill>
                <a:sym typeface="Arial" panose="020B0604020202020204" pitchFamily="34" charset="0"/>
              </a:rPr>
              <a:t>战略构想</a:t>
            </a:r>
            <a:endParaRPr lang="zh-CN" altLang="en-US" dirty="0">
              <a:solidFill>
                <a:sysClr val="windowText" lastClr="000000">
                  <a:lumMod val="75000"/>
                  <a:lumOff val="25000"/>
                </a:sysClr>
              </a:solidFill>
              <a:sym typeface="Arial" panose="020B0604020202020204" pitchFamily="34" charset="0"/>
            </a:endParaRPr>
          </a:p>
          <a:p>
            <a:pPr algn="l">
              <a:lnSpc>
                <a:spcPct val="130000"/>
              </a:lnSpc>
            </a:pPr>
            <a:r>
              <a:rPr lang="zh-CN" altLang="en-US" dirty="0">
                <a:solidFill>
                  <a:sysClr val="windowText" lastClr="000000">
                    <a:lumMod val="75000"/>
                    <a:lumOff val="25000"/>
                  </a:sysClr>
                </a:solidFill>
                <a:sym typeface="Arial" panose="020B0604020202020204" pitchFamily="34" charset="0"/>
              </a:rPr>
              <a:t>十八大：聚焦实现中华民族伟大复兴的中国梦</a:t>
            </a:r>
            <a:endParaRPr lang="zh-CN" altLang="en-US" dirty="0">
              <a:solidFill>
                <a:sysClr val="windowText" lastClr="000000">
                  <a:lumMod val="75000"/>
                  <a:lumOff val="25000"/>
                </a:sysClr>
              </a:solidFill>
              <a:sym typeface="Arial" panose="020B0604020202020204" pitchFamily="34" charset="0"/>
            </a:endParaRPr>
          </a:p>
        </p:txBody>
      </p:sp>
      <p:sp>
        <p:nvSpPr>
          <p:cNvPr id="16" name="矩形 15"/>
          <p:cNvSpPr/>
          <p:nvPr>
            <p:custDataLst>
              <p:tags r:id="rId8"/>
            </p:custDataLst>
          </p:nvPr>
        </p:nvSpPr>
        <p:spPr>
          <a:xfrm>
            <a:off x="791845" y="5372735"/>
            <a:ext cx="5303520" cy="1292860"/>
          </a:xfrm>
          <a:prstGeom prst="rect">
            <a:avLst/>
          </a:prstGeom>
          <a:noFill/>
          <a:ln w="3175">
            <a:noFill/>
          </a:ln>
        </p:spPr>
        <p:style>
          <a:lnRef idx="2">
            <a:srgbClr val="0EA5EC">
              <a:shade val="50000"/>
            </a:srgbClr>
          </a:lnRef>
          <a:fillRef idx="1">
            <a:srgbClr val="0EA5EC"/>
          </a:fillRef>
          <a:effectRef idx="0">
            <a:srgbClr val="0EA5EC"/>
          </a:effectRef>
          <a:fontRef idx="minor">
            <a:sysClr val="window" lastClr="FFFFFF"/>
          </a:fontRef>
        </p:style>
        <p:txBody>
          <a:bodyPr lIns="0" tIns="0" rIns="0" bIns="0" rtlCol="0" anchor="t" anchorCtr="0">
            <a:normAutofit lnSpcReduction="10000"/>
          </a:bodyPr>
          <a:lstStyle/>
          <a:p>
            <a:pPr algn="l">
              <a:lnSpc>
                <a:spcPct val="130000"/>
              </a:lnSpc>
            </a:pPr>
            <a:r>
              <a:rPr lang="zh-CN" altLang="da-DK" dirty="0">
                <a:solidFill>
                  <a:sysClr val="windowText" lastClr="000000">
                    <a:lumMod val="75000"/>
                    <a:lumOff val="25000"/>
                  </a:sysClr>
                </a:solidFill>
                <a:sym typeface="Arial" panose="020B0604020202020204" pitchFamily="34" charset="0"/>
              </a:rPr>
              <a:t>以人民为中心、发展是当执政兴国第一要务、坚持共同富裕的根本方向、对内深化改革、对外扩大开放、发挥市场和政府两个作用、科学技术是第一生产力、促进人与自然和谐发展、勤劳奋斗的民族精神</a:t>
            </a:r>
            <a:endParaRPr lang="zh-CN" altLang="da-DK" dirty="0">
              <a:solidFill>
                <a:sysClr val="windowText" lastClr="000000">
                  <a:lumMod val="75000"/>
                  <a:lumOff val="25000"/>
                </a:sysClr>
              </a:solidFill>
              <a:sym typeface="Arial" panose="020B0604020202020204" pitchFamily="34" charset="0"/>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一个目标</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26" name="任意多边形 25"/>
          <p:cNvSpPr/>
          <p:nvPr>
            <p:custDataLst>
              <p:tags r:id="rId1"/>
            </p:custDataLst>
          </p:nvPr>
        </p:nvSpPr>
        <p:spPr>
          <a:xfrm>
            <a:off x="2706008" y="3444792"/>
            <a:ext cx="1331072" cy="1331072"/>
          </a:xfrm>
          <a:custGeom>
            <a:avLst/>
            <a:gdLst>
              <a:gd name="connsiteX0" fmla="*/ 0 w 1240645"/>
              <a:gd name="connsiteY0" fmla="*/ 620323 h 1240645"/>
              <a:gd name="connsiteX1" fmla="*/ 620323 w 1240645"/>
              <a:gd name="connsiteY1" fmla="*/ 0 h 1240645"/>
              <a:gd name="connsiteX2" fmla="*/ 1240646 w 1240645"/>
              <a:gd name="connsiteY2" fmla="*/ 620323 h 1240645"/>
              <a:gd name="connsiteX3" fmla="*/ 620323 w 1240645"/>
              <a:gd name="connsiteY3" fmla="*/ 1240646 h 1240645"/>
              <a:gd name="connsiteX4" fmla="*/ 0 w 1240645"/>
              <a:gd name="connsiteY4" fmla="*/ 620323 h 124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45" h="1240645">
                <a:moveTo>
                  <a:pt x="0" y="620323"/>
                </a:moveTo>
                <a:cubicBezTo>
                  <a:pt x="0" y="277728"/>
                  <a:pt x="277728" y="0"/>
                  <a:pt x="620323" y="0"/>
                </a:cubicBezTo>
                <a:cubicBezTo>
                  <a:pt x="962918" y="0"/>
                  <a:pt x="1240646" y="277728"/>
                  <a:pt x="1240646" y="620323"/>
                </a:cubicBezTo>
                <a:cubicBezTo>
                  <a:pt x="1240646" y="962918"/>
                  <a:pt x="962918" y="1240646"/>
                  <a:pt x="620323" y="1240646"/>
                </a:cubicBezTo>
                <a:cubicBezTo>
                  <a:pt x="277728" y="1240646"/>
                  <a:pt x="0" y="962918"/>
                  <a:pt x="0" y="620323"/>
                </a:cubicBezTo>
                <a:close/>
              </a:path>
            </a:pathLst>
          </a:custGeom>
          <a:solidFill>
            <a:srgbClr val="F0503F"/>
          </a:solidFill>
        </p:spPr>
        <p:style>
          <a:lnRef idx="2">
            <a:sysClr val="window" lastClr="FFFFFF">
              <a:hueOff val="0"/>
              <a:satOff val="0"/>
              <a:lumOff val="0"/>
              <a:alphaOff val="0"/>
            </a:sysClr>
          </a:lnRef>
          <a:fillRef idx="1">
            <a:scrgbClr r="0" g="0" b="0"/>
          </a:fillRef>
          <a:effectRef idx="0">
            <a:srgbClr val="3E5161">
              <a:hueOff val="0"/>
              <a:satOff val="0"/>
              <a:lumOff val="0"/>
              <a:alphaOff val="0"/>
            </a:srgbClr>
          </a:effectRef>
          <a:fontRef idx="minor">
            <a:sysClr val="window" lastClr="FFFFFF"/>
          </a:fontRef>
        </p:style>
        <p:txBody>
          <a:bodyPr spcFirstLastPara="0" vert="horz" wrap="square" lIns="90000" tIns="46800" rIns="90000" bIns="46800" numCol="1" spcCol="1270" anchor="ctr" anchorCtr="0">
            <a:normAutofit/>
          </a:bodyPr>
          <a:lstStyle/>
          <a:p>
            <a:pPr lvl="0" algn="ctr" defTabSz="889000">
              <a:lnSpc>
                <a:spcPct val="90000"/>
              </a:lnSpc>
              <a:spcBef>
                <a:spcPct val="0"/>
              </a:spcBef>
              <a:spcAft>
                <a:spcPct val="35000"/>
              </a:spcAft>
            </a:pPr>
            <a:r>
              <a:rPr lang="zh-CN" sz="1600" b="0" i="0" kern="1200" cap="all" baseline="0">
                <a:solidFill>
                  <a:srgbClr val="FFFFFF"/>
                </a:solidFill>
                <a:sym typeface="Arial" panose="020B0604020202020204" pitchFamily="34" charset="0"/>
              </a:rPr>
              <a:t>一个目标</a:t>
            </a:r>
            <a:endParaRPr lang="zh-CN" sz="1600" b="0" i="0" kern="1200" cap="all" baseline="0">
              <a:solidFill>
                <a:srgbClr val="FFFFFF"/>
              </a:solidFill>
              <a:sym typeface="Arial" panose="020B0604020202020204" pitchFamily="34" charset="0"/>
            </a:endParaRPr>
          </a:p>
        </p:txBody>
      </p:sp>
      <p:sp>
        <p:nvSpPr>
          <p:cNvPr id="34" name="文本框 33"/>
          <p:cNvSpPr txBox="1"/>
          <p:nvPr>
            <p:custDataLst>
              <p:tags r:id="rId2"/>
            </p:custDataLst>
          </p:nvPr>
        </p:nvSpPr>
        <p:spPr>
          <a:xfrm>
            <a:off x="6702794" y="1935414"/>
            <a:ext cx="3122479" cy="415118"/>
          </a:xfrm>
          <a:prstGeom prst="rect">
            <a:avLst/>
          </a:prstGeom>
          <a:noFill/>
        </p:spPr>
        <p:txBody>
          <a:bodyPr vert="horz" wrap="square" lIns="90000" tIns="46800" rIns="90000" bIns="46800" rtlCol="0" anchor="ctr" anchorCtr="0">
            <a:normAutofit/>
          </a:bodyPr>
          <a:lstStyle/>
          <a:p>
            <a:r>
              <a:rPr lang="zh-CN" altLang="en-US" sz="1400"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从工业化到</a:t>
            </a:r>
            <a:r>
              <a:rPr lang="en-US" altLang="zh-CN" sz="1400"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a:t>
            </a:r>
            <a:r>
              <a:rPr lang="zh-CN" altLang="en-US" sz="1400"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四个现代化</a:t>
            </a:r>
            <a:r>
              <a:rPr lang="en-US" altLang="zh-CN" sz="1400"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a:t>
            </a:r>
            <a:endParaRPr lang="en-US" altLang="zh-CN" sz="1400"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endParaRPr>
          </a:p>
        </p:txBody>
      </p:sp>
      <p:sp>
        <p:nvSpPr>
          <p:cNvPr id="35" name="文本框 34"/>
          <p:cNvSpPr txBox="1"/>
          <p:nvPr>
            <p:custDataLst>
              <p:tags r:id="rId3"/>
            </p:custDataLst>
          </p:nvPr>
        </p:nvSpPr>
        <p:spPr>
          <a:xfrm>
            <a:off x="6443980" y="2341880"/>
            <a:ext cx="5207635" cy="1206500"/>
          </a:xfrm>
          <a:prstGeom prst="rect">
            <a:avLst/>
          </a:prstGeom>
          <a:noFill/>
        </p:spPr>
        <p:txBody>
          <a:bodyPr vert="horz" wrap="square" lIns="90000" tIns="46800" rIns="90000" bIns="46800" rtlCol="0">
            <a:normAutofit fontScale="90000"/>
          </a:bodyPr>
          <a:lstStyle/>
          <a:p>
            <a:r>
              <a:rPr lang="zh-CN" altLang="en-US" sz="1400">
                <a:solidFill>
                  <a:srgbClr val="000000"/>
                </a:solidFill>
                <a:ea typeface="宋体" panose="02010600030101010101" pitchFamily="2" charset="-122"/>
                <a:sym typeface="Arial" panose="020B0604020202020204" pitchFamily="34" charset="0"/>
              </a:rPr>
              <a:t>工业、农业、科学文化和国防现代化。</a:t>
            </a:r>
            <a:r>
              <a:rPr lang="en-US" altLang="zh-CN" sz="1400">
                <a:solidFill>
                  <a:srgbClr val="000000"/>
                </a:solidFill>
                <a:ea typeface="宋体" panose="02010600030101010101" pitchFamily="2" charset="-122"/>
                <a:sym typeface="Arial" panose="020B0604020202020204" pitchFamily="34" charset="0"/>
              </a:rPr>
              <a:t>1964</a:t>
            </a:r>
            <a:r>
              <a:rPr lang="zh-CN" altLang="en-US" sz="1400">
                <a:solidFill>
                  <a:srgbClr val="000000"/>
                </a:solidFill>
                <a:ea typeface="宋体" panose="02010600030101010101" pitchFamily="2" charset="-122"/>
                <a:sym typeface="Arial" panose="020B0604020202020204" pitchFamily="34" charset="0"/>
              </a:rPr>
              <a:t>年</a:t>
            </a:r>
            <a:r>
              <a:rPr lang="en-US" altLang="zh-CN" sz="1400">
                <a:solidFill>
                  <a:srgbClr val="000000"/>
                </a:solidFill>
                <a:ea typeface="宋体" panose="02010600030101010101" pitchFamily="2" charset="-122"/>
                <a:sym typeface="Arial" panose="020B0604020202020204" pitchFamily="34" charset="0"/>
              </a:rPr>
              <a:t>12</a:t>
            </a:r>
            <a:r>
              <a:rPr lang="zh-CN" altLang="en-US" sz="1400">
                <a:solidFill>
                  <a:srgbClr val="000000"/>
                </a:solidFill>
                <a:ea typeface="宋体" panose="02010600030101010101" pitchFamily="2" charset="-122"/>
                <a:sym typeface="Arial" panose="020B0604020202020204" pitchFamily="34" charset="0"/>
              </a:rPr>
              <a:t>月提出从三五计划开始，用</a:t>
            </a:r>
            <a:r>
              <a:rPr lang="en-US" altLang="zh-CN" sz="1400">
                <a:solidFill>
                  <a:srgbClr val="000000"/>
                </a:solidFill>
                <a:ea typeface="宋体" panose="02010600030101010101" pitchFamily="2" charset="-122"/>
                <a:sym typeface="Arial" panose="020B0604020202020204" pitchFamily="34" charset="0"/>
              </a:rPr>
              <a:t>15</a:t>
            </a:r>
            <a:r>
              <a:rPr lang="zh-CN" altLang="en-US" sz="1400">
                <a:solidFill>
                  <a:srgbClr val="000000"/>
                </a:solidFill>
                <a:ea typeface="宋体" panose="02010600030101010101" pitchFamily="2" charset="-122"/>
                <a:sym typeface="Arial" panose="020B0604020202020204" pitchFamily="34" charset="0"/>
              </a:rPr>
              <a:t>年时间，建立一个独立的，比较完整的工业体系和国民经济体系，使中国工业答题接近世界先进水平；力争</a:t>
            </a:r>
            <a:r>
              <a:rPr lang="en-US" altLang="zh-CN" sz="1400">
                <a:solidFill>
                  <a:srgbClr val="000000"/>
                </a:solidFill>
                <a:ea typeface="宋体" panose="02010600030101010101" pitchFamily="2" charset="-122"/>
                <a:sym typeface="Arial" panose="020B0604020202020204" pitchFamily="34" charset="0"/>
              </a:rPr>
              <a:t>20</a:t>
            </a:r>
            <a:r>
              <a:rPr lang="zh-CN" altLang="en-US" sz="1400">
                <a:solidFill>
                  <a:srgbClr val="000000"/>
                </a:solidFill>
                <a:ea typeface="宋体" panose="02010600030101010101" pitchFamily="2" charset="-122"/>
                <a:sym typeface="Arial" panose="020B0604020202020204" pitchFamily="34" charset="0"/>
              </a:rPr>
              <a:t>世纪末，使中国工业走在世界前列，全面实现四个现代化，这一构想，因党在领导社会主义建设中出现的严重失误和文革的发生而受挫。</a:t>
            </a:r>
            <a:endParaRPr lang="zh-CN" altLang="en-US" sz="1400">
              <a:solidFill>
                <a:srgbClr val="000000"/>
              </a:solidFill>
              <a:ea typeface="宋体" panose="02010600030101010101" pitchFamily="2" charset="-122"/>
              <a:sym typeface="Arial" panose="020B0604020202020204" pitchFamily="34" charset="0"/>
            </a:endParaRPr>
          </a:p>
        </p:txBody>
      </p:sp>
      <p:cxnSp>
        <p:nvCxnSpPr>
          <p:cNvPr id="36" name="直接连接符 35"/>
          <p:cNvCxnSpPr/>
          <p:nvPr>
            <p:custDataLst>
              <p:tags r:id="rId4"/>
            </p:custDataLst>
          </p:nvPr>
        </p:nvCxnSpPr>
        <p:spPr>
          <a:xfrm>
            <a:off x="6702794" y="2350532"/>
            <a:ext cx="4884215" cy="0"/>
          </a:xfrm>
          <a:prstGeom prst="line">
            <a:avLst/>
          </a:prstGeom>
          <a:ln>
            <a:solidFill>
              <a:srgbClr val="000000"/>
            </a:solidFill>
          </a:ln>
        </p:spPr>
        <p:style>
          <a:lnRef idx="1">
            <a:srgbClr val="3E5161"/>
          </a:lnRef>
          <a:fillRef idx="0">
            <a:srgbClr val="3E5161"/>
          </a:fillRef>
          <a:effectRef idx="0">
            <a:srgbClr val="3E5161"/>
          </a:effectRef>
          <a:fontRef idx="minor">
            <a:sysClr val="windowText" lastClr="000000"/>
          </a:fontRef>
        </p:style>
      </p:cxnSp>
      <p:sp>
        <p:nvSpPr>
          <p:cNvPr id="28" name="任意多边形 27"/>
          <p:cNvSpPr/>
          <p:nvPr>
            <p:custDataLst>
              <p:tags r:id="rId5"/>
            </p:custDataLst>
          </p:nvPr>
        </p:nvSpPr>
        <p:spPr>
          <a:xfrm>
            <a:off x="5084206" y="1935760"/>
            <a:ext cx="1264518" cy="1011614"/>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3E5161"/>
          </a:solidFill>
        </p:spPr>
        <p:style>
          <a:lnRef idx="2">
            <a:sysClr val="window" lastClr="FFFFFF">
              <a:hueOff val="0"/>
              <a:satOff val="0"/>
              <a:lumOff val="0"/>
              <a:alphaOff val="0"/>
            </a:sysClr>
          </a:lnRef>
          <a:fillRef idx="1">
            <a:scrgbClr r="0" g="0" b="0"/>
          </a:fillRef>
          <a:effectRef idx="0">
            <a:srgbClr val="3E5161">
              <a:hueOff val="0"/>
              <a:satOff val="0"/>
              <a:lumOff val="0"/>
              <a:alphaOff val="0"/>
            </a:srgbClr>
          </a:effectRef>
          <a:fontRef idx="minor">
            <a:sysClr val="window" lastClr="FFFFFF"/>
          </a:fontRef>
        </p:style>
        <p:txBody>
          <a:bodyPr spcFirstLastPara="0" vert="horz" wrap="square" lIns="90000" tIns="46800" rIns="90000" bIns="46800" numCol="1" spcCol="1270" anchor="ctr" anchorCtr="0">
            <a:normAutofit/>
          </a:bodyPr>
          <a:lstStyle/>
          <a:p>
            <a:pPr lvl="0" algn="ctr" defTabSz="889000">
              <a:lnSpc>
                <a:spcPct val="90000"/>
              </a:lnSpc>
              <a:spcBef>
                <a:spcPct val="0"/>
              </a:spcBef>
              <a:spcAft>
                <a:spcPct val="35000"/>
              </a:spcAft>
            </a:pPr>
            <a:r>
              <a:rPr lang="zh-CN" altLang="en-US" sz="1600" b="0" i="0" kern="1200" cap="all" baseline="0">
                <a:solidFill>
                  <a:srgbClr val="FFFFFF"/>
                </a:solidFill>
                <a:sym typeface="Arial" panose="020B0604020202020204" pitchFamily="34" charset="0"/>
              </a:rPr>
              <a:t>中华人民共和国成立初期</a:t>
            </a:r>
            <a:endParaRPr lang="zh-CN" altLang="en-US" sz="1600" b="0" i="0" kern="1200" cap="all" baseline="0">
              <a:solidFill>
                <a:srgbClr val="FFFFFF"/>
              </a:solidFill>
              <a:sym typeface="Arial" panose="020B0604020202020204" pitchFamily="34" charset="0"/>
            </a:endParaRPr>
          </a:p>
        </p:txBody>
      </p:sp>
      <p:sp>
        <p:nvSpPr>
          <p:cNvPr id="37" name="文本框 36"/>
          <p:cNvSpPr txBox="1"/>
          <p:nvPr>
            <p:custDataLst>
              <p:tags r:id="rId6"/>
            </p:custDataLst>
          </p:nvPr>
        </p:nvSpPr>
        <p:spPr>
          <a:xfrm>
            <a:off x="6702794" y="3548872"/>
            <a:ext cx="3122479" cy="415118"/>
          </a:xfrm>
          <a:prstGeom prst="rect">
            <a:avLst/>
          </a:prstGeom>
          <a:noFill/>
        </p:spPr>
        <p:txBody>
          <a:bodyPr vert="horz" wrap="square" lIns="90000" tIns="46800" rIns="90000" bIns="46800" rtlCol="0" anchor="ctr" anchorCtr="0">
            <a:normAutofit/>
          </a:bodyPr>
          <a:lstStyle/>
          <a:p>
            <a:r>
              <a:rPr lang="zh-CN" altLang="en-US" sz="1400"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现代化建设</a:t>
            </a:r>
            <a:r>
              <a:rPr lang="en-US" altLang="zh-CN" sz="1400"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a:t>
            </a:r>
            <a:r>
              <a:rPr lang="zh-CN" altLang="en-US" sz="1400"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三步走</a:t>
            </a:r>
            <a:r>
              <a:rPr lang="en-US" altLang="zh-CN" sz="1400"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a:t>
            </a:r>
            <a:r>
              <a:rPr lang="zh-CN" altLang="en-US" sz="1400"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战略构想</a:t>
            </a:r>
            <a:endParaRPr lang="zh-CN" altLang="en-US" sz="1400"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endParaRPr>
          </a:p>
        </p:txBody>
      </p:sp>
      <p:sp>
        <p:nvSpPr>
          <p:cNvPr id="38" name="文本框 37"/>
          <p:cNvSpPr txBox="1"/>
          <p:nvPr>
            <p:custDataLst>
              <p:tags r:id="rId7"/>
            </p:custDataLst>
          </p:nvPr>
        </p:nvSpPr>
        <p:spPr>
          <a:xfrm>
            <a:off x="6702794" y="3955475"/>
            <a:ext cx="4948282" cy="836160"/>
          </a:xfrm>
          <a:prstGeom prst="rect">
            <a:avLst/>
          </a:prstGeom>
          <a:noFill/>
        </p:spPr>
        <p:txBody>
          <a:bodyPr vert="horz" wrap="square" lIns="90000" tIns="46800" rIns="90000" bIns="46800" rtlCol="0">
            <a:normAutofit/>
          </a:bodyPr>
          <a:lstStyle/>
          <a:p>
            <a:r>
              <a:rPr lang="en-US" altLang="zh-CN" sz="1400">
                <a:solidFill>
                  <a:srgbClr val="000000"/>
                </a:solidFill>
                <a:sym typeface="Arial" panose="020B0604020202020204" pitchFamily="34" charset="0"/>
              </a:rPr>
              <a:t>78</a:t>
            </a:r>
            <a:r>
              <a:rPr lang="zh-CN" altLang="en-US" sz="1400">
                <a:solidFill>
                  <a:srgbClr val="000000"/>
                </a:solidFill>
                <a:ea typeface="宋体" panose="02010600030101010101" pitchFamily="2" charset="-122"/>
                <a:sym typeface="Arial" panose="020B0604020202020204" pitchFamily="34" charset="0"/>
              </a:rPr>
              <a:t>年</a:t>
            </a:r>
            <a:r>
              <a:rPr lang="en-US" altLang="zh-CN" sz="1400">
                <a:solidFill>
                  <a:srgbClr val="000000"/>
                </a:solidFill>
                <a:ea typeface="宋体" panose="02010600030101010101" pitchFamily="2" charset="-122"/>
                <a:sym typeface="Arial" panose="020B0604020202020204" pitchFamily="34" charset="0"/>
              </a:rPr>
              <a:t>12</a:t>
            </a:r>
            <a:r>
              <a:rPr lang="zh-CN" altLang="en-US" sz="1400">
                <a:solidFill>
                  <a:srgbClr val="000000"/>
                </a:solidFill>
                <a:ea typeface="宋体" panose="02010600030101010101" pitchFamily="2" charset="-122"/>
                <a:sym typeface="Arial" panose="020B0604020202020204" pitchFamily="34" charset="0"/>
              </a:rPr>
              <a:t>月，十一中全会做出把全党的工作重点转移到社会主义现代化建设上来的伟大决定。三步走战略构想：温饱、小康、现代化。</a:t>
            </a:r>
            <a:endParaRPr lang="zh-CN" altLang="en-US" sz="1400">
              <a:solidFill>
                <a:srgbClr val="000000"/>
              </a:solidFill>
              <a:ea typeface="宋体" panose="02010600030101010101" pitchFamily="2" charset="-122"/>
              <a:sym typeface="Arial" panose="020B0604020202020204" pitchFamily="34" charset="0"/>
            </a:endParaRPr>
          </a:p>
        </p:txBody>
      </p:sp>
      <p:cxnSp>
        <p:nvCxnSpPr>
          <p:cNvPr id="39" name="直接连接符 38"/>
          <p:cNvCxnSpPr/>
          <p:nvPr>
            <p:custDataLst>
              <p:tags r:id="rId8"/>
            </p:custDataLst>
          </p:nvPr>
        </p:nvCxnSpPr>
        <p:spPr>
          <a:xfrm>
            <a:off x="6702794" y="3963990"/>
            <a:ext cx="4884215" cy="0"/>
          </a:xfrm>
          <a:prstGeom prst="line">
            <a:avLst/>
          </a:prstGeom>
          <a:ln>
            <a:solidFill>
              <a:srgbClr val="000000"/>
            </a:solidFill>
          </a:ln>
        </p:spPr>
        <p:style>
          <a:lnRef idx="1">
            <a:srgbClr val="3E5161"/>
          </a:lnRef>
          <a:fillRef idx="0">
            <a:srgbClr val="3E5161"/>
          </a:fillRef>
          <a:effectRef idx="0">
            <a:srgbClr val="3E5161"/>
          </a:effectRef>
          <a:fontRef idx="minor">
            <a:sysClr val="windowText" lastClr="000000"/>
          </a:fontRef>
        </p:style>
      </p:cxnSp>
      <p:sp>
        <p:nvSpPr>
          <p:cNvPr id="30" name="任意多边形 29"/>
          <p:cNvSpPr/>
          <p:nvPr>
            <p:custDataLst>
              <p:tags r:id="rId9"/>
            </p:custDataLst>
          </p:nvPr>
        </p:nvSpPr>
        <p:spPr>
          <a:xfrm>
            <a:off x="5084206" y="3549167"/>
            <a:ext cx="1264518" cy="1011614"/>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5BC5ED"/>
          </a:solidFill>
        </p:spPr>
        <p:style>
          <a:lnRef idx="2">
            <a:sysClr val="window" lastClr="FFFFFF">
              <a:hueOff val="0"/>
              <a:satOff val="0"/>
              <a:lumOff val="0"/>
              <a:alphaOff val="0"/>
            </a:sysClr>
          </a:lnRef>
          <a:fillRef idx="1">
            <a:scrgbClr r="0" g="0" b="0"/>
          </a:fillRef>
          <a:effectRef idx="0">
            <a:srgbClr val="3E5161">
              <a:hueOff val="0"/>
              <a:satOff val="0"/>
              <a:lumOff val="0"/>
              <a:alphaOff val="0"/>
            </a:srgbClr>
          </a:effectRef>
          <a:fontRef idx="minor">
            <a:sysClr val="window" lastClr="FFFFFF"/>
          </a:fontRef>
        </p:style>
        <p:txBody>
          <a:bodyPr spcFirstLastPara="0" vert="horz" wrap="square" lIns="90000" tIns="46800" rIns="90000" bIns="46800" numCol="1" spcCol="1270" anchor="ctr" anchorCtr="0">
            <a:normAutofit/>
          </a:bodyPr>
          <a:lstStyle/>
          <a:p>
            <a:pPr lvl="0" algn="ctr" defTabSz="889000">
              <a:lnSpc>
                <a:spcPct val="90000"/>
              </a:lnSpc>
              <a:spcBef>
                <a:spcPct val="0"/>
              </a:spcBef>
              <a:spcAft>
                <a:spcPct val="35000"/>
              </a:spcAft>
            </a:pPr>
            <a:r>
              <a:rPr lang="zh-CN" altLang="en-US" sz="1600" b="0" i="0" kern="1200" cap="all" baseline="0">
                <a:solidFill>
                  <a:srgbClr val="FFFFFF"/>
                </a:solidFill>
                <a:sym typeface="Arial" panose="020B0604020202020204" pitchFamily="34" charset="0"/>
              </a:rPr>
              <a:t>改革开放</a:t>
            </a:r>
            <a:endParaRPr lang="zh-CN" altLang="en-US" sz="1600" b="0" i="0" kern="1200" cap="all" baseline="0">
              <a:solidFill>
                <a:srgbClr val="FFFFFF"/>
              </a:solidFill>
              <a:sym typeface="Arial" panose="020B0604020202020204" pitchFamily="34" charset="0"/>
            </a:endParaRPr>
          </a:p>
        </p:txBody>
      </p:sp>
      <p:sp>
        <p:nvSpPr>
          <p:cNvPr id="40" name="文本框 39"/>
          <p:cNvSpPr txBox="1"/>
          <p:nvPr>
            <p:custDataLst>
              <p:tags r:id="rId10"/>
            </p:custDataLst>
          </p:nvPr>
        </p:nvSpPr>
        <p:spPr>
          <a:xfrm>
            <a:off x="6702953" y="5162596"/>
            <a:ext cx="3616932" cy="414901"/>
          </a:xfrm>
          <a:prstGeom prst="rect">
            <a:avLst/>
          </a:prstGeom>
          <a:noFill/>
        </p:spPr>
        <p:txBody>
          <a:bodyPr vert="horz" wrap="square" lIns="90000" tIns="46800" rIns="90000" bIns="46800" rtlCol="0" anchor="ctr" anchorCtr="0">
            <a:normAutofit/>
          </a:bodyPr>
          <a:lstStyle/>
          <a:p>
            <a:r>
              <a:rPr lang="zh-CN" altLang="en-US" sz="1400"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聚焦实现中华民族伟大复兴的中国梦</a:t>
            </a:r>
            <a:endParaRPr lang="zh-CN" altLang="en-US" sz="1400"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endParaRPr>
          </a:p>
        </p:txBody>
      </p:sp>
      <p:sp>
        <p:nvSpPr>
          <p:cNvPr id="41" name="文本框 40"/>
          <p:cNvSpPr txBox="1"/>
          <p:nvPr>
            <p:custDataLst>
              <p:tags r:id="rId11"/>
            </p:custDataLst>
          </p:nvPr>
        </p:nvSpPr>
        <p:spPr>
          <a:xfrm>
            <a:off x="6702794" y="5568932"/>
            <a:ext cx="4948282" cy="836160"/>
          </a:xfrm>
          <a:prstGeom prst="rect">
            <a:avLst/>
          </a:prstGeom>
          <a:noFill/>
        </p:spPr>
        <p:txBody>
          <a:bodyPr vert="horz" wrap="square" lIns="90000" tIns="46800" rIns="90000" bIns="46800" rtlCol="0">
            <a:normAutofit/>
          </a:bodyPr>
          <a:lstStyle/>
          <a:p>
            <a:r>
              <a:rPr lang="zh-CN" altLang="en-US" sz="1400">
                <a:solidFill>
                  <a:srgbClr val="000000"/>
                </a:solidFill>
                <a:ea typeface="宋体" panose="02010600030101010101" pitchFamily="2" charset="-122"/>
                <a:sym typeface="Arial" panose="020B0604020202020204" pitchFamily="34" charset="0"/>
              </a:rPr>
              <a:t>昨天：雄关漫道真如铁</a:t>
            </a:r>
            <a:endParaRPr lang="zh-CN" altLang="en-US" sz="1400">
              <a:solidFill>
                <a:srgbClr val="000000"/>
              </a:solidFill>
              <a:ea typeface="宋体" panose="02010600030101010101" pitchFamily="2" charset="-122"/>
              <a:sym typeface="Arial" panose="020B0604020202020204" pitchFamily="34" charset="0"/>
            </a:endParaRPr>
          </a:p>
          <a:p>
            <a:r>
              <a:rPr lang="zh-CN" altLang="en-US" sz="1400">
                <a:solidFill>
                  <a:srgbClr val="000000"/>
                </a:solidFill>
                <a:ea typeface="宋体" panose="02010600030101010101" pitchFamily="2" charset="-122"/>
                <a:sym typeface="Arial" panose="020B0604020202020204" pitchFamily="34" charset="0"/>
              </a:rPr>
              <a:t>今天：人间正道是沧桑</a:t>
            </a:r>
            <a:endParaRPr lang="zh-CN" altLang="en-US" sz="1400">
              <a:solidFill>
                <a:srgbClr val="000000"/>
              </a:solidFill>
              <a:ea typeface="宋体" panose="02010600030101010101" pitchFamily="2" charset="-122"/>
              <a:sym typeface="Arial" panose="020B0604020202020204" pitchFamily="34" charset="0"/>
            </a:endParaRPr>
          </a:p>
          <a:p>
            <a:r>
              <a:rPr lang="zh-CN" altLang="en-US" sz="1400">
                <a:solidFill>
                  <a:srgbClr val="000000"/>
                </a:solidFill>
                <a:ea typeface="宋体" panose="02010600030101010101" pitchFamily="2" charset="-122"/>
                <a:sym typeface="Arial" panose="020B0604020202020204" pitchFamily="34" charset="0"/>
              </a:rPr>
              <a:t>明天：长风破浪会有时</a:t>
            </a:r>
            <a:endParaRPr lang="zh-CN" altLang="en-US" sz="1400">
              <a:solidFill>
                <a:srgbClr val="000000"/>
              </a:solidFill>
              <a:ea typeface="宋体" panose="02010600030101010101" pitchFamily="2" charset="-122"/>
              <a:sym typeface="Arial" panose="020B0604020202020204" pitchFamily="34" charset="0"/>
            </a:endParaRPr>
          </a:p>
        </p:txBody>
      </p:sp>
      <p:cxnSp>
        <p:nvCxnSpPr>
          <p:cNvPr id="42" name="直接连接符 41"/>
          <p:cNvCxnSpPr/>
          <p:nvPr>
            <p:custDataLst>
              <p:tags r:id="rId12"/>
            </p:custDataLst>
          </p:nvPr>
        </p:nvCxnSpPr>
        <p:spPr>
          <a:xfrm>
            <a:off x="6702794" y="5577448"/>
            <a:ext cx="4884215" cy="0"/>
          </a:xfrm>
          <a:prstGeom prst="line">
            <a:avLst/>
          </a:prstGeom>
          <a:ln>
            <a:solidFill>
              <a:srgbClr val="000000"/>
            </a:solidFill>
          </a:ln>
        </p:spPr>
        <p:style>
          <a:lnRef idx="1">
            <a:srgbClr val="3E5161"/>
          </a:lnRef>
          <a:fillRef idx="0">
            <a:srgbClr val="3E5161"/>
          </a:fillRef>
          <a:effectRef idx="0">
            <a:srgbClr val="3E5161"/>
          </a:effectRef>
          <a:fontRef idx="minor">
            <a:sysClr val="windowText" lastClr="000000"/>
          </a:fontRef>
        </p:style>
      </p:cxnSp>
      <p:sp>
        <p:nvSpPr>
          <p:cNvPr id="32" name="任意多边形 31"/>
          <p:cNvSpPr/>
          <p:nvPr>
            <p:custDataLst>
              <p:tags r:id="rId13"/>
            </p:custDataLst>
          </p:nvPr>
        </p:nvSpPr>
        <p:spPr>
          <a:xfrm>
            <a:off x="5084206" y="5162573"/>
            <a:ext cx="1264518" cy="1011614"/>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3E5161"/>
          </a:solidFill>
        </p:spPr>
        <p:style>
          <a:lnRef idx="2">
            <a:sysClr val="window" lastClr="FFFFFF">
              <a:hueOff val="0"/>
              <a:satOff val="0"/>
              <a:lumOff val="0"/>
              <a:alphaOff val="0"/>
            </a:sysClr>
          </a:lnRef>
          <a:fillRef idx="1">
            <a:scrgbClr r="0" g="0" b="0"/>
          </a:fillRef>
          <a:effectRef idx="0">
            <a:srgbClr val="3E5161">
              <a:hueOff val="0"/>
              <a:satOff val="0"/>
              <a:lumOff val="0"/>
              <a:alphaOff val="0"/>
            </a:srgbClr>
          </a:effectRef>
          <a:fontRef idx="minor">
            <a:sysClr val="window" lastClr="FFFFFF"/>
          </a:fontRef>
        </p:style>
        <p:txBody>
          <a:bodyPr spcFirstLastPara="0" vert="horz" wrap="square" lIns="90000" tIns="46800" rIns="90000" bIns="46800" numCol="1" spcCol="1270" anchor="ctr" anchorCtr="0">
            <a:normAutofit/>
          </a:bodyPr>
          <a:lstStyle/>
          <a:p>
            <a:pPr lvl="0" algn="ctr" defTabSz="889000">
              <a:lnSpc>
                <a:spcPct val="90000"/>
              </a:lnSpc>
              <a:spcBef>
                <a:spcPct val="0"/>
              </a:spcBef>
              <a:spcAft>
                <a:spcPct val="35000"/>
              </a:spcAft>
            </a:pPr>
            <a:r>
              <a:rPr lang="zh-CN" altLang="en-US" sz="1600" b="0" i="0" kern="1200" cap="all" baseline="0">
                <a:solidFill>
                  <a:srgbClr val="FFFFFF"/>
                </a:solidFill>
                <a:sym typeface="Arial" panose="020B0604020202020204" pitchFamily="34" charset="0"/>
              </a:rPr>
              <a:t>十八大</a:t>
            </a:r>
            <a:endParaRPr lang="zh-CN" altLang="en-US" sz="1600" b="0" i="0" kern="1200" cap="all" baseline="0">
              <a:solidFill>
                <a:srgbClr val="FFFFFF"/>
              </a:solidFill>
              <a:sym typeface="Arial" panose="020B0604020202020204" pitchFamily="34" charset="0"/>
            </a:endParaRPr>
          </a:p>
        </p:txBody>
      </p:sp>
      <p:cxnSp>
        <p:nvCxnSpPr>
          <p:cNvPr id="5" name="直接箭头连接符 4"/>
          <p:cNvCxnSpPr/>
          <p:nvPr>
            <p:custDataLst>
              <p:tags r:id="rId14"/>
            </p:custDataLst>
          </p:nvPr>
        </p:nvCxnSpPr>
        <p:spPr>
          <a:xfrm flipH="1">
            <a:off x="4037080" y="2478403"/>
            <a:ext cx="954490" cy="1151987"/>
          </a:xfrm>
          <a:prstGeom prst="straightConnector1">
            <a:avLst/>
          </a:prstGeom>
          <a:ln w="15875">
            <a:tailEnd type="triangle"/>
          </a:ln>
        </p:spPr>
        <p:style>
          <a:lnRef idx="1">
            <a:srgbClr val="3E5161"/>
          </a:lnRef>
          <a:fillRef idx="0">
            <a:srgbClr val="3E5161"/>
          </a:fillRef>
          <a:effectRef idx="0">
            <a:srgbClr val="3E5161"/>
          </a:effectRef>
          <a:fontRef idx="minor">
            <a:sysClr val="windowText" lastClr="000000"/>
          </a:fontRef>
        </p:style>
      </p:cxnSp>
      <p:cxnSp>
        <p:nvCxnSpPr>
          <p:cNvPr id="7" name="直接箭头连接符 6"/>
          <p:cNvCxnSpPr/>
          <p:nvPr>
            <p:custDataLst>
              <p:tags r:id="rId15"/>
            </p:custDataLst>
          </p:nvPr>
        </p:nvCxnSpPr>
        <p:spPr>
          <a:xfrm flipH="1">
            <a:off x="4147089" y="4063934"/>
            <a:ext cx="844481" cy="0"/>
          </a:xfrm>
          <a:prstGeom prst="straightConnector1">
            <a:avLst/>
          </a:prstGeom>
          <a:ln w="15875">
            <a:tailEnd type="triangle"/>
          </a:ln>
        </p:spPr>
        <p:style>
          <a:lnRef idx="1">
            <a:srgbClr val="3E5161"/>
          </a:lnRef>
          <a:fillRef idx="0">
            <a:srgbClr val="3E5161"/>
          </a:fillRef>
          <a:effectRef idx="0">
            <a:srgbClr val="3E5161"/>
          </a:effectRef>
          <a:fontRef idx="minor">
            <a:sysClr val="windowText" lastClr="000000"/>
          </a:fontRef>
        </p:style>
      </p:cxnSp>
      <p:cxnSp>
        <p:nvCxnSpPr>
          <p:cNvPr id="9" name="直接箭头连接符 8"/>
          <p:cNvCxnSpPr/>
          <p:nvPr>
            <p:custDataLst>
              <p:tags r:id="rId16"/>
            </p:custDataLst>
          </p:nvPr>
        </p:nvCxnSpPr>
        <p:spPr>
          <a:xfrm flipH="1" flipV="1">
            <a:off x="4037080" y="4560781"/>
            <a:ext cx="954490" cy="1138232"/>
          </a:xfrm>
          <a:prstGeom prst="straightConnector1">
            <a:avLst/>
          </a:prstGeom>
          <a:ln w="15875">
            <a:tailEnd type="triangle"/>
          </a:ln>
        </p:spPr>
        <p:style>
          <a:lnRef idx="1">
            <a:srgbClr val="3E5161"/>
          </a:lnRef>
          <a:fillRef idx="0">
            <a:srgbClr val="3E5161"/>
          </a:fillRef>
          <a:effectRef idx="0">
            <a:srgbClr val="3E5161"/>
          </a:effectRef>
          <a:fontRef idx="minor">
            <a:sysClr val="windowText" lastClr="000000"/>
          </a:fontRef>
        </p:style>
      </p:cxnSp>
      <p:sp>
        <p:nvSpPr>
          <p:cNvPr id="45" name="文本框 44"/>
          <p:cNvSpPr txBox="1"/>
          <p:nvPr>
            <p:custDataLst>
              <p:tags r:id="rId17"/>
            </p:custDataLst>
          </p:nvPr>
        </p:nvSpPr>
        <p:spPr>
          <a:xfrm>
            <a:off x="455634" y="2657411"/>
            <a:ext cx="2249597" cy="2905672"/>
          </a:xfrm>
          <a:prstGeom prst="rect">
            <a:avLst/>
          </a:prstGeom>
        </p:spPr>
        <p:txBody>
          <a:bodyPr vert="horz" wrap="square" lIns="90000" tIns="46800" rIns="90000" bIns="46800">
            <a:normAutofit/>
          </a:bodyPr>
          <a:lstStyle>
            <a:defPPr>
              <a:defRPr lang="zh-CN"/>
            </a:defPPr>
            <a:lvl1pPr algn="ctr">
              <a:defRPr>
                <a:solidFill>
                  <a:srgbClr val="3E5161"/>
                </a:solidFill>
              </a:defRPr>
            </a:lvl1pPr>
          </a:lstStyle>
          <a:p>
            <a:pPr algn="l"/>
            <a:r>
              <a:rPr lang="zh-CN" altLang="fr-FR" sz="1400">
                <a:ea typeface="宋体" panose="02010600030101010101" pitchFamily="2" charset="-122"/>
                <a:sym typeface="Arial" panose="020B0604020202020204" pitchFamily="34" charset="0"/>
              </a:rPr>
              <a:t>千百年来，中国人民最深厚的情结、最坚定的目标、最伟大的梦想就是实现中华民族的复兴，这是中国共产党人战略思想和国家发展战略的精神内核。</a:t>
            </a:r>
            <a:endParaRPr lang="zh-CN" altLang="fr-FR" sz="1400">
              <a:ea typeface="宋体" panose="02010600030101010101" pitchFamily="2" charset="-122"/>
              <a:sym typeface="Arial" panose="020B0604020202020204" pitchFamily="34" charset="0"/>
            </a:endParaRPr>
          </a:p>
          <a:p>
            <a:pPr algn="l"/>
            <a:r>
              <a:rPr lang="zh-CN" altLang="fr-FR" sz="1400">
                <a:ea typeface="宋体" panose="02010600030101010101" pitchFamily="2" charset="-122"/>
                <a:sym typeface="Arial" panose="020B0604020202020204" pitchFamily="34" charset="0"/>
              </a:rPr>
              <a:t>中华民族伟大复兴的历史进程，始于中华人民共和国成立初期，兴于改革开放，聚焦于</a:t>
            </a:r>
            <a:r>
              <a:rPr lang="en-US" altLang="zh-CN" sz="1400">
                <a:ea typeface="宋体" panose="02010600030101010101" pitchFamily="2" charset="-122"/>
                <a:sym typeface="Arial" panose="020B0604020202020204" pitchFamily="34" charset="0"/>
              </a:rPr>
              <a:t>“</a:t>
            </a:r>
            <a:r>
              <a:rPr lang="zh-CN" altLang="en-US" sz="1400">
                <a:ea typeface="宋体" panose="02010600030101010101" pitchFamily="2" charset="-122"/>
                <a:sym typeface="Arial" panose="020B0604020202020204" pitchFamily="34" charset="0"/>
              </a:rPr>
              <a:t>中国梦</a:t>
            </a:r>
            <a:r>
              <a:rPr lang="en-US" altLang="zh-CN" sz="1400">
                <a:ea typeface="宋体" panose="02010600030101010101" pitchFamily="2" charset="-122"/>
                <a:sym typeface="Arial" panose="020B0604020202020204" pitchFamily="34" charset="0"/>
              </a:rPr>
              <a:t>”</a:t>
            </a:r>
            <a:r>
              <a:rPr lang="zh-CN" altLang="en-US" sz="1400">
                <a:ea typeface="宋体" panose="02010600030101010101" pitchFamily="2" charset="-122"/>
                <a:sym typeface="Arial" panose="020B0604020202020204" pitchFamily="34" charset="0"/>
              </a:rPr>
              <a:t>的提出。</a:t>
            </a:r>
            <a:endParaRPr lang="zh-CN" altLang="en-US" sz="1400">
              <a:ea typeface="宋体" panose="02010600030101010101" pitchFamily="2" charset="-122"/>
              <a:sym typeface="Arial" panose="020B0604020202020204" pitchFamily="34" charset="0"/>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制度体系及三项制度</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5" name="圆角矩形 4"/>
          <p:cNvSpPr/>
          <p:nvPr>
            <p:custDataLst>
              <p:tags r:id="rId1"/>
            </p:custDataLst>
          </p:nvPr>
        </p:nvSpPr>
        <p:spPr>
          <a:xfrm>
            <a:off x="7057895" y="3147845"/>
            <a:ext cx="4563289" cy="1312880"/>
          </a:xfrm>
          <a:prstGeom prst="roundRect">
            <a:avLst/>
          </a:prstGeom>
          <a:solidFill>
            <a:srgbClr val="3498DB"/>
          </a:solidFill>
          <a:ln w="762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sp>
        <p:nvSpPr>
          <p:cNvPr id="6" name="圆角矩形 5"/>
          <p:cNvSpPr/>
          <p:nvPr>
            <p:custDataLst>
              <p:tags r:id="rId2"/>
            </p:custDataLst>
          </p:nvPr>
        </p:nvSpPr>
        <p:spPr>
          <a:xfrm>
            <a:off x="7057895" y="1321594"/>
            <a:ext cx="4563289" cy="1312880"/>
          </a:xfrm>
          <a:prstGeom prst="roundRect">
            <a:avLst/>
          </a:prstGeom>
          <a:solidFill>
            <a:srgbClr val="1F74AD"/>
          </a:solidFill>
          <a:ln w="762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sp>
        <p:nvSpPr>
          <p:cNvPr id="7" name="圆角矩形 6"/>
          <p:cNvSpPr/>
          <p:nvPr>
            <p:custDataLst>
              <p:tags r:id="rId3"/>
            </p:custDataLst>
          </p:nvPr>
        </p:nvSpPr>
        <p:spPr>
          <a:xfrm>
            <a:off x="7057895" y="4974096"/>
            <a:ext cx="4563289" cy="1312880"/>
          </a:xfrm>
          <a:prstGeom prst="roundRect">
            <a:avLst/>
          </a:prstGeom>
          <a:solidFill>
            <a:srgbClr val="1AA3AA"/>
          </a:solidFill>
          <a:ln w="762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cxnSp>
        <p:nvCxnSpPr>
          <p:cNvPr id="8" name="直接连接符 7"/>
          <p:cNvCxnSpPr/>
          <p:nvPr>
            <p:custDataLst>
              <p:tags r:id="rId4"/>
            </p:custDataLst>
          </p:nvPr>
        </p:nvCxnSpPr>
        <p:spPr>
          <a:xfrm flipH="1">
            <a:off x="5449582" y="1978034"/>
            <a:ext cx="1608314" cy="1392363"/>
          </a:xfrm>
          <a:prstGeom prst="line">
            <a:avLst/>
          </a:prstGeom>
          <a:ln w="19050">
            <a:solidFill>
              <a:srgbClr val="FFC000"/>
            </a:solidFill>
            <a:prstDash val="dash"/>
          </a:ln>
        </p:spPr>
        <p:style>
          <a:lnRef idx="1">
            <a:srgbClr val="1F74AD"/>
          </a:lnRef>
          <a:fillRef idx="0">
            <a:srgbClr val="1F74AD"/>
          </a:fillRef>
          <a:effectRef idx="0">
            <a:srgbClr val="1F74AD"/>
          </a:effectRef>
          <a:fontRef idx="minor">
            <a:srgbClr val="000000"/>
          </a:fontRef>
        </p:style>
      </p:cxnSp>
      <p:cxnSp>
        <p:nvCxnSpPr>
          <p:cNvPr id="9" name="直接连接符 8"/>
          <p:cNvCxnSpPr/>
          <p:nvPr>
            <p:custDataLst>
              <p:tags r:id="rId5"/>
            </p:custDataLst>
          </p:nvPr>
        </p:nvCxnSpPr>
        <p:spPr>
          <a:xfrm flipH="1" flipV="1">
            <a:off x="5449582" y="4460725"/>
            <a:ext cx="1608314" cy="1169811"/>
          </a:xfrm>
          <a:prstGeom prst="line">
            <a:avLst/>
          </a:prstGeom>
          <a:ln w="19050">
            <a:solidFill>
              <a:srgbClr val="FFC000"/>
            </a:solidFill>
            <a:prstDash val="dash"/>
          </a:ln>
        </p:spPr>
        <p:style>
          <a:lnRef idx="1">
            <a:srgbClr val="1F74AD"/>
          </a:lnRef>
          <a:fillRef idx="0">
            <a:srgbClr val="1F74AD"/>
          </a:fillRef>
          <a:effectRef idx="0">
            <a:srgbClr val="1F74AD"/>
          </a:effectRef>
          <a:fontRef idx="minor">
            <a:srgbClr val="000000"/>
          </a:fontRef>
        </p:style>
      </p:cxnSp>
      <p:cxnSp>
        <p:nvCxnSpPr>
          <p:cNvPr id="10" name="直接连接符 9"/>
          <p:cNvCxnSpPr/>
          <p:nvPr>
            <p:custDataLst>
              <p:tags r:id="rId6"/>
            </p:custDataLst>
          </p:nvPr>
        </p:nvCxnSpPr>
        <p:spPr>
          <a:xfrm flipH="1" flipV="1">
            <a:off x="5449582" y="3804284"/>
            <a:ext cx="1608314" cy="1"/>
          </a:xfrm>
          <a:prstGeom prst="line">
            <a:avLst/>
          </a:prstGeom>
          <a:ln w="19050">
            <a:solidFill>
              <a:srgbClr val="FFC000"/>
            </a:solidFill>
            <a:prstDash val="dash"/>
          </a:ln>
        </p:spPr>
        <p:style>
          <a:lnRef idx="1">
            <a:srgbClr val="1F74AD"/>
          </a:lnRef>
          <a:fillRef idx="0">
            <a:srgbClr val="1F74AD"/>
          </a:fillRef>
          <a:effectRef idx="0">
            <a:srgbClr val="1F74AD"/>
          </a:effectRef>
          <a:fontRef idx="minor">
            <a:srgbClr val="000000"/>
          </a:fontRef>
        </p:style>
      </p:cxnSp>
      <p:sp>
        <p:nvSpPr>
          <p:cNvPr id="11" name="椭圆 10"/>
          <p:cNvSpPr/>
          <p:nvPr>
            <p:custDataLst>
              <p:tags r:id="rId7"/>
            </p:custDataLst>
          </p:nvPr>
        </p:nvSpPr>
        <p:spPr>
          <a:xfrm>
            <a:off x="6998048" y="1862079"/>
            <a:ext cx="231906" cy="231906"/>
          </a:xfrm>
          <a:prstGeom prst="ellipse">
            <a:avLst/>
          </a:prstGeom>
          <a:solidFill>
            <a:srgbClr val="1F74AD"/>
          </a:solidFill>
          <a:ln w="762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sp>
        <p:nvSpPr>
          <p:cNvPr id="12" name="椭圆 11"/>
          <p:cNvSpPr/>
          <p:nvPr>
            <p:custDataLst>
              <p:tags r:id="rId8"/>
            </p:custDataLst>
          </p:nvPr>
        </p:nvSpPr>
        <p:spPr>
          <a:xfrm>
            <a:off x="6998048" y="3690666"/>
            <a:ext cx="231906" cy="231906"/>
          </a:xfrm>
          <a:prstGeom prst="ellipse">
            <a:avLst/>
          </a:prstGeom>
          <a:solidFill>
            <a:srgbClr val="3498DB"/>
          </a:solidFill>
          <a:ln w="762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sp>
        <p:nvSpPr>
          <p:cNvPr id="13" name="椭圆 12"/>
          <p:cNvSpPr/>
          <p:nvPr>
            <p:custDataLst>
              <p:tags r:id="rId9"/>
            </p:custDataLst>
          </p:nvPr>
        </p:nvSpPr>
        <p:spPr>
          <a:xfrm>
            <a:off x="6998048" y="5522065"/>
            <a:ext cx="231906" cy="231906"/>
          </a:xfrm>
          <a:prstGeom prst="ellipse">
            <a:avLst/>
          </a:prstGeom>
          <a:solidFill>
            <a:srgbClr val="1AA3AA"/>
          </a:solidFill>
          <a:ln w="762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sp>
        <p:nvSpPr>
          <p:cNvPr id="3" name="矩形 2"/>
          <p:cNvSpPr/>
          <p:nvPr>
            <p:custDataLst>
              <p:tags r:id="rId10"/>
            </p:custDataLst>
          </p:nvPr>
        </p:nvSpPr>
        <p:spPr>
          <a:xfrm>
            <a:off x="439255" y="2934210"/>
            <a:ext cx="3835781" cy="1740150"/>
          </a:xfrm>
          <a:prstGeom prst="rect">
            <a:avLst/>
          </a:prstGeom>
          <a:solidFill>
            <a:sysClr val="window" lastClr="FFFFFF">
              <a:lumMod val="85000"/>
            </a:sys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sp>
        <p:nvSpPr>
          <p:cNvPr id="4" name="矩形 3"/>
          <p:cNvSpPr/>
          <p:nvPr>
            <p:custDataLst>
              <p:tags r:id="rId11"/>
            </p:custDataLst>
          </p:nvPr>
        </p:nvSpPr>
        <p:spPr>
          <a:xfrm>
            <a:off x="4334883" y="3147844"/>
            <a:ext cx="972505" cy="1312881"/>
          </a:xfrm>
          <a:prstGeom prst="rect">
            <a:avLst/>
          </a:prstGeom>
          <a:solidFill>
            <a:sysClr val="window" lastClr="FFFFFF">
              <a:lumMod val="65000"/>
            </a:sys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sp>
        <p:nvSpPr>
          <p:cNvPr id="14" name="矩形 13"/>
          <p:cNvSpPr/>
          <p:nvPr>
            <p:custDataLst>
              <p:tags r:id="rId12"/>
            </p:custDataLst>
          </p:nvPr>
        </p:nvSpPr>
        <p:spPr>
          <a:xfrm>
            <a:off x="4718766" y="3370397"/>
            <a:ext cx="204738" cy="149616"/>
          </a:xfrm>
          <a:prstGeom prst="rect">
            <a:avLst/>
          </a:prstGeom>
          <a:solidFill>
            <a:srgbClr val="FFC000">
              <a:lumMod val="20000"/>
              <a:lumOff val="80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sp>
        <p:nvSpPr>
          <p:cNvPr id="15" name="矩形 14"/>
          <p:cNvSpPr/>
          <p:nvPr>
            <p:custDataLst>
              <p:tags r:id="rId13"/>
            </p:custDataLst>
          </p:nvPr>
        </p:nvSpPr>
        <p:spPr>
          <a:xfrm>
            <a:off x="4718766" y="4088554"/>
            <a:ext cx="204738" cy="149616"/>
          </a:xfrm>
          <a:prstGeom prst="rect">
            <a:avLst/>
          </a:prstGeom>
          <a:solidFill>
            <a:srgbClr val="FFC000">
              <a:lumMod val="20000"/>
              <a:lumOff val="80000"/>
            </a:srgbClr>
          </a:solidFill>
          <a:ln w="76200">
            <a:no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cxnSp>
        <p:nvCxnSpPr>
          <p:cNvPr id="16" name="直接连接符 15"/>
          <p:cNvCxnSpPr/>
          <p:nvPr>
            <p:custDataLst>
              <p:tags r:id="rId14"/>
            </p:custDataLst>
          </p:nvPr>
        </p:nvCxnSpPr>
        <p:spPr>
          <a:xfrm>
            <a:off x="4510681" y="3804284"/>
            <a:ext cx="654570" cy="0"/>
          </a:xfrm>
          <a:prstGeom prst="line">
            <a:avLst/>
          </a:prstGeom>
          <a:ln w="12700">
            <a:solidFill>
              <a:srgbClr val="FFC000">
                <a:lumMod val="20000"/>
                <a:lumOff val="80000"/>
              </a:srgbClr>
            </a:solidFill>
          </a:ln>
        </p:spPr>
        <p:style>
          <a:lnRef idx="1">
            <a:srgbClr val="1F74AD"/>
          </a:lnRef>
          <a:fillRef idx="0">
            <a:srgbClr val="1F74AD"/>
          </a:fillRef>
          <a:effectRef idx="0">
            <a:srgbClr val="1F74AD"/>
          </a:effectRef>
          <a:fontRef idx="minor">
            <a:srgbClr val="000000"/>
          </a:fontRef>
        </p:style>
      </p:cxnSp>
      <p:sp>
        <p:nvSpPr>
          <p:cNvPr id="21" name="任意多边形 20"/>
          <p:cNvSpPr/>
          <p:nvPr>
            <p:custDataLst>
              <p:tags r:id="rId15"/>
            </p:custDataLst>
          </p:nvPr>
        </p:nvSpPr>
        <p:spPr bwMode="auto">
          <a:xfrm>
            <a:off x="7654325" y="3520334"/>
            <a:ext cx="499583" cy="498657"/>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ysClr val="window" lastClr="FFFFFF"/>
          </a:solidFill>
          <a:ln>
            <a:noFill/>
          </a:ln>
        </p:spPr>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sp>
        <p:nvSpPr>
          <p:cNvPr id="22" name="任意多边形 21"/>
          <p:cNvSpPr/>
          <p:nvPr>
            <p:custDataLst>
              <p:tags r:id="rId16"/>
            </p:custDataLst>
          </p:nvPr>
        </p:nvSpPr>
        <p:spPr bwMode="auto">
          <a:xfrm>
            <a:off x="7649535" y="1709214"/>
            <a:ext cx="504373" cy="504373"/>
          </a:xfrm>
          <a:custGeom>
            <a:avLst/>
            <a:gdLst>
              <a:gd name="connsiteX0" fmla="*/ 71839 w 334963"/>
              <a:gd name="connsiteY0" fmla="*/ 306388 h 334963"/>
              <a:gd name="connsiteX1" fmla="*/ 263123 w 334963"/>
              <a:gd name="connsiteY1" fmla="*/ 306388 h 334963"/>
              <a:gd name="connsiteX2" fmla="*/ 276225 w 334963"/>
              <a:gd name="connsiteY2" fmla="*/ 321356 h 334963"/>
              <a:gd name="connsiteX3" fmla="*/ 263123 w 334963"/>
              <a:gd name="connsiteY3" fmla="*/ 334963 h 334963"/>
              <a:gd name="connsiteX4" fmla="*/ 71839 w 334963"/>
              <a:gd name="connsiteY4" fmla="*/ 334963 h 334963"/>
              <a:gd name="connsiteX5" fmla="*/ 58737 w 334963"/>
              <a:gd name="connsiteY5" fmla="*/ 321356 h 334963"/>
              <a:gd name="connsiteX6" fmla="*/ 71839 w 334963"/>
              <a:gd name="connsiteY6" fmla="*/ 306388 h 334963"/>
              <a:gd name="connsiteX7" fmla="*/ 85725 w 334963"/>
              <a:gd name="connsiteY7" fmla="*/ 153988 h 334963"/>
              <a:gd name="connsiteX8" fmla="*/ 85725 w 334963"/>
              <a:gd name="connsiteY8" fmla="*/ 252413 h 334963"/>
              <a:gd name="connsiteX9" fmla="*/ 249238 w 334963"/>
              <a:gd name="connsiteY9" fmla="*/ 252413 h 334963"/>
              <a:gd name="connsiteX10" fmla="*/ 249238 w 334963"/>
              <a:gd name="connsiteY10" fmla="*/ 153988 h 334963"/>
              <a:gd name="connsiteX11" fmla="*/ 166687 w 334963"/>
              <a:gd name="connsiteY11" fmla="*/ 28575 h 334963"/>
              <a:gd name="connsiteX12" fmla="*/ 77068 w 334963"/>
              <a:gd name="connsiteY12" fmla="*/ 90238 h 334963"/>
              <a:gd name="connsiteX13" fmla="*/ 66525 w 334963"/>
              <a:gd name="connsiteY13" fmla="*/ 100734 h 334963"/>
              <a:gd name="connsiteX14" fmla="*/ 26987 w 334963"/>
              <a:gd name="connsiteY14" fmla="*/ 145341 h 334963"/>
              <a:gd name="connsiteX15" fmla="*/ 57299 w 334963"/>
              <a:gd name="connsiteY15" fmla="*/ 187325 h 334963"/>
              <a:gd name="connsiteX16" fmla="*/ 57299 w 334963"/>
              <a:gd name="connsiteY16" fmla="*/ 140093 h 334963"/>
              <a:gd name="connsiteX17" fmla="*/ 70479 w 334963"/>
              <a:gd name="connsiteY17" fmla="*/ 125662 h 334963"/>
              <a:gd name="connsiteX18" fmla="*/ 262896 w 334963"/>
              <a:gd name="connsiteY18" fmla="*/ 125662 h 334963"/>
              <a:gd name="connsiteX19" fmla="*/ 276075 w 334963"/>
              <a:gd name="connsiteY19" fmla="*/ 140093 h 334963"/>
              <a:gd name="connsiteX20" fmla="*/ 276075 w 334963"/>
              <a:gd name="connsiteY20" fmla="*/ 187325 h 334963"/>
              <a:gd name="connsiteX21" fmla="*/ 306387 w 334963"/>
              <a:gd name="connsiteY21" fmla="*/ 145341 h 334963"/>
              <a:gd name="connsiteX22" fmla="*/ 266849 w 334963"/>
              <a:gd name="connsiteY22" fmla="*/ 100734 h 334963"/>
              <a:gd name="connsiteX23" fmla="*/ 256306 w 334963"/>
              <a:gd name="connsiteY23" fmla="*/ 90238 h 334963"/>
              <a:gd name="connsiteX24" fmla="*/ 166687 w 334963"/>
              <a:gd name="connsiteY24" fmla="*/ 28575 h 334963"/>
              <a:gd name="connsiteX25" fmla="*/ 167482 w 334963"/>
              <a:gd name="connsiteY25" fmla="*/ 0 h 334963"/>
              <a:gd name="connsiteX26" fmla="*/ 280894 w 334963"/>
              <a:gd name="connsiteY26" fmla="*/ 75122 h 334963"/>
              <a:gd name="connsiteX27" fmla="*/ 334963 w 334963"/>
              <a:gd name="connsiteY27" fmla="*/ 144972 h 334963"/>
              <a:gd name="connsiteX28" fmla="*/ 276938 w 334963"/>
              <a:gd name="connsiteY28" fmla="*/ 216139 h 334963"/>
              <a:gd name="connsiteX29" fmla="*/ 276938 w 334963"/>
              <a:gd name="connsiteY29" fmla="*/ 266221 h 334963"/>
              <a:gd name="connsiteX30" fmla="*/ 263750 w 334963"/>
              <a:gd name="connsiteY30" fmla="*/ 279400 h 334963"/>
              <a:gd name="connsiteX31" fmla="*/ 71213 w 334963"/>
              <a:gd name="connsiteY31" fmla="*/ 279400 h 334963"/>
              <a:gd name="connsiteX32" fmla="*/ 58025 w 334963"/>
              <a:gd name="connsiteY32" fmla="*/ 266221 h 334963"/>
              <a:gd name="connsiteX33" fmla="*/ 58025 w 334963"/>
              <a:gd name="connsiteY33" fmla="*/ 216139 h 334963"/>
              <a:gd name="connsiteX34" fmla="*/ 0 w 334963"/>
              <a:gd name="connsiteY34" fmla="*/ 144972 h 334963"/>
              <a:gd name="connsiteX35" fmla="*/ 54069 w 334963"/>
              <a:gd name="connsiteY35" fmla="*/ 75122 h 334963"/>
              <a:gd name="connsiteX36" fmla="*/ 167482 w 334963"/>
              <a:gd name="connsiteY36"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4963" h="334963">
                <a:moveTo>
                  <a:pt x="71839" y="306388"/>
                </a:moveTo>
                <a:cubicBezTo>
                  <a:pt x="71839" y="306388"/>
                  <a:pt x="71839" y="306388"/>
                  <a:pt x="263123" y="306388"/>
                </a:cubicBezTo>
                <a:cubicBezTo>
                  <a:pt x="270984" y="306388"/>
                  <a:pt x="276225" y="313192"/>
                  <a:pt x="276225" y="321356"/>
                </a:cubicBezTo>
                <a:cubicBezTo>
                  <a:pt x="276225" y="329520"/>
                  <a:pt x="270984" y="334963"/>
                  <a:pt x="263123" y="334963"/>
                </a:cubicBezTo>
                <a:cubicBezTo>
                  <a:pt x="263123" y="334963"/>
                  <a:pt x="263123" y="334963"/>
                  <a:pt x="71839" y="334963"/>
                </a:cubicBezTo>
                <a:cubicBezTo>
                  <a:pt x="63978" y="334963"/>
                  <a:pt x="58737" y="329520"/>
                  <a:pt x="58737" y="321356"/>
                </a:cubicBezTo>
                <a:cubicBezTo>
                  <a:pt x="58737" y="313192"/>
                  <a:pt x="63978" y="306388"/>
                  <a:pt x="71839" y="306388"/>
                </a:cubicBezTo>
                <a:close/>
                <a:moveTo>
                  <a:pt x="85725" y="153988"/>
                </a:moveTo>
                <a:lnTo>
                  <a:pt x="85725" y="252413"/>
                </a:lnTo>
                <a:lnTo>
                  <a:pt x="249238" y="252413"/>
                </a:lnTo>
                <a:lnTo>
                  <a:pt x="249238" y="153988"/>
                </a:lnTo>
                <a:close/>
                <a:moveTo>
                  <a:pt x="166687" y="28575"/>
                </a:moveTo>
                <a:cubicBezTo>
                  <a:pt x="124513" y="28575"/>
                  <a:pt x="86294" y="54815"/>
                  <a:pt x="77068" y="90238"/>
                </a:cubicBezTo>
                <a:cubicBezTo>
                  <a:pt x="75750" y="95486"/>
                  <a:pt x="71796" y="99422"/>
                  <a:pt x="66525" y="100734"/>
                </a:cubicBezTo>
                <a:cubicBezTo>
                  <a:pt x="42802" y="105982"/>
                  <a:pt x="26987" y="124350"/>
                  <a:pt x="26987" y="145341"/>
                </a:cubicBezTo>
                <a:cubicBezTo>
                  <a:pt x="26987" y="163709"/>
                  <a:pt x="38848" y="179453"/>
                  <a:pt x="57299" y="187325"/>
                </a:cubicBezTo>
                <a:cubicBezTo>
                  <a:pt x="57299" y="187325"/>
                  <a:pt x="57299" y="187325"/>
                  <a:pt x="57299" y="140093"/>
                </a:cubicBezTo>
                <a:cubicBezTo>
                  <a:pt x="57299" y="132222"/>
                  <a:pt x="62571" y="125662"/>
                  <a:pt x="70479" y="125662"/>
                </a:cubicBezTo>
                <a:cubicBezTo>
                  <a:pt x="70479" y="125662"/>
                  <a:pt x="70479" y="125662"/>
                  <a:pt x="262896" y="125662"/>
                </a:cubicBezTo>
                <a:cubicBezTo>
                  <a:pt x="270803" y="125662"/>
                  <a:pt x="276075" y="132222"/>
                  <a:pt x="276075" y="140093"/>
                </a:cubicBezTo>
                <a:cubicBezTo>
                  <a:pt x="276075" y="140093"/>
                  <a:pt x="276075" y="140093"/>
                  <a:pt x="276075" y="187325"/>
                </a:cubicBezTo>
                <a:cubicBezTo>
                  <a:pt x="294526" y="179453"/>
                  <a:pt x="306387" y="163709"/>
                  <a:pt x="306387" y="145341"/>
                </a:cubicBezTo>
                <a:cubicBezTo>
                  <a:pt x="306387" y="124350"/>
                  <a:pt x="290572" y="105982"/>
                  <a:pt x="266849" y="100734"/>
                </a:cubicBezTo>
                <a:cubicBezTo>
                  <a:pt x="261578" y="99422"/>
                  <a:pt x="257624" y="95486"/>
                  <a:pt x="256306" y="90238"/>
                </a:cubicBezTo>
                <a:cubicBezTo>
                  <a:pt x="247080" y="54815"/>
                  <a:pt x="208861" y="28575"/>
                  <a:pt x="166687" y="28575"/>
                </a:cubicBezTo>
                <a:close/>
                <a:moveTo>
                  <a:pt x="167482" y="0"/>
                </a:moveTo>
                <a:cubicBezTo>
                  <a:pt x="220232" y="0"/>
                  <a:pt x="266388" y="30312"/>
                  <a:pt x="280894" y="75122"/>
                </a:cubicBezTo>
                <a:cubicBezTo>
                  <a:pt x="313863" y="85665"/>
                  <a:pt x="334963" y="113341"/>
                  <a:pt x="334963" y="144972"/>
                </a:cubicBezTo>
                <a:cubicBezTo>
                  <a:pt x="334963" y="177920"/>
                  <a:pt x="311225" y="206914"/>
                  <a:pt x="276938" y="216139"/>
                </a:cubicBezTo>
                <a:cubicBezTo>
                  <a:pt x="276938" y="216139"/>
                  <a:pt x="276938" y="216139"/>
                  <a:pt x="276938" y="266221"/>
                </a:cubicBezTo>
                <a:cubicBezTo>
                  <a:pt x="276938" y="274128"/>
                  <a:pt x="271663" y="279400"/>
                  <a:pt x="263750" y="279400"/>
                </a:cubicBezTo>
                <a:cubicBezTo>
                  <a:pt x="263750" y="279400"/>
                  <a:pt x="263750" y="279400"/>
                  <a:pt x="71213" y="279400"/>
                </a:cubicBezTo>
                <a:cubicBezTo>
                  <a:pt x="63300" y="279400"/>
                  <a:pt x="58025" y="274128"/>
                  <a:pt x="58025" y="266221"/>
                </a:cubicBezTo>
                <a:cubicBezTo>
                  <a:pt x="58025" y="266221"/>
                  <a:pt x="58025" y="266221"/>
                  <a:pt x="58025" y="216139"/>
                </a:cubicBezTo>
                <a:cubicBezTo>
                  <a:pt x="22419" y="206914"/>
                  <a:pt x="0" y="177920"/>
                  <a:pt x="0" y="144972"/>
                </a:cubicBezTo>
                <a:cubicBezTo>
                  <a:pt x="0" y="113341"/>
                  <a:pt x="21100" y="85665"/>
                  <a:pt x="54069" y="75122"/>
                </a:cubicBezTo>
                <a:cubicBezTo>
                  <a:pt x="68575" y="30312"/>
                  <a:pt x="114731" y="0"/>
                  <a:pt x="167482" y="0"/>
                </a:cubicBezTo>
                <a:close/>
              </a:path>
            </a:pathLst>
          </a:custGeom>
          <a:solidFill>
            <a:sysClr val="window" lastClr="FFFFFF"/>
          </a:solidFill>
          <a:ln>
            <a:noFill/>
          </a:ln>
        </p:spPr>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sp>
        <p:nvSpPr>
          <p:cNvPr id="23" name="任意多边形 22"/>
          <p:cNvSpPr/>
          <p:nvPr>
            <p:custDataLst>
              <p:tags r:id="rId17"/>
            </p:custDataLst>
          </p:nvPr>
        </p:nvSpPr>
        <p:spPr bwMode="auto">
          <a:xfrm>
            <a:off x="7636910" y="5304652"/>
            <a:ext cx="537715" cy="535190"/>
          </a:xfrm>
          <a:custGeom>
            <a:avLst/>
            <a:gdLst>
              <a:gd name="connsiteX0" fmla="*/ 239712 w 338138"/>
              <a:gd name="connsiteY0" fmla="*/ 261938 h 336550"/>
              <a:gd name="connsiteX1" fmla="*/ 179387 w 338138"/>
              <a:gd name="connsiteY1" fmla="*/ 269796 h 336550"/>
              <a:gd name="connsiteX2" fmla="*/ 179387 w 338138"/>
              <a:gd name="connsiteY2" fmla="*/ 314326 h 336550"/>
              <a:gd name="connsiteX3" fmla="*/ 239712 w 338138"/>
              <a:gd name="connsiteY3" fmla="*/ 261938 h 336550"/>
              <a:gd name="connsiteX4" fmla="*/ 100012 w 338138"/>
              <a:gd name="connsiteY4" fmla="*/ 261938 h 336550"/>
              <a:gd name="connsiteX5" fmla="*/ 158750 w 338138"/>
              <a:gd name="connsiteY5" fmla="*/ 314326 h 336550"/>
              <a:gd name="connsiteX6" fmla="*/ 158750 w 338138"/>
              <a:gd name="connsiteY6" fmla="*/ 269796 h 336550"/>
              <a:gd name="connsiteX7" fmla="*/ 100012 w 338138"/>
              <a:gd name="connsiteY7" fmla="*/ 261938 h 336550"/>
              <a:gd name="connsiteX8" fmla="*/ 301625 w 338138"/>
              <a:gd name="connsiteY8" fmla="*/ 231775 h 336550"/>
              <a:gd name="connsiteX9" fmla="*/ 264741 w 338138"/>
              <a:gd name="connsiteY9" fmla="*/ 252603 h 336550"/>
              <a:gd name="connsiteX10" fmla="*/ 239712 w 338138"/>
              <a:gd name="connsiteY10" fmla="*/ 296863 h 336550"/>
              <a:gd name="connsiteX11" fmla="*/ 301625 w 338138"/>
              <a:gd name="connsiteY11" fmla="*/ 231775 h 336550"/>
              <a:gd name="connsiteX12" fmla="*/ 36512 w 338138"/>
              <a:gd name="connsiteY12" fmla="*/ 231775 h 336550"/>
              <a:gd name="connsiteX13" fmla="*/ 98425 w 338138"/>
              <a:gd name="connsiteY13" fmla="*/ 296863 h 336550"/>
              <a:gd name="connsiteX14" fmla="*/ 73396 w 338138"/>
              <a:gd name="connsiteY14" fmla="*/ 252603 h 336550"/>
              <a:gd name="connsiteX15" fmla="*/ 36512 w 338138"/>
              <a:gd name="connsiteY15" fmla="*/ 231775 h 336550"/>
              <a:gd name="connsiteX16" fmla="*/ 279747 w 338138"/>
              <a:gd name="connsiteY16" fmla="*/ 179388 h 336550"/>
              <a:gd name="connsiteX17" fmla="*/ 273050 w 338138"/>
              <a:gd name="connsiteY17" fmla="*/ 225426 h 336550"/>
              <a:gd name="connsiteX18" fmla="*/ 315913 w 338138"/>
              <a:gd name="connsiteY18" fmla="*/ 179388 h 336550"/>
              <a:gd name="connsiteX19" fmla="*/ 279747 w 338138"/>
              <a:gd name="connsiteY19" fmla="*/ 179388 h 336550"/>
              <a:gd name="connsiteX20" fmla="*/ 179387 w 338138"/>
              <a:gd name="connsiteY20" fmla="*/ 179388 h 336550"/>
              <a:gd name="connsiteX21" fmla="*/ 179387 w 338138"/>
              <a:gd name="connsiteY21" fmla="*/ 249238 h 336550"/>
              <a:gd name="connsiteX22" fmla="*/ 249501 w 338138"/>
              <a:gd name="connsiteY22" fmla="*/ 236059 h 336550"/>
              <a:gd name="connsiteX23" fmla="*/ 258762 w 338138"/>
              <a:gd name="connsiteY23" fmla="*/ 179388 h 336550"/>
              <a:gd name="connsiteX24" fmla="*/ 179387 w 338138"/>
              <a:gd name="connsiteY24" fmla="*/ 179388 h 336550"/>
              <a:gd name="connsiteX25" fmla="*/ 273050 w 338138"/>
              <a:gd name="connsiteY25" fmla="*/ 111125 h 336550"/>
              <a:gd name="connsiteX26" fmla="*/ 279747 w 338138"/>
              <a:gd name="connsiteY26" fmla="*/ 157163 h 336550"/>
              <a:gd name="connsiteX27" fmla="*/ 315913 w 338138"/>
              <a:gd name="connsiteY27" fmla="*/ 157163 h 336550"/>
              <a:gd name="connsiteX28" fmla="*/ 273050 w 338138"/>
              <a:gd name="connsiteY28" fmla="*/ 111125 h 336550"/>
              <a:gd name="connsiteX29" fmla="*/ 179387 w 338138"/>
              <a:gd name="connsiteY29" fmla="*/ 87313 h 336550"/>
              <a:gd name="connsiteX30" fmla="*/ 179387 w 338138"/>
              <a:gd name="connsiteY30" fmla="*/ 157163 h 336550"/>
              <a:gd name="connsiteX31" fmla="*/ 258762 w 338138"/>
              <a:gd name="connsiteY31" fmla="*/ 157163 h 336550"/>
              <a:gd name="connsiteX32" fmla="*/ 249501 w 338138"/>
              <a:gd name="connsiteY32" fmla="*/ 100492 h 336550"/>
              <a:gd name="connsiteX33" fmla="*/ 179387 w 338138"/>
              <a:gd name="connsiteY33" fmla="*/ 87313 h 336550"/>
              <a:gd name="connsiteX34" fmla="*/ 239712 w 338138"/>
              <a:gd name="connsiteY34" fmla="*/ 39688 h 336550"/>
              <a:gd name="connsiteX35" fmla="*/ 264741 w 338138"/>
              <a:gd name="connsiteY35" fmla="*/ 83948 h 336550"/>
              <a:gd name="connsiteX36" fmla="*/ 301625 w 338138"/>
              <a:gd name="connsiteY36" fmla="*/ 104776 h 336550"/>
              <a:gd name="connsiteX37" fmla="*/ 239712 w 338138"/>
              <a:gd name="connsiteY37" fmla="*/ 39688 h 336550"/>
              <a:gd name="connsiteX38" fmla="*/ 89694 w 338138"/>
              <a:gd name="connsiteY38" fmla="*/ 31750 h 336550"/>
              <a:gd name="connsiteX39" fmla="*/ 61912 w 338138"/>
              <a:gd name="connsiteY39" fmla="*/ 59532 h 336550"/>
              <a:gd name="connsiteX40" fmla="*/ 89694 w 338138"/>
              <a:gd name="connsiteY40" fmla="*/ 87314 h 336550"/>
              <a:gd name="connsiteX41" fmla="*/ 117476 w 338138"/>
              <a:gd name="connsiteY41" fmla="*/ 59532 h 336550"/>
              <a:gd name="connsiteX42" fmla="*/ 89694 w 338138"/>
              <a:gd name="connsiteY42" fmla="*/ 31750 h 336550"/>
              <a:gd name="connsiteX43" fmla="*/ 179387 w 338138"/>
              <a:gd name="connsiteY43" fmla="*/ 22225 h 336550"/>
              <a:gd name="connsiteX44" fmla="*/ 179387 w 338138"/>
              <a:gd name="connsiteY44" fmla="*/ 66755 h 336550"/>
              <a:gd name="connsiteX45" fmla="*/ 239712 w 338138"/>
              <a:gd name="connsiteY45" fmla="*/ 74613 h 336550"/>
              <a:gd name="connsiteX46" fmla="*/ 179387 w 338138"/>
              <a:gd name="connsiteY46" fmla="*/ 22225 h 336550"/>
              <a:gd name="connsiteX47" fmla="*/ 169069 w 338138"/>
              <a:gd name="connsiteY47" fmla="*/ 0 h 336550"/>
              <a:gd name="connsiteX48" fmla="*/ 338138 w 338138"/>
              <a:gd name="connsiteY48" fmla="*/ 157758 h 336550"/>
              <a:gd name="connsiteX49" fmla="*/ 338138 w 338138"/>
              <a:gd name="connsiteY49" fmla="*/ 178792 h 336550"/>
              <a:gd name="connsiteX50" fmla="*/ 169069 w 338138"/>
              <a:gd name="connsiteY50" fmla="*/ 336550 h 336550"/>
              <a:gd name="connsiteX51" fmla="*/ 0 w 338138"/>
              <a:gd name="connsiteY51" fmla="*/ 178792 h 336550"/>
              <a:gd name="connsiteX52" fmla="*/ 0 w 338138"/>
              <a:gd name="connsiteY52" fmla="*/ 157758 h 336550"/>
              <a:gd name="connsiteX53" fmla="*/ 21133 w 338138"/>
              <a:gd name="connsiteY53" fmla="*/ 86767 h 336550"/>
              <a:gd name="connsiteX54" fmla="*/ 38305 w 338138"/>
              <a:gd name="connsiteY54" fmla="*/ 131465 h 336550"/>
              <a:gd name="connsiteX55" fmla="*/ 22454 w 338138"/>
              <a:gd name="connsiteY55" fmla="*/ 157758 h 336550"/>
              <a:gd name="connsiteX56" fmla="*/ 47551 w 338138"/>
              <a:gd name="connsiteY56" fmla="*/ 157758 h 336550"/>
              <a:gd name="connsiteX57" fmla="*/ 55476 w 338138"/>
              <a:gd name="connsiteY57" fmla="*/ 178792 h 336550"/>
              <a:gd name="connsiteX58" fmla="*/ 22454 w 338138"/>
              <a:gd name="connsiteY58" fmla="*/ 178792 h 336550"/>
              <a:gd name="connsiteX59" fmla="*/ 64722 w 338138"/>
              <a:gd name="connsiteY59" fmla="*/ 224805 h 336550"/>
              <a:gd name="connsiteX60" fmla="*/ 58117 w 338138"/>
              <a:gd name="connsiteY60" fmla="*/ 187995 h 336550"/>
              <a:gd name="connsiteX61" fmla="*/ 73968 w 338138"/>
              <a:gd name="connsiteY61" fmla="*/ 228749 h 336550"/>
              <a:gd name="connsiteX62" fmla="*/ 84534 w 338138"/>
              <a:gd name="connsiteY62" fmla="*/ 257671 h 336550"/>
              <a:gd name="connsiteX63" fmla="*/ 93780 w 338138"/>
              <a:gd name="connsiteY63" fmla="*/ 237952 h 336550"/>
              <a:gd name="connsiteX64" fmla="*/ 158502 w 338138"/>
              <a:gd name="connsiteY64" fmla="*/ 248469 h 336550"/>
              <a:gd name="connsiteX65" fmla="*/ 158502 w 338138"/>
              <a:gd name="connsiteY65" fmla="*/ 178792 h 336550"/>
              <a:gd name="connsiteX66" fmla="*/ 118877 w 338138"/>
              <a:gd name="connsiteY66" fmla="*/ 178792 h 336550"/>
              <a:gd name="connsiteX67" fmla="*/ 128122 w 338138"/>
              <a:gd name="connsiteY67" fmla="*/ 157758 h 336550"/>
              <a:gd name="connsiteX68" fmla="*/ 158502 w 338138"/>
              <a:gd name="connsiteY68" fmla="*/ 157758 h 336550"/>
              <a:gd name="connsiteX69" fmla="*/ 158502 w 338138"/>
              <a:gd name="connsiteY69" fmla="*/ 88081 h 336550"/>
              <a:gd name="connsiteX70" fmla="*/ 157181 w 338138"/>
              <a:gd name="connsiteY70" fmla="*/ 88081 h 336550"/>
              <a:gd name="connsiteX71" fmla="*/ 158502 w 338138"/>
              <a:gd name="connsiteY71" fmla="*/ 85452 h 336550"/>
              <a:gd name="connsiteX72" fmla="*/ 162465 w 338138"/>
              <a:gd name="connsiteY72" fmla="*/ 59159 h 336550"/>
              <a:gd name="connsiteX73" fmla="*/ 158502 w 338138"/>
              <a:gd name="connsiteY73" fmla="*/ 35495 h 336550"/>
              <a:gd name="connsiteX74" fmla="*/ 158502 w 338138"/>
              <a:gd name="connsiteY74" fmla="*/ 22349 h 336550"/>
              <a:gd name="connsiteX75" fmla="*/ 153219 w 338138"/>
              <a:gd name="connsiteY75" fmla="*/ 23664 h 336550"/>
              <a:gd name="connsiteX76" fmla="*/ 136048 w 338138"/>
              <a:gd name="connsiteY76" fmla="*/ 3944 h 336550"/>
              <a:gd name="connsiteX77" fmla="*/ 169069 w 338138"/>
              <a:gd name="connsiteY77" fmla="*/ 0 h 336550"/>
              <a:gd name="connsiteX78" fmla="*/ 90348 w 338138"/>
              <a:gd name="connsiteY78" fmla="*/ 0 h 336550"/>
              <a:gd name="connsiteX79" fmla="*/ 149225 w 338138"/>
              <a:gd name="connsiteY79" fmla="*/ 59251 h 336550"/>
              <a:gd name="connsiteX80" fmla="*/ 145300 w 338138"/>
              <a:gd name="connsiteY80" fmla="*/ 80318 h 336550"/>
              <a:gd name="connsiteX81" fmla="*/ 86422 w 338138"/>
              <a:gd name="connsiteY81" fmla="*/ 223838 h 336550"/>
              <a:gd name="connsiteX82" fmla="*/ 34087 w 338138"/>
              <a:gd name="connsiteY82" fmla="*/ 79002 h 336550"/>
              <a:gd name="connsiteX83" fmla="*/ 30162 w 338138"/>
              <a:gd name="connsiteY83" fmla="*/ 59251 h 336550"/>
              <a:gd name="connsiteX84" fmla="*/ 90348 w 338138"/>
              <a:gd name="connsiteY8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336550">
                <a:moveTo>
                  <a:pt x="239712" y="261938"/>
                </a:moveTo>
                <a:cubicBezTo>
                  <a:pt x="220944" y="267177"/>
                  <a:pt x="200836" y="269796"/>
                  <a:pt x="179387" y="269796"/>
                </a:cubicBezTo>
                <a:cubicBezTo>
                  <a:pt x="179387" y="269796"/>
                  <a:pt x="179387" y="269796"/>
                  <a:pt x="179387" y="314326"/>
                </a:cubicBezTo>
                <a:cubicBezTo>
                  <a:pt x="203517" y="310397"/>
                  <a:pt x="224966" y="290752"/>
                  <a:pt x="239712" y="261938"/>
                </a:cubicBezTo>
                <a:close/>
                <a:moveTo>
                  <a:pt x="100012" y="261938"/>
                </a:moveTo>
                <a:cubicBezTo>
                  <a:pt x="114370" y="290752"/>
                  <a:pt x="135255" y="310397"/>
                  <a:pt x="158750" y="314326"/>
                </a:cubicBezTo>
                <a:lnTo>
                  <a:pt x="158750" y="269796"/>
                </a:lnTo>
                <a:cubicBezTo>
                  <a:pt x="137865" y="269796"/>
                  <a:pt x="118286" y="267177"/>
                  <a:pt x="100012" y="261938"/>
                </a:cubicBezTo>
                <a:close/>
                <a:moveTo>
                  <a:pt x="301625" y="231775"/>
                </a:moveTo>
                <a:cubicBezTo>
                  <a:pt x="291087" y="239586"/>
                  <a:pt x="279231" y="247396"/>
                  <a:pt x="264741" y="252603"/>
                </a:cubicBezTo>
                <a:cubicBezTo>
                  <a:pt x="258154" y="269526"/>
                  <a:pt x="250250" y="283846"/>
                  <a:pt x="239712" y="296863"/>
                </a:cubicBezTo>
                <a:cubicBezTo>
                  <a:pt x="267375" y="281242"/>
                  <a:pt x="288452" y="259112"/>
                  <a:pt x="301625" y="231775"/>
                </a:cubicBezTo>
                <a:close/>
                <a:moveTo>
                  <a:pt x="36512" y="231775"/>
                </a:moveTo>
                <a:cubicBezTo>
                  <a:pt x="49685" y="259112"/>
                  <a:pt x="72079" y="281242"/>
                  <a:pt x="98425" y="296863"/>
                </a:cubicBezTo>
                <a:cubicBezTo>
                  <a:pt x="87886" y="283846"/>
                  <a:pt x="79983" y="269526"/>
                  <a:pt x="73396" y="252603"/>
                </a:cubicBezTo>
                <a:cubicBezTo>
                  <a:pt x="58906" y="247396"/>
                  <a:pt x="47050" y="239586"/>
                  <a:pt x="36512" y="231775"/>
                </a:cubicBezTo>
                <a:close/>
                <a:moveTo>
                  <a:pt x="279747" y="179388"/>
                </a:moveTo>
                <a:cubicBezTo>
                  <a:pt x="279747" y="195173"/>
                  <a:pt x="277069" y="210957"/>
                  <a:pt x="273050" y="225426"/>
                </a:cubicBezTo>
                <a:cubicBezTo>
                  <a:pt x="295821" y="213588"/>
                  <a:pt x="310555" y="196488"/>
                  <a:pt x="315913" y="179388"/>
                </a:cubicBezTo>
                <a:cubicBezTo>
                  <a:pt x="315913" y="179388"/>
                  <a:pt x="315913" y="179388"/>
                  <a:pt x="279747" y="179388"/>
                </a:cubicBezTo>
                <a:close/>
                <a:moveTo>
                  <a:pt x="179387" y="179388"/>
                </a:moveTo>
                <a:cubicBezTo>
                  <a:pt x="179387" y="179388"/>
                  <a:pt x="179387" y="179388"/>
                  <a:pt x="179387" y="249238"/>
                </a:cubicBezTo>
                <a:cubicBezTo>
                  <a:pt x="204522" y="249238"/>
                  <a:pt x="228335" y="243966"/>
                  <a:pt x="249501" y="236059"/>
                </a:cubicBezTo>
                <a:cubicBezTo>
                  <a:pt x="254793" y="218926"/>
                  <a:pt x="257439" y="200475"/>
                  <a:pt x="258762" y="179388"/>
                </a:cubicBezTo>
                <a:cubicBezTo>
                  <a:pt x="258762" y="179388"/>
                  <a:pt x="258762" y="179388"/>
                  <a:pt x="179387" y="179388"/>
                </a:cubicBezTo>
                <a:close/>
                <a:moveTo>
                  <a:pt x="273050" y="111125"/>
                </a:moveTo>
                <a:cubicBezTo>
                  <a:pt x="277069" y="125594"/>
                  <a:pt x="279747" y="141379"/>
                  <a:pt x="279747" y="157163"/>
                </a:cubicBezTo>
                <a:lnTo>
                  <a:pt x="315913" y="157163"/>
                </a:lnTo>
                <a:cubicBezTo>
                  <a:pt x="310555" y="140063"/>
                  <a:pt x="295821" y="122963"/>
                  <a:pt x="273050" y="111125"/>
                </a:cubicBezTo>
                <a:close/>
                <a:moveTo>
                  <a:pt x="179387" y="87313"/>
                </a:moveTo>
                <a:lnTo>
                  <a:pt x="179387" y="157163"/>
                </a:lnTo>
                <a:cubicBezTo>
                  <a:pt x="179387" y="157163"/>
                  <a:pt x="179387" y="157163"/>
                  <a:pt x="258762" y="157163"/>
                </a:cubicBezTo>
                <a:cubicBezTo>
                  <a:pt x="257439" y="136076"/>
                  <a:pt x="254793" y="117625"/>
                  <a:pt x="249501" y="100492"/>
                </a:cubicBezTo>
                <a:cubicBezTo>
                  <a:pt x="228335" y="92585"/>
                  <a:pt x="204522" y="87313"/>
                  <a:pt x="179387" y="87313"/>
                </a:cubicBezTo>
                <a:close/>
                <a:moveTo>
                  <a:pt x="239712" y="39688"/>
                </a:moveTo>
                <a:cubicBezTo>
                  <a:pt x="250250" y="52705"/>
                  <a:pt x="258154" y="67025"/>
                  <a:pt x="264741" y="83948"/>
                </a:cubicBezTo>
                <a:cubicBezTo>
                  <a:pt x="279231" y="89155"/>
                  <a:pt x="291087" y="96965"/>
                  <a:pt x="301625" y="104776"/>
                </a:cubicBezTo>
                <a:cubicBezTo>
                  <a:pt x="288452" y="77439"/>
                  <a:pt x="267375" y="55309"/>
                  <a:pt x="239712" y="39688"/>
                </a:cubicBezTo>
                <a:close/>
                <a:moveTo>
                  <a:pt x="89694" y="31750"/>
                </a:moveTo>
                <a:cubicBezTo>
                  <a:pt x="74350" y="31750"/>
                  <a:pt x="61912" y="44188"/>
                  <a:pt x="61912" y="59532"/>
                </a:cubicBezTo>
                <a:cubicBezTo>
                  <a:pt x="61912" y="74876"/>
                  <a:pt x="74350" y="87314"/>
                  <a:pt x="89694" y="87314"/>
                </a:cubicBezTo>
                <a:cubicBezTo>
                  <a:pt x="105038" y="87314"/>
                  <a:pt x="117476" y="74876"/>
                  <a:pt x="117476" y="59532"/>
                </a:cubicBezTo>
                <a:cubicBezTo>
                  <a:pt x="117476" y="44188"/>
                  <a:pt x="105038" y="31750"/>
                  <a:pt x="89694" y="31750"/>
                </a:cubicBezTo>
                <a:close/>
                <a:moveTo>
                  <a:pt x="179387" y="22225"/>
                </a:moveTo>
                <a:lnTo>
                  <a:pt x="179387" y="66755"/>
                </a:lnTo>
                <a:cubicBezTo>
                  <a:pt x="200836" y="66755"/>
                  <a:pt x="220944" y="69374"/>
                  <a:pt x="239712" y="74613"/>
                </a:cubicBezTo>
                <a:cubicBezTo>
                  <a:pt x="224966" y="45799"/>
                  <a:pt x="203517" y="26154"/>
                  <a:pt x="179387" y="22225"/>
                </a:cubicBezTo>
                <a:close/>
                <a:moveTo>
                  <a:pt x="169069" y="0"/>
                </a:moveTo>
                <a:cubicBezTo>
                  <a:pt x="258887" y="0"/>
                  <a:pt x="331534" y="69676"/>
                  <a:pt x="338138" y="157758"/>
                </a:cubicBezTo>
                <a:lnTo>
                  <a:pt x="338138" y="178792"/>
                </a:lnTo>
                <a:cubicBezTo>
                  <a:pt x="331534" y="266874"/>
                  <a:pt x="258887" y="336550"/>
                  <a:pt x="169069" y="336550"/>
                </a:cubicBezTo>
                <a:cubicBezTo>
                  <a:pt x="79251" y="336550"/>
                  <a:pt x="6604" y="266874"/>
                  <a:pt x="0" y="178792"/>
                </a:cubicBezTo>
                <a:cubicBezTo>
                  <a:pt x="0" y="178792"/>
                  <a:pt x="0" y="178792"/>
                  <a:pt x="0" y="157758"/>
                </a:cubicBezTo>
                <a:cubicBezTo>
                  <a:pt x="2642" y="131465"/>
                  <a:pt x="9246" y="107801"/>
                  <a:pt x="21133" y="86767"/>
                </a:cubicBezTo>
                <a:cubicBezTo>
                  <a:pt x="25096" y="95969"/>
                  <a:pt x="30379" y="113060"/>
                  <a:pt x="38305" y="131465"/>
                </a:cubicBezTo>
                <a:cubicBezTo>
                  <a:pt x="30379" y="139353"/>
                  <a:pt x="25096" y="148555"/>
                  <a:pt x="22454" y="157758"/>
                </a:cubicBezTo>
                <a:cubicBezTo>
                  <a:pt x="22454" y="157758"/>
                  <a:pt x="22454" y="157758"/>
                  <a:pt x="47551" y="157758"/>
                </a:cubicBezTo>
                <a:cubicBezTo>
                  <a:pt x="50192" y="164331"/>
                  <a:pt x="52834" y="172219"/>
                  <a:pt x="55476" y="178792"/>
                </a:cubicBezTo>
                <a:cubicBezTo>
                  <a:pt x="55476" y="178792"/>
                  <a:pt x="55476" y="178792"/>
                  <a:pt x="22454" y="178792"/>
                </a:cubicBezTo>
                <a:cubicBezTo>
                  <a:pt x="27738" y="195883"/>
                  <a:pt x="42267" y="212973"/>
                  <a:pt x="64722" y="224805"/>
                </a:cubicBezTo>
                <a:cubicBezTo>
                  <a:pt x="62080" y="212973"/>
                  <a:pt x="59438" y="201141"/>
                  <a:pt x="58117" y="187995"/>
                </a:cubicBezTo>
                <a:cubicBezTo>
                  <a:pt x="66042" y="210344"/>
                  <a:pt x="72647" y="226120"/>
                  <a:pt x="73968" y="228749"/>
                </a:cubicBezTo>
                <a:cubicBezTo>
                  <a:pt x="73968" y="228749"/>
                  <a:pt x="73968" y="228749"/>
                  <a:pt x="84534" y="257671"/>
                </a:cubicBezTo>
                <a:cubicBezTo>
                  <a:pt x="84534" y="257671"/>
                  <a:pt x="84534" y="257671"/>
                  <a:pt x="93780" y="237952"/>
                </a:cubicBezTo>
                <a:cubicBezTo>
                  <a:pt x="113593" y="243210"/>
                  <a:pt x="134727" y="248469"/>
                  <a:pt x="158502" y="248469"/>
                </a:cubicBezTo>
                <a:cubicBezTo>
                  <a:pt x="158502" y="248469"/>
                  <a:pt x="158502" y="248469"/>
                  <a:pt x="158502" y="178792"/>
                </a:cubicBezTo>
                <a:cubicBezTo>
                  <a:pt x="158502" y="178792"/>
                  <a:pt x="158502" y="178792"/>
                  <a:pt x="118877" y="178792"/>
                </a:cubicBezTo>
                <a:cubicBezTo>
                  <a:pt x="122839" y="172219"/>
                  <a:pt x="125481" y="164331"/>
                  <a:pt x="128122" y="157758"/>
                </a:cubicBezTo>
                <a:cubicBezTo>
                  <a:pt x="128122" y="157758"/>
                  <a:pt x="128122" y="157758"/>
                  <a:pt x="158502" y="157758"/>
                </a:cubicBezTo>
                <a:cubicBezTo>
                  <a:pt x="158502" y="157758"/>
                  <a:pt x="158502" y="157758"/>
                  <a:pt x="158502" y="88081"/>
                </a:cubicBezTo>
                <a:cubicBezTo>
                  <a:pt x="158502" y="88081"/>
                  <a:pt x="157181" y="88081"/>
                  <a:pt x="157181" y="88081"/>
                </a:cubicBezTo>
                <a:cubicBezTo>
                  <a:pt x="157181" y="86767"/>
                  <a:pt x="157181" y="85452"/>
                  <a:pt x="158502" y="85452"/>
                </a:cubicBezTo>
                <a:cubicBezTo>
                  <a:pt x="161144" y="77564"/>
                  <a:pt x="162465" y="68362"/>
                  <a:pt x="162465" y="59159"/>
                </a:cubicBezTo>
                <a:cubicBezTo>
                  <a:pt x="162465" y="51271"/>
                  <a:pt x="161144" y="43383"/>
                  <a:pt x="158502" y="35495"/>
                </a:cubicBezTo>
                <a:cubicBezTo>
                  <a:pt x="158502" y="35495"/>
                  <a:pt x="158502" y="35495"/>
                  <a:pt x="158502" y="22349"/>
                </a:cubicBezTo>
                <a:cubicBezTo>
                  <a:pt x="157181" y="22349"/>
                  <a:pt x="154539" y="23664"/>
                  <a:pt x="153219" y="23664"/>
                </a:cubicBezTo>
                <a:cubicBezTo>
                  <a:pt x="147935" y="15776"/>
                  <a:pt x="142652" y="9202"/>
                  <a:pt x="136048" y="3944"/>
                </a:cubicBezTo>
                <a:cubicBezTo>
                  <a:pt x="146614" y="1315"/>
                  <a:pt x="157181" y="0"/>
                  <a:pt x="169069" y="0"/>
                </a:cubicBezTo>
                <a:close/>
                <a:moveTo>
                  <a:pt x="90348" y="0"/>
                </a:moveTo>
                <a:cubicBezTo>
                  <a:pt x="123057" y="0"/>
                  <a:pt x="149225" y="26334"/>
                  <a:pt x="149225" y="59251"/>
                </a:cubicBezTo>
                <a:cubicBezTo>
                  <a:pt x="149225" y="67151"/>
                  <a:pt x="147916" y="73735"/>
                  <a:pt x="145300" y="80318"/>
                </a:cubicBezTo>
                <a:cubicBezTo>
                  <a:pt x="137449" y="104019"/>
                  <a:pt x="86422" y="223838"/>
                  <a:pt x="86422" y="223838"/>
                </a:cubicBezTo>
                <a:cubicBezTo>
                  <a:pt x="86422" y="223838"/>
                  <a:pt x="38012" y="93485"/>
                  <a:pt x="34087" y="79002"/>
                </a:cubicBezTo>
                <a:cubicBezTo>
                  <a:pt x="31470" y="72418"/>
                  <a:pt x="30162" y="65835"/>
                  <a:pt x="30162" y="59251"/>
                </a:cubicBezTo>
                <a:cubicBezTo>
                  <a:pt x="30162" y="26334"/>
                  <a:pt x="57638" y="0"/>
                  <a:pt x="90348" y="0"/>
                </a:cubicBezTo>
                <a:close/>
              </a:path>
            </a:pathLst>
          </a:custGeom>
          <a:solidFill>
            <a:sysClr val="window" lastClr="FFFFFF"/>
          </a:solidFill>
          <a:ln>
            <a:noFill/>
          </a:ln>
        </p:spPr>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sp>
        <p:nvSpPr>
          <p:cNvPr id="36" name="文本框 35"/>
          <p:cNvSpPr txBox="1"/>
          <p:nvPr>
            <p:custDataLst>
              <p:tags r:id="rId18"/>
            </p:custDataLst>
          </p:nvPr>
        </p:nvSpPr>
        <p:spPr>
          <a:xfrm>
            <a:off x="8581581" y="3775254"/>
            <a:ext cx="2894928" cy="575757"/>
          </a:xfrm>
          <a:prstGeom prst="rect">
            <a:avLst/>
          </a:prstGeom>
          <a:noFill/>
        </p:spPr>
        <p:txBody>
          <a:bodyPr wrap="square" lIns="90000" tIns="0" rIns="90000" bIns="46800" anchor="t" anchorCtr="0">
            <a:normAutofit fontScale="90000" lnSpcReduction="20000"/>
          </a:bodyPr>
          <a:lstStyle/>
          <a:p>
            <a:pPr defTabSz="913765">
              <a:lnSpc>
                <a:spcPct val="120000"/>
              </a:lnSpc>
              <a:defRPr/>
            </a:pPr>
            <a:r>
              <a:rPr lang="zh-CN" altLang="en-US" sz="1200" spc="150">
                <a:solidFill>
                  <a:sysClr val="window" lastClr="FFFFFF"/>
                </a:solidFill>
                <a:latin typeface="微软雅黑" panose="020B0503020204020204" pitchFamily="2" charset="-122"/>
                <a:ea typeface="微软雅黑" panose="020B0503020204020204" pitchFamily="2" charset="-122"/>
                <a:sym typeface="Arial" panose="020B0604020202020204" pitchFamily="34" charset="0"/>
              </a:rPr>
              <a:t>中国共产党领导的多党合作和政治协商制度、民族区域自治制度、基层群众自治制度</a:t>
            </a:r>
            <a:endParaRPr lang="zh-CN" altLang="en-US" sz="1200" spc="150">
              <a:solidFill>
                <a:sysClr val="window" lastClr="FFFFFF"/>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7" name="矩形 36"/>
          <p:cNvSpPr/>
          <p:nvPr>
            <p:custDataLst>
              <p:tags r:id="rId19"/>
            </p:custDataLst>
          </p:nvPr>
        </p:nvSpPr>
        <p:spPr>
          <a:xfrm>
            <a:off x="8581581" y="3238727"/>
            <a:ext cx="2894927" cy="482686"/>
          </a:xfrm>
          <a:prstGeom prst="rect">
            <a:avLst/>
          </a:prstGeom>
        </p:spPr>
        <p:txBody>
          <a:bodyPr wrap="square" lIns="90000" tIns="46800" rIns="90000" bIns="0" anchor="b" anchorCtr="0">
            <a:normAutofit/>
          </a:bodyPr>
          <a:lstStyle/>
          <a:p>
            <a:pPr lvl="0" defTabSz="913765">
              <a:lnSpc>
                <a:spcPct val="120000"/>
              </a:lnSpc>
              <a:defRPr/>
            </a:pPr>
            <a:r>
              <a:rPr lang="zh-CN" altLang="en-US" b="1" spc="300">
                <a:solidFill>
                  <a:sysClr val="window" lastClr="FFFFFF"/>
                </a:solidFill>
                <a:latin typeface="微软雅黑" panose="020B0503020204020204" pitchFamily="2" charset="-122"/>
                <a:ea typeface="微软雅黑" panose="020B0503020204020204" pitchFamily="2" charset="-122"/>
                <a:cs typeface="+mn-ea"/>
                <a:sym typeface="Arial" panose="020B0604020202020204" pitchFamily="34" charset="0"/>
              </a:rPr>
              <a:t>基本政治制度</a:t>
            </a:r>
            <a:endParaRPr lang="zh-CN" altLang="en-US" b="1" spc="300">
              <a:solidFill>
                <a:sysClr val="window" lastClr="FFFFFF"/>
              </a:solidFill>
              <a:latin typeface="微软雅黑" panose="020B0503020204020204" pitchFamily="2" charset="-122"/>
              <a:ea typeface="微软雅黑" panose="020B0503020204020204" pitchFamily="2" charset="-122"/>
              <a:cs typeface="+mn-ea"/>
              <a:sym typeface="Arial" panose="020B0604020202020204" pitchFamily="34" charset="0"/>
            </a:endParaRPr>
          </a:p>
        </p:txBody>
      </p:sp>
      <p:sp>
        <p:nvSpPr>
          <p:cNvPr id="38" name="文本框 37"/>
          <p:cNvSpPr txBox="1"/>
          <p:nvPr>
            <p:custDataLst>
              <p:tags r:id="rId20"/>
            </p:custDataLst>
          </p:nvPr>
        </p:nvSpPr>
        <p:spPr>
          <a:xfrm>
            <a:off x="8581583" y="1984494"/>
            <a:ext cx="2894930" cy="575757"/>
          </a:xfrm>
          <a:prstGeom prst="rect">
            <a:avLst/>
          </a:prstGeom>
          <a:noFill/>
        </p:spPr>
        <p:txBody>
          <a:bodyPr wrap="square" lIns="90000" tIns="0" rIns="90000" bIns="46800" anchor="t" anchorCtr="0">
            <a:normAutofit/>
          </a:bodyPr>
          <a:lstStyle/>
          <a:p>
            <a:pPr defTabSz="913765">
              <a:lnSpc>
                <a:spcPct val="120000"/>
              </a:lnSpc>
              <a:defRPr/>
            </a:pPr>
            <a:r>
              <a:rPr lang="zh-CN" altLang="en-US" sz="1200" spc="150">
                <a:solidFill>
                  <a:sysClr val="window" lastClr="FFFFFF"/>
                </a:solidFill>
                <a:latin typeface="微软雅黑" panose="020B0503020204020204" pitchFamily="2" charset="-122"/>
                <a:ea typeface="微软雅黑" panose="020B0503020204020204" pitchFamily="2" charset="-122"/>
                <a:sym typeface="Arial" panose="020B0604020202020204" pitchFamily="34" charset="0"/>
              </a:rPr>
              <a:t>党的领导、人民当家做主、依法治国有机统一的人民代表大会制度</a:t>
            </a:r>
            <a:endParaRPr lang="zh-CN" altLang="en-US" sz="1200" spc="150">
              <a:solidFill>
                <a:sysClr val="window" lastClr="FFFFFF"/>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9" name="矩形 38"/>
          <p:cNvSpPr/>
          <p:nvPr>
            <p:custDataLst>
              <p:tags r:id="rId21"/>
            </p:custDataLst>
          </p:nvPr>
        </p:nvSpPr>
        <p:spPr>
          <a:xfrm>
            <a:off x="8581583" y="1413951"/>
            <a:ext cx="2894924" cy="482686"/>
          </a:xfrm>
          <a:prstGeom prst="rect">
            <a:avLst/>
          </a:prstGeom>
        </p:spPr>
        <p:txBody>
          <a:bodyPr wrap="square" lIns="90000" tIns="46800" rIns="90000" bIns="0" anchor="b" anchorCtr="0">
            <a:normAutofit/>
          </a:bodyPr>
          <a:lstStyle/>
          <a:p>
            <a:pPr lvl="0" defTabSz="913765">
              <a:lnSpc>
                <a:spcPct val="120000"/>
              </a:lnSpc>
              <a:defRPr/>
            </a:pPr>
            <a:r>
              <a:rPr lang="zh-CN" altLang="en-US" b="1" spc="300">
                <a:solidFill>
                  <a:sysClr val="window" lastClr="FFFFFF"/>
                </a:solidFill>
                <a:latin typeface="微软雅黑" panose="020B0503020204020204" pitchFamily="2" charset="-122"/>
                <a:ea typeface="微软雅黑" panose="020B0503020204020204" pitchFamily="2" charset="-122"/>
                <a:cs typeface="+mn-ea"/>
                <a:sym typeface="Arial" panose="020B0604020202020204" pitchFamily="34" charset="0"/>
              </a:rPr>
              <a:t>根本政治制度</a:t>
            </a:r>
            <a:endParaRPr lang="zh-CN" altLang="en-US" b="1" spc="300">
              <a:solidFill>
                <a:sysClr val="window" lastClr="FFFFFF"/>
              </a:solidFill>
              <a:latin typeface="微软雅黑" panose="020B0503020204020204" pitchFamily="2" charset="-122"/>
              <a:ea typeface="微软雅黑" panose="020B0503020204020204" pitchFamily="2" charset="-122"/>
              <a:cs typeface="+mn-ea"/>
              <a:sym typeface="Arial" panose="020B0604020202020204" pitchFamily="34" charset="0"/>
            </a:endParaRPr>
          </a:p>
        </p:txBody>
      </p:sp>
      <p:sp>
        <p:nvSpPr>
          <p:cNvPr id="40" name="文本框 39"/>
          <p:cNvSpPr txBox="1"/>
          <p:nvPr>
            <p:custDataLst>
              <p:tags r:id="rId22"/>
            </p:custDataLst>
          </p:nvPr>
        </p:nvSpPr>
        <p:spPr>
          <a:xfrm>
            <a:off x="8581580" y="5643560"/>
            <a:ext cx="2894928" cy="575757"/>
          </a:xfrm>
          <a:prstGeom prst="rect">
            <a:avLst/>
          </a:prstGeom>
          <a:noFill/>
        </p:spPr>
        <p:txBody>
          <a:bodyPr wrap="square" lIns="90000" tIns="0" rIns="90000" bIns="46800" anchor="t" anchorCtr="0">
            <a:normAutofit/>
          </a:bodyPr>
          <a:lstStyle/>
          <a:p>
            <a:pPr defTabSz="913765">
              <a:lnSpc>
                <a:spcPct val="120000"/>
              </a:lnSpc>
              <a:defRPr/>
            </a:pPr>
            <a:r>
              <a:rPr lang="zh-CN" altLang="en-US" sz="1200" spc="150">
                <a:solidFill>
                  <a:sysClr val="window" lastClr="FFFFFF"/>
                </a:solidFill>
                <a:latin typeface="微软雅黑" panose="020B0503020204020204" pitchFamily="2" charset="-122"/>
                <a:ea typeface="微软雅黑" panose="020B0503020204020204" pitchFamily="2" charset="-122"/>
                <a:sym typeface="Arial" panose="020B0604020202020204" pitchFamily="34" charset="0"/>
              </a:rPr>
              <a:t>以公有制为主体，多种所有制经济共同发展的经济制度</a:t>
            </a:r>
            <a:endParaRPr lang="zh-CN" altLang="en-US" sz="1200" spc="150">
              <a:solidFill>
                <a:sysClr val="window" lastClr="FFFFFF"/>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41" name="矩形 40"/>
          <p:cNvSpPr/>
          <p:nvPr>
            <p:custDataLst>
              <p:tags r:id="rId23"/>
            </p:custDataLst>
          </p:nvPr>
        </p:nvSpPr>
        <p:spPr>
          <a:xfrm>
            <a:off x="8581582" y="5073017"/>
            <a:ext cx="2894926" cy="482686"/>
          </a:xfrm>
          <a:prstGeom prst="rect">
            <a:avLst/>
          </a:prstGeom>
        </p:spPr>
        <p:txBody>
          <a:bodyPr wrap="square" lIns="90000" tIns="46800" rIns="90000" bIns="0" anchor="b" anchorCtr="0">
            <a:normAutofit/>
          </a:bodyPr>
          <a:lstStyle/>
          <a:p>
            <a:pPr lvl="0" defTabSz="913765">
              <a:lnSpc>
                <a:spcPct val="120000"/>
              </a:lnSpc>
              <a:defRPr/>
            </a:pPr>
            <a:r>
              <a:rPr lang="zh-CN" altLang="en-US" b="1" spc="300">
                <a:solidFill>
                  <a:sysClr val="window" lastClr="FFFFFF"/>
                </a:solidFill>
                <a:latin typeface="微软雅黑" panose="020B0503020204020204" pitchFamily="2" charset="-122"/>
                <a:ea typeface="微软雅黑" panose="020B0503020204020204" pitchFamily="2" charset="-122"/>
                <a:cs typeface="+mn-ea"/>
                <a:sym typeface="Arial" panose="020B0604020202020204" pitchFamily="34" charset="0"/>
              </a:rPr>
              <a:t>基本经济制度</a:t>
            </a:r>
            <a:endParaRPr lang="zh-CN" altLang="en-US" b="1" spc="300">
              <a:solidFill>
                <a:sysClr val="window" lastClr="FFFFFF"/>
              </a:solidFill>
              <a:latin typeface="微软雅黑" panose="020B0503020204020204" pitchFamily="2" charset="-122"/>
              <a:ea typeface="微软雅黑" panose="020B0503020204020204" pitchFamily="2" charset="-122"/>
              <a:cs typeface="+mn-ea"/>
              <a:sym typeface="Arial" panose="020B0604020202020204" pitchFamily="34" charset="0"/>
            </a:endParaRPr>
          </a:p>
        </p:txBody>
      </p:sp>
      <p:sp>
        <p:nvSpPr>
          <p:cNvPr id="31" name="矩形 30"/>
          <p:cNvSpPr/>
          <p:nvPr>
            <p:custDataLst>
              <p:tags r:id="rId24"/>
            </p:custDataLst>
          </p:nvPr>
        </p:nvSpPr>
        <p:spPr>
          <a:xfrm>
            <a:off x="654050" y="3238500"/>
            <a:ext cx="3427095" cy="1113155"/>
          </a:xfrm>
          <a:prstGeom prst="rect">
            <a:avLst/>
          </a:prstGeom>
        </p:spPr>
        <p:txBody>
          <a:bodyPr wrap="square" lIns="90000" tIns="46800" rIns="90000" bIns="0" anchor="b" anchorCtr="0">
            <a:normAutofit fontScale="90000"/>
          </a:bodyPr>
          <a:lstStyle/>
          <a:p>
            <a:pPr lvl="0" algn="ctr" defTabSz="913765">
              <a:lnSpc>
                <a:spcPct val="120000"/>
              </a:lnSpc>
              <a:defRPr/>
            </a:pPr>
            <a:r>
              <a:rPr lang="zh-CN" altLang="en-US" b="1" spc="300">
                <a:latin typeface="微软雅黑" panose="020B0503020204020204" pitchFamily="2" charset="-122"/>
                <a:ea typeface="微软雅黑" panose="020B0503020204020204" pitchFamily="2" charset="-122"/>
                <a:cs typeface="+mn-ea"/>
                <a:sym typeface="Arial" panose="020B0604020202020204" pitchFamily="34" charset="0"/>
              </a:rPr>
              <a:t>三项制度：一个国家的政治、经济、社会制度对一个国家的发展战略具有决定性的影响。</a:t>
            </a:r>
            <a:endParaRPr lang="zh-CN" altLang="en-US" b="1" spc="300">
              <a:latin typeface="微软雅黑" panose="020B0503020204020204" pitchFamily="2" charset="-122"/>
              <a:ea typeface="微软雅黑" panose="020B0503020204020204" pitchFamily="2" charset="-122"/>
              <a:cs typeface="+mn-ea"/>
              <a:sym typeface="Arial" panose="020B0604020202020204" pitchFamily="34" charset="0"/>
            </a:endParaRPr>
          </a:p>
        </p:txBody>
      </p:sp>
      <p:sp>
        <p:nvSpPr>
          <p:cNvPr id="2" name="圆角矩形 1"/>
          <p:cNvSpPr/>
          <p:nvPr>
            <p:custDataLst>
              <p:tags r:id="rId25"/>
            </p:custDataLst>
          </p:nvPr>
        </p:nvSpPr>
        <p:spPr>
          <a:xfrm>
            <a:off x="439290" y="1247299"/>
            <a:ext cx="4563289" cy="1312880"/>
          </a:xfrm>
          <a:prstGeom prst="roundRect">
            <a:avLst/>
          </a:prstGeom>
          <a:solidFill>
            <a:schemeClr val="accent1">
              <a:lumMod val="60000"/>
              <a:lumOff val="40000"/>
            </a:schemeClr>
          </a:solidFill>
          <a:ln w="762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latin typeface="微软雅黑" panose="020B0503020204020204" pitchFamily="2" charset="-122"/>
              <a:ea typeface="微软雅黑" panose="020B0503020204020204" pitchFamily="2" charset="-122"/>
              <a:sym typeface="Arial" panose="020B0604020202020204" pitchFamily="34" charset="0"/>
            </a:endParaRPr>
          </a:p>
        </p:txBody>
      </p:sp>
      <p:sp>
        <p:nvSpPr>
          <p:cNvPr id="17" name="矩形 16"/>
          <p:cNvSpPr/>
          <p:nvPr>
            <p:custDataLst>
              <p:tags r:id="rId26"/>
            </p:custDataLst>
          </p:nvPr>
        </p:nvSpPr>
        <p:spPr>
          <a:xfrm>
            <a:off x="653415" y="1662430"/>
            <a:ext cx="4269740" cy="482600"/>
          </a:xfrm>
          <a:prstGeom prst="rect">
            <a:avLst/>
          </a:prstGeom>
        </p:spPr>
        <p:txBody>
          <a:bodyPr wrap="square" lIns="90000" tIns="46800" rIns="90000" bIns="0" anchor="b" anchorCtr="0">
            <a:normAutofit/>
          </a:bodyPr>
          <a:lstStyle/>
          <a:p>
            <a:pPr lvl="0" defTabSz="913765">
              <a:lnSpc>
                <a:spcPct val="120000"/>
              </a:lnSpc>
              <a:defRPr/>
            </a:pPr>
            <a:r>
              <a:rPr lang="zh-CN" altLang="en-US" sz="2000" b="1" spc="300">
                <a:solidFill>
                  <a:srgbClr val="FF0000"/>
                </a:solidFill>
                <a:latin typeface="微软雅黑" panose="020B0503020204020204" pitchFamily="2" charset="-122"/>
                <a:ea typeface="微软雅黑" panose="020B0503020204020204" pitchFamily="2" charset="-122"/>
                <a:cs typeface="+mn-ea"/>
                <a:sym typeface="Arial" panose="020B0604020202020204" pitchFamily="34" charset="0"/>
              </a:rPr>
              <a:t>中国特色社会主义的法律体系</a:t>
            </a:r>
            <a:endParaRPr lang="zh-CN" altLang="en-US" sz="2000" b="1" spc="300">
              <a:solidFill>
                <a:srgbClr val="FF0000"/>
              </a:solidFill>
              <a:latin typeface="微软雅黑" panose="020B0503020204020204" pitchFamily="2" charset="-122"/>
              <a:ea typeface="微软雅黑" panose="020B0503020204020204" pitchFamily="2" charset="-122"/>
              <a:cs typeface="+mn-ea"/>
              <a:sym typeface="Arial" panose="020B0604020202020204" pitchFamily="34" charset="0"/>
            </a:endParaRPr>
          </a:p>
        </p:txBody>
      </p:sp>
      <p:sp>
        <p:nvSpPr>
          <p:cNvPr id="18" name="圆角矩形 17"/>
          <p:cNvSpPr/>
          <p:nvPr>
            <p:custDataLst>
              <p:tags r:id="rId27"/>
            </p:custDataLst>
          </p:nvPr>
        </p:nvSpPr>
        <p:spPr>
          <a:xfrm>
            <a:off x="360045" y="4906010"/>
            <a:ext cx="5913755" cy="1773555"/>
          </a:xfrm>
          <a:prstGeom prst="roundRect">
            <a:avLst/>
          </a:prstGeom>
          <a:gradFill>
            <a:gsLst>
              <a:gs pos="3000">
                <a:srgbClr val="D2E6C3"/>
              </a:gs>
              <a:gs pos="100000">
                <a:srgbClr val="FAB295"/>
              </a:gs>
            </a:gsLst>
            <a:lin scaled="1"/>
          </a:gradFill>
          <a:ln w="76200">
            <a:solidFill>
              <a:sysClr val="window" lastClr="FFFFFF"/>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l">
              <a:lnSpc>
                <a:spcPct val="130000"/>
              </a:lnSpc>
            </a:pPr>
            <a:r>
              <a:rPr lang="zh-CN" altLang="zh-CN" dirty="0">
                <a:solidFill>
                  <a:srgbClr val="000000"/>
                </a:solidFill>
                <a:latin typeface="微软雅黑" panose="020B0503020204020204" pitchFamily="2" charset="-122"/>
                <a:ea typeface="微软雅黑" panose="020B0503020204020204" pitchFamily="2" charset="-122"/>
                <a:sym typeface="+mn-ea"/>
              </a:rPr>
              <a:t>建立在这些制度基础上的经济体制、政治体制、文化体制、社会体制等</a:t>
            </a:r>
            <a:r>
              <a:rPr lang="zh-CN" altLang="zh-CN" b="1" dirty="0">
                <a:solidFill>
                  <a:srgbClr val="C00000"/>
                </a:solidFill>
                <a:latin typeface="微软雅黑" panose="020B0503020204020204" pitchFamily="2" charset="-122"/>
                <a:ea typeface="微软雅黑" panose="020B0503020204020204" pitchFamily="2" charset="-122"/>
                <a:sym typeface="+mn-ea"/>
              </a:rPr>
              <a:t>各项具体制度</a:t>
            </a:r>
            <a:r>
              <a:rPr lang="zh-CN" altLang="zh-CN" dirty="0">
                <a:solidFill>
                  <a:srgbClr val="000000"/>
                </a:solidFill>
                <a:latin typeface="微软雅黑" panose="020B0503020204020204" pitchFamily="2" charset="-122"/>
                <a:ea typeface="微软雅黑" panose="020B0503020204020204" pitchFamily="2" charset="-122"/>
                <a:sym typeface="+mn-ea"/>
              </a:rPr>
              <a:t>。</a:t>
            </a:r>
            <a:r>
              <a:rPr lang="zh-CN" altLang="en-US" dirty="0">
                <a:solidFill>
                  <a:srgbClr val="000000"/>
                </a:solidFill>
                <a:latin typeface="微软雅黑" panose="020B0503020204020204" pitchFamily="2" charset="-122"/>
                <a:ea typeface="微软雅黑" panose="020B0503020204020204" pitchFamily="2" charset="-122"/>
                <a:sym typeface="Helvetica" panose="020B0604020202020204" pitchFamily="34" charset="0"/>
              </a:rPr>
              <a:t>中国特色社会主义制度是当代中国发展进步的根本制度保障，是具有鲜明中国特色、明显制度优势、强大自我完善能力的先进制度。</a:t>
            </a:r>
            <a:endParaRPr>
              <a:latin typeface="微软雅黑" panose="020B0503020204020204" pitchFamily="2" charset="-122"/>
              <a:ea typeface="微软雅黑" panose="020B0503020204020204" pitchFamily="2" charset="-122"/>
              <a:sym typeface="Arial" panose="020B0604020202020204" pitchFamily="34" charset="0"/>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六个重要方法</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2" name="圆角右箭头 1"/>
          <p:cNvSpPr/>
          <p:nvPr>
            <p:custDataLst>
              <p:tags r:id="rId1"/>
            </p:custDataLst>
          </p:nvPr>
        </p:nvSpPr>
        <p:spPr>
          <a:xfrm rot="16200000" flipH="1">
            <a:off x="2428664" y="2471076"/>
            <a:ext cx="932925" cy="3748360"/>
          </a:xfrm>
          <a:prstGeom prst="bentArrow">
            <a:avLst>
              <a:gd name="adj1" fmla="val 28556"/>
              <a:gd name="adj2" fmla="val 27341"/>
              <a:gd name="adj3" fmla="val 27711"/>
              <a:gd name="adj4" fmla="val 32225"/>
            </a:avLst>
          </a:prstGeom>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solidFill>
                <a:sysClr val="windowText" lastClr="000000"/>
              </a:solidFill>
              <a:sym typeface="Arial" panose="020B0604020202020204" pitchFamily="34" charset="0"/>
            </a:endParaRPr>
          </a:p>
        </p:txBody>
      </p:sp>
      <p:sp>
        <p:nvSpPr>
          <p:cNvPr id="3" name="下箭头 2"/>
          <p:cNvSpPr/>
          <p:nvPr>
            <p:custDataLst>
              <p:tags r:id="rId2"/>
            </p:custDataLst>
          </p:nvPr>
        </p:nvSpPr>
        <p:spPr>
          <a:xfrm rot="16200000">
            <a:off x="5925412" y="-1643793"/>
            <a:ext cx="599739" cy="10445433"/>
          </a:xfrm>
          <a:prstGeom prst="downArrow">
            <a:avLst/>
          </a:prstGeom>
          <a:solidFill>
            <a:srgbClr val="9EBD05"/>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4" name="圆角右箭头 3"/>
          <p:cNvSpPr/>
          <p:nvPr>
            <p:custDataLst>
              <p:tags r:id="rId3"/>
            </p:custDataLst>
          </p:nvPr>
        </p:nvSpPr>
        <p:spPr>
          <a:xfrm rot="16200000" flipH="1">
            <a:off x="5658863" y="2637672"/>
            <a:ext cx="932925" cy="3415168"/>
          </a:xfrm>
          <a:prstGeom prst="bentArrow">
            <a:avLst>
              <a:gd name="adj1" fmla="val 28556"/>
              <a:gd name="adj2" fmla="val 27341"/>
              <a:gd name="adj3" fmla="val 27711"/>
              <a:gd name="adj4" fmla="val 32225"/>
            </a:avLst>
          </a:prstGeom>
          <a:solidFill>
            <a:srgbClr val="C83225"/>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solidFill>
                <a:sysClr val="windowText" lastClr="000000"/>
              </a:solidFill>
              <a:sym typeface="Arial" panose="020B0604020202020204" pitchFamily="34" charset="0"/>
            </a:endParaRPr>
          </a:p>
        </p:txBody>
      </p:sp>
      <p:sp>
        <p:nvSpPr>
          <p:cNvPr id="19" name="圆角右箭头 18"/>
          <p:cNvSpPr/>
          <p:nvPr>
            <p:custDataLst>
              <p:tags r:id="rId4"/>
            </p:custDataLst>
          </p:nvPr>
        </p:nvSpPr>
        <p:spPr>
          <a:xfrm rot="16200000" flipH="1">
            <a:off x="8849139" y="2496065"/>
            <a:ext cx="932925" cy="3698383"/>
          </a:xfrm>
          <a:prstGeom prst="bentArrow">
            <a:avLst>
              <a:gd name="adj1" fmla="val 28556"/>
              <a:gd name="adj2" fmla="val 27341"/>
              <a:gd name="adj3" fmla="val 27711"/>
              <a:gd name="adj4" fmla="val 32225"/>
            </a:avLst>
          </a:prstGeom>
          <a:solidFill>
            <a:srgbClr val="F49213"/>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solidFill>
                <a:sysClr val="windowText" lastClr="000000"/>
              </a:solidFill>
              <a:sym typeface="Arial" panose="020B0604020202020204" pitchFamily="34" charset="0"/>
            </a:endParaRPr>
          </a:p>
        </p:txBody>
      </p:sp>
      <p:sp>
        <p:nvSpPr>
          <p:cNvPr id="20" name="圆角右箭头 19"/>
          <p:cNvSpPr/>
          <p:nvPr>
            <p:custDataLst>
              <p:tags r:id="rId5"/>
            </p:custDataLst>
          </p:nvPr>
        </p:nvSpPr>
        <p:spPr>
          <a:xfrm rot="16200000" flipV="1">
            <a:off x="8849140" y="963399"/>
            <a:ext cx="932925" cy="3698383"/>
          </a:xfrm>
          <a:prstGeom prst="bentArrow">
            <a:avLst>
              <a:gd name="adj1" fmla="val 28556"/>
              <a:gd name="adj2" fmla="val 27341"/>
              <a:gd name="adj3" fmla="val 27711"/>
              <a:gd name="adj4" fmla="val 32225"/>
            </a:avLst>
          </a:prstGeom>
          <a:solidFill>
            <a:srgbClr val="207CBC"/>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solidFill>
                <a:sysClr val="windowText" lastClr="000000"/>
              </a:solidFill>
              <a:sym typeface="Arial" panose="020B0604020202020204" pitchFamily="34" charset="0"/>
            </a:endParaRPr>
          </a:p>
        </p:txBody>
      </p:sp>
      <p:sp>
        <p:nvSpPr>
          <p:cNvPr id="22" name="圆角右箭头 21"/>
          <p:cNvSpPr/>
          <p:nvPr>
            <p:custDataLst>
              <p:tags r:id="rId6"/>
            </p:custDataLst>
          </p:nvPr>
        </p:nvSpPr>
        <p:spPr>
          <a:xfrm rot="16200000" flipV="1">
            <a:off x="5658864" y="1105007"/>
            <a:ext cx="932925" cy="3415168"/>
          </a:xfrm>
          <a:prstGeom prst="bentArrow">
            <a:avLst>
              <a:gd name="adj1" fmla="val 28556"/>
              <a:gd name="adj2" fmla="val 27341"/>
              <a:gd name="adj3" fmla="val 27711"/>
              <a:gd name="adj4" fmla="val 32225"/>
            </a:avLst>
          </a:prstGeom>
          <a:solidFill>
            <a:srgbClr val="C83225"/>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solidFill>
                <a:sysClr val="windowText" lastClr="000000"/>
              </a:solidFill>
              <a:sym typeface="Arial" panose="020B0604020202020204" pitchFamily="34" charset="0"/>
            </a:endParaRPr>
          </a:p>
        </p:txBody>
      </p:sp>
      <p:sp>
        <p:nvSpPr>
          <p:cNvPr id="33" name="圆角右箭头 32"/>
          <p:cNvSpPr/>
          <p:nvPr>
            <p:custDataLst>
              <p:tags r:id="rId7"/>
            </p:custDataLst>
          </p:nvPr>
        </p:nvSpPr>
        <p:spPr>
          <a:xfrm rot="16200000" flipV="1">
            <a:off x="2428665" y="938411"/>
            <a:ext cx="932925" cy="3748360"/>
          </a:xfrm>
          <a:prstGeom prst="bentArrow">
            <a:avLst>
              <a:gd name="adj1" fmla="val 28556"/>
              <a:gd name="adj2" fmla="val 27341"/>
              <a:gd name="adj3" fmla="val 27711"/>
              <a:gd name="adj4" fmla="val 32225"/>
            </a:avLst>
          </a:prstGeom>
          <a:solidFill>
            <a:srgbClr val="F49213"/>
          </a:solidFill>
          <a:ln>
            <a:noFill/>
          </a:ln>
        </p:spPr>
        <p:style>
          <a:lnRef idx="2">
            <a:srgbClr val="207CBC">
              <a:shade val="50000"/>
            </a:srgbClr>
          </a:lnRef>
          <a:fillRef idx="1">
            <a:srgbClr val="207CBC"/>
          </a:fillRef>
          <a:effectRef idx="0">
            <a:srgbClr val="207CBC"/>
          </a:effectRef>
          <a:fontRef idx="minor">
            <a:sysClr val="window" lastClr="FFFFFF"/>
          </a:fontRef>
        </p:style>
        <p:txBody>
          <a:bodyPr rtlCol="0" anchor="ctr">
            <a:normAutofit/>
          </a:bodyPr>
          <a:lstStyle/>
          <a:p>
            <a:pPr algn="ctr"/>
            <a:endParaRPr lang="zh-CN" altLang="en-US">
              <a:solidFill>
                <a:sysClr val="windowText" lastClr="000000"/>
              </a:solidFill>
              <a:sym typeface="Arial" panose="020B0604020202020204" pitchFamily="34" charset="0"/>
            </a:endParaRPr>
          </a:p>
        </p:txBody>
      </p:sp>
      <p:sp>
        <p:nvSpPr>
          <p:cNvPr id="36" name="文本框 35"/>
          <p:cNvSpPr txBox="1"/>
          <p:nvPr>
            <p:custDataLst>
              <p:tags r:id="rId8"/>
            </p:custDataLst>
          </p:nvPr>
        </p:nvSpPr>
        <p:spPr>
          <a:xfrm>
            <a:off x="987425" y="1483360"/>
            <a:ext cx="3429635" cy="1381125"/>
          </a:xfrm>
          <a:prstGeom prst="rect">
            <a:avLst/>
          </a:prstGeom>
          <a:noFill/>
        </p:spPr>
        <p:txBody>
          <a:bodyPr wrap="square" rtlCol="0">
            <a:normAutofit fontScale="90000"/>
          </a:bodyPr>
          <a:lstStyle/>
          <a:p>
            <a:r>
              <a:rPr lang="zh-CN" altLang="en-US" dirty="0">
                <a:sym typeface="Arial" panose="020B0604020202020204" pitchFamily="34" charset="0"/>
              </a:rPr>
              <a:t>毛泽东思想</a:t>
            </a:r>
            <a:endParaRPr lang="zh-CN" altLang="en-US" dirty="0">
              <a:sym typeface="Arial" panose="020B0604020202020204" pitchFamily="34" charset="0"/>
            </a:endParaRPr>
          </a:p>
          <a:p>
            <a:r>
              <a:rPr lang="zh-CN" altLang="en-US" dirty="0">
                <a:sym typeface="Arial" panose="020B0604020202020204" pitchFamily="34" charset="0"/>
              </a:rPr>
              <a:t>中国特色社会主义（邓小平理论，</a:t>
            </a:r>
            <a:r>
              <a:rPr lang="en-US" altLang="zh-CN" dirty="0">
                <a:sym typeface="Arial" panose="020B0604020202020204" pitchFamily="34" charset="0"/>
              </a:rPr>
              <a:t>“</a:t>
            </a:r>
            <a:r>
              <a:rPr lang="zh-CN" altLang="en-US" dirty="0">
                <a:ea typeface="宋体" panose="02010600030101010101" pitchFamily="2" charset="-122"/>
                <a:sym typeface="Arial" panose="020B0604020202020204" pitchFamily="34" charset="0"/>
              </a:rPr>
              <a:t>三个代表</a:t>
            </a:r>
            <a:r>
              <a:rPr lang="en-US" altLang="zh-CN" dirty="0">
                <a:sym typeface="Arial" panose="020B0604020202020204" pitchFamily="34" charset="0"/>
              </a:rPr>
              <a:t>”</a:t>
            </a:r>
            <a:r>
              <a:rPr lang="zh-CN" altLang="en-US" dirty="0">
                <a:ea typeface="宋体" panose="02010600030101010101" pitchFamily="2" charset="-122"/>
                <a:sym typeface="Arial" panose="020B0604020202020204" pitchFamily="34" charset="0"/>
              </a:rPr>
              <a:t>重要思想、科学发展观、习近平新时代中国特色社会主义思想（八个明确，十四个坚持）</a:t>
            </a:r>
            <a:r>
              <a:rPr lang="zh-CN" altLang="en-US" dirty="0">
                <a:sym typeface="Arial" panose="020B0604020202020204" pitchFamily="34" charset="0"/>
              </a:rPr>
              <a:t>）</a:t>
            </a:r>
            <a:endParaRPr lang="zh-CN" altLang="en-US" dirty="0">
              <a:sym typeface="Arial" panose="020B0604020202020204" pitchFamily="34" charset="0"/>
            </a:endParaRPr>
          </a:p>
        </p:txBody>
      </p:sp>
      <p:sp>
        <p:nvSpPr>
          <p:cNvPr id="39" name="文本框 38"/>
          <p:cNvSpPr txBox="1"/>
          <p:nvPr>
            <p:custDataLst>
              <p:tags r:id="rId9"/>
            </p:custDataLst>
          </p:nvPr>
        </p:nvSpPr>
        <p:spPr>
          <a:xfrm>
            <a:off x="1020977" y="1016239"/>
            <a:ext cx="2778186" cy="466533"/>
          </a:xfrm>
          <a:prstGeom prst="rect">
            <a:avLst/>
          </a:prstGeom>
          <a:noFill/>
        </p:spPr>
        <p:txBody>
          <a:bodyPr wrap="square" rtlCol="0">
            <a:normAutofit/>
          </a:bodyPr>
          <a:lstStyle/>
          <a:p>
            <a:r>
              <a:rPr lang="zh-CN" altLang="en-US" sz="2000" dirty="0">
                <a:solidFill>
                  <a:srgbClr val="F49213"/>
                </a:solidFill>
                <a:latin typeface="Arial" panose="020B0604020202020204" pitchFamily="34" charset="0"/>
                <a:ea typeface="黑体" panose="02010609060101010101" charset="-122"/>
                <a:cs typeface="+mn-ea"/>
                <a:sym typeface="Arial" panose="020B0604020202020204" pitchFamily="34" charset="0"/>
              </a:rPr>
              <a:t>理论创新引领</a:t>
            </a:r>
            <a:endParaRPr lang="zh-CN" altLang="en-US" sz="2000" dirty="0">
              <a:solidFill>
                <a:srgbClr val="F49213"/>
              </a:solidFill>
              <a:latin typeface="Arial" panose="020B0604020202020204" pitchFamily="34" charset="0"/>
              <a:ea typeface="黑体" panose="02010609060101010101" charset="-122"/>
              <a:cs typeface="+mn-ea"/>
              <a:sym typeface="Arial" panose="020B0604020202020204" pitchFamily="34" charset="0"/>
            </a:endParaRPr>
          </a:p>
        </p:txBody>
      </p:sp>
      <p:sp>
        <p:nvSpPr>
          <p:cNvPr id="40" name="文本框 39"/>
          <p:cNvSpPr txBox="1"/>
          <p:nvPr>
            <p:custDataLst>
              <p:tags r:id="rId10"/>
            </p:custDataLst>
          </p:nvPr>
        </p:nvSpPr>
        <p:spPr>
          <a:xfrm>
            <a:off x="4766310" y="1483360"/>
            <a:ext cx="2778125" cy="1431290"/>
          </a:xfrm>
          <a:prstGeom prst="rect">
            <a:avLst/>
          </a:prstGeom>
          <a:noFill/>
        </p:spPr>
        <p:txBody>
          <a:bodyPr wrap="square" rtlCol="0">
            <a:normAutofit/>
          </a:bodyPr>
          <a:lstStyle/>
          <a:p>
            <a:r>
              <a:rPr lang="zh-CN" altLang="en-US" dirty="0">
                <a:sym typeface="Arial" panose="020B0604020202020204" pitchFamily="34" charset="0"/>
              </a:rPr>
              <a:t>两弹一星，三峡工程、高铁网络、电信网络、天宫、蛟龙、天眼、悟空、墨子、大飞机</a:t>
            </a:r>
            <a:endParaRPr lang="zh-CN" altLang="en-US" dirty="0">
              <a:sym typeface="Arial" panose="020B0604020202020204" pitchFamily="34" charset="0"/>
            </a:endParaRPr>
          </a:p>
        </p:txBody>
      </p:sp>
      <p:sp>
        <p:nvSpPr>
          <p:cNvPr id="41" name="文本框 40"/>
          <p:cNvSpPr txBox="1"/>
          <p:nvPr>
            <p:custDataLst>
              <p:tags r:id="rId11"/>
            </p:custDataLst>
          </p:nvPr>
        </p:nvSpPr>
        <p:spPr>
          <a:xfrm>
            <a:off x="4769609" y="1015890"/>
            <a:ext cx="2778186" cy="466533"/>
          </a:xfrm>
          <a:prstGeom prst="rect">
            <a:avLst/>
          </a:prstGeom>
          <a:noFill/>
        </p:spPr>
        <p:txBody>
          <a:bodyPr wrap="square" rtlCol="0">
            <a:normAutofit/>
          </a:bodyPr>
          <a:lstStyle/>
          <a:p>
            <a:r>
              <a:rPr lang="zh-CN" altLang="en-US" sz="2000" dirty="0">
                <a:solidFill>
                  <a:srgbClr val="C83225"/>
                </a:solidFill>
                <a:latin typeface="Arial" panose="020B0604020202020204" pitchFamily="34" charset="0"/>
                <a:ea typeface="黑体" panose="02010609060101010101" charset="-122"/>
                <a:cs typeface="+mn-ea"/>
                <a:sym typeface="Arial" panose="020B0604020202020204" pitchFamily="34" charset="0"/>
              </a:rPr>
              <a:t>集中力量办大事</a:t>
            </a:r>
            <a:endParaRPr lang="zh-CN" altLang="en-US" sz="2000" dirty="0">
              <a:solidFill>
                <a:srgbClr val="C83225"/>
              </a:solidFill>
              <a:latin typeface="Arial" panose="020B0604020202020204" pitchFamily="34" charset="0"/>
              <a:ea typeface="黑体" panose="02010609060101010101" charset="-122"/>
              <a:cs typeface="+mn-ea"/>
              <a:sym typeface="Arial" panose="020B0604020202020204" pitchFamily="34" charset="0"/>
            </a:endParaRPr>
          </a:p>
        </p:txBody>
      </p:sp>
      <p:sp>
        <p:nvSpPr>
          <p:cNvPr id="42" name="文本框 41"/>
          <p:cNvSpPr txBox="1"/>
          <p:nvPr>
            <p:custDataLst>
              <p:tags r:id="rId12"/>
            </p:custDataLst>
          </p:nvPr>
        </p:nvSpPr>
        <p:spPr>
          <a:xfrm>
            <a:off x="7853680" y="1482725"/>
            <a:ext cx="2778125" cy="1431925"/>
          </a:xfrm>
          <a:prstGeom prst="rect">
            <a:avLst/>
          </a:prstGeom>
          <a:noFill/>
        </p:spPr>
        <p:txBody>
          <a:bodyPr wrap="square" rtlCol="0">
            <a:normAutofit/>
          </a:bodyPr>
          <a:lstStyle/>
          <a:p>
            <a:r>
              <a:rPr lang="zh-CN" altLang="en-US" dirty="0">
                <a:sym typeface="Arial" panose="020B0604020202020204" pitchFamily="34" charset="0"/>
              </a:rPr>
              <a:t>全新的事业</a:t>
            </a:r>
            <a:endParaRPr lang="zh-CN" altLang="en-US" dirty="0">
              <a:sym typeface="Arial" panose="020B0604020202020204" pitchFamily="34" charset="0"/>
            </a:endParaRPr>
          </a:p>
          <a:p>
            <a:r>
              <a:rPr lang="zh-CN" altLang="en-US" dirty="0">
                <a:sym typeface="Arial" panose="020B0604020202020204" pitchFamily="34" charset="0"/>
              </a:rPr>
              <a:t>社会主义和市场经济的结合</a:t>
            </a:r>
            <a:endParaRPr lang="zh-CN" altLang="en-US" dirty="0">
              <a:sym typeface="Arial" panose="020B0604020202020204" pitchFamily="34" charset="0"/>
            </a:endParaRPr>
          </a:p>
          <a:p>
            <a:r>
              <a:rPr lang="zh-CN" altLang="en-US" dirty="0">
                <a:sym typeface="Arial" panose="020B0604020202020204" pitchFamily="34" charset="0"/>
              </a:rPr>
              <a:t>改革开放</a:t>
            </a:r>
            <a:endParaRPr lang="zh-CN" altLang="en-US" dirty="0">
              <a:sym typeface="Arial" panose="020B0604020202020204" pitchFamily="34" charset="0"/>
            </a:endParaRPr>
          </a:p>
        </p:txBody>
      </p:sp>
      <p:sp>
        <p:nvSpPr>
          <p:cNvPr id="43" name="文本框 42"/>
          <p:cNvSpPr txBox="1"/>
          <p:nvPr>
            <p:custDataLst>
              <p:tags r:id="rId13"/>
            </p:custDataLst>
          </p:nvPr>
        </p:nvSpPr>
        <p:spPr>
          <a:xfrm>
            <a:off x="7853676" y="1015890"/>
            <a:ext cx="2778186" cy="466533"/>
          </a:xfrm>
          <a:prstGeom prst="rect">
            <a:avLst/>
          </a:prstGeom>
          <a:noFill/>
        </p:spPr>
        <p:txBody>
          <a:bodyPr wrap="square" rtlCol="0">
            <a:normAutofit/>
          </a:bodyPr>
          <a:lstStyle/>
          <a:p>
            <a:r>
              <a:rPr lang="zh-CN" altLang="en-US" sz="2000" dirty="0">
                <a:solidFill>
                  <a:srgbClr val="207CBC"/>
                </a:solidFill>
                <a:latin typeface="Arial" panose="020B0604020202020204" pitchFamily="34" charset="0"/>
                <a:ea typeface="黑体" panose="02010609060101010101" charset="-122"/>
                <a:cs typeface="+mn-ea"/>
                <a:sym typeface="Arial" panose="020B0604020202020204" pitchFamily="34" charset="0"/>
              </a:rPr>
              <a:t>摸着石头过河</a:t>
            </a:r>
            <a:endParaRPr lang="zh-CN" altLang="en-US" sz="2000" dirty="0">
              <a:solidFill>
                <a:srgbClr val="207CBC"/>
              </a:solidFill>
              <a:latin typeface="Arial" panose="020B0604020202020204" pitchFamily="34" charset="0"/>
              <a:ea typeface="黑体" panose="02010609060101010101" charset="-122"/>
              <a:cs typeface="+mn-ea"/>
              <a:sym typeface="Arial" panose="020B0604020202020204" pitchFamily="34" charset="0"/>
            </a:endParaRPr>
          </a:p>
        </p:txBody>
      </p:sp>
      <p:sp>
        <p:nvSpPr>
          <p:cNvPr id="46" name="文本框 45"/>
          <p:cNvSpPr txBox="1"/>
          <p:nvPr>
            <p:custDataLst>
              <p:tags r:id="rId14"/>
            </p:custDataLst>
          </p:nvPr>
        </p:nvSpPr>
        <p:spPr>
          <a:xfrm>
            <a:off x="7853680" y="4657725"/>
            <a:ext cx="3694430" cy="1906270"/>
          </a:xfrm>
          <a:prstGeom prst="rect">
            <a:avLst/>
          </a:prstGeom>
          <a:noFill/>
        </p:spPr>
        <p:txBody>
          <a:bodyPr wrap="square" rtlCol="0">
            <a:normAutofit fontScale="87500" lnSpcReduction="10000"/>
          </a:bodyPr>
          <a:lstStyle/>
          <a:p>
            <a:r>
              <a:rPr lang="zh-CN" altLang="en-US" dirty="0">
                <a:sym typeface="Arial" panose="020B0604020202020204" pitchFamily="34" charset="0"/>
              </a:rPr>
              <a:t>宏观调控权必须集中在中央，维护中央权威和集中统一领导，确保全国政令畅通；中央在制定国家发展战略和宏观政策时，充分考虑地方的特点和利益，赋予地方必要的权力；按照有利于建立公平统一市场、有利于推进基本公共服务均等化的原则，加快形成中央和地方财力与事政相匹配的财税体制。</a:t>
            </a:r>
            <a:endParaRPr lang="zh-CN" altLang="en-US" dirty="0">
              <a:sym typeface="Arial" panose="020B0604020202020204" pitchFamily="34" charset="0"/>
            </a:endParaRPr>
          </a:p>
        </p:txBody>
      </p:sp>
      <p:sp>
        <p:nvSpPr>
          <p:cNvPr id="48" name="文本框 47"/>
          <p:cNvSpPr txBox="1"/>
          <p:nvPr>
            <p:custDataLst>
              <p:tags r:id="rId15"/>
            </p:custDataLst>
          </p:nvPr>
        </p:nvSpPr>
        <p:spPr>
          <a:xfrm>
            <a:off x="8117205" y="4241800"/>
            <a:ext cx="3138805" cy="466725"/>
          </a:xfrm>
          <a:prstGeom prst="rect">
            <a:avLst/>
          </a:prstGeom>
          <a:noFill/>
        </p:spPr>
        <p:txBody>
          <a:bodyPr wrap="square" rtlCol="0">
            <a:normAutofit fontScale="90000"/>
          </a:bodyPr>
          <a:lstStyle/>
          <a:p>
            <a:r>
              <a:rPr lang="zh-CN" altLang="en-US" sz="2000" dirty="0">
                <a:solidFill>
                  <a:srgbClr val="F49213"/>
                </a:solidFill>
                <a:latin typeface="Arial" panose="020B0604020202020204" pitchFamily="34" charset="0"/>
                <a:ea typeface="黑体" panose="02010609060101010101" charset="-122"/>
                <a:cs typeface="+mn-ea"/>
                <a:sym typeface="Arial" panose="020B0604020202020204" pitchFamily="34" charset="0"/>
              </a:rPr>
              <a:t>发挥中央和地方两个积极性</a:t>
            </a:r>
            <a:endParaRPr lang="zh-CN" altLang="en-US" sz="2000" dirty="0">
              <a:solidFill>
                <a:srgbClr val="F49213"/>
              </a:solidFill>
              <a:latin typeface="Arial" panose="020B0604020202020204" pitchFamily="34" charset="0"/>
              <a:ea typeface="黑体" panose="02010609060101010101" charset="-122"/>
              <a:cs typeface="+mn-ea"/>
              <a:sym typeface="Arial" panose="020B0604020202020204" pitchFamily="34" charset="0"/>
            </a:endParaRPr>
          </a:p>
        </p:txBody>
      </p:sp>
      <p:sp>
        <p:nvSpPr>
          <p:cNvPr id="49" name="文本框 48"/>
          <p:cNvSpPr txBox="1"/>
          <p:nvPr>
            <p:custDataLst>
              <p:tags r:id="rId16"/>
            </p:custDataLst>
          </p:nvPr>
        </p:nvSpPr>
        <p:spPr>
          <a:xfrm>
            <a:off x="5020310" y="4657725"/>
            <a:ext cx="2778125" cy="1778000"/>
          </a:xfrm>
          <a:prstGeom prst="rect">
            <a:avLst/>
          </a:prstGeom>
          <a:noFill/>
        </p:spPr>
        <p:txBody>
          <a:bodyPr wrap="square" rtlCol="0">
            <a:normAutofit/>
          </a:bodyPr>
          <a:lstStyle/>
          <a:p>
            <a:r>
              <a:rPr lang="zh-CN" altLang="en-US" dirty="0">
                <a:sym typeface="Arial" panose="020B0604020202020204" pitchFamily="34" charset="0"/>
              </a:rPr>
              <a:t>分三批设立了</a:t>
            </a:r>
            <a:r>
              <a:rPr lang="en-US" altLang="zh-CN" dirty="0">
                <a:sym typeface="Arial" panose="020B0604020202020204" pitchFamily="34" charset="0"/>
              </a:rPr>
              <a:t>11</a:t>
            </a:r>
            <a:r>
              <a:rPr lang="zh-CN" altLang="en-US" dirty="0">
                <a:ea typeface="宋体" panose="02010600030101010101" pitchFamily="2" charset="-122"/>
                <a:sym typeface="Arial" panose="020B0604020202020204" pitchFamily="34" charset="0"/>
              </a:rPr>
              <a:t>个自贸区</a:t>
            </a:r>
            <a:endParaRPr lang="zh-CN" altLang="en-US" dirty="0">
              <a:ea typeface="宋体" panose="02010600030101010101" pitchFamily="2" charset="-122"/>
              <a:sym typeface="Arial" panose="020B0604020202020204" pitchFamily="34" charset="0"/>
            </a:endParaRPr>
          </a:p>
          <a:p>
            <a:r>
              <a:rPr lang="zh-CN" altLang="en-US" dirty="0">
                <a:ea typeface="宋体" panose="02010600030101010101" pitchFamily="2" charset="-122"/>
                <a:sym typeface="Arial" panose="020B0604020202020204" pitchFamily="34" charset="0"/>
              </a:rPr>
              <a:t>西部鼓励类产业按照</a:t>
            </a:r>
            <a:r>
              <a:rPr lang="en-US" altLang="zh-CN" dirty="0">
                <a:ea typeface="宋体" panose="02010600030101010101" pitchFamily="2" charset="-122"/>
                <a:sym typeface="Arial" panose="020B0604020202020204" pitchFamily="34" charset="0"/>
              </a:rPr>
              <a:t>15%</a:t>
            </a:r>
            <a:r>
              <a:rPr lang="zh-CN" altLang="en-US" dirty="0">
                <a:ea typeface="宋体" panose="02010600030101010101" pitchFamily="2" charset="-122"/>
                <a:sym typeface="Arial" panose="020B0604020202020204" pitchFamily="34" charset="0"/>
              </a:rPr>
              <a:t>征收所得税</a:t>
            </a:r>
            <a:endParaRPr lang="zh-CN" altLang="en-US" dirty="0">
              <a:ea typeface="宋体" panose="02010600030101010101" pitchFamily="2" charset="-122"/>
              <a:sym typeface="Arial" panose="020B0604020202020204" pitchFamily="34" charset="0"/>
            </a:endParaRPr>
          </a:p>
          <a:p>
            <a:r>
              <a:rPr lang="zh-CN" altLang="en-US" dirty="0">
                <a:ea typeface="宋体" panose="02010600030101010101" pitchFamily="2" charset="-122"/>
                <a:sym typeface="Arial" panose="020B0604020202020204" pitchFamily="34" charset="0"/>
              </a:rPr>
              <a:t>西部地区干线机场建设给予最高</a:t>
            </a:r>
            <a:r>
              <a:rPr lang="en-US" altLang="zh-CN" dirty="0">
                <a:ea typeface="宋体" panose="02010600030101010101" pitchFamily="2" charset="-122"/>
                <a:sym typeface="Arial" panose="020B0604020202020204" pitchFamily="34" charset="0"/>
              </a:rPr>
              <a:t>100%</a:t>
            </a:r>
            <a:r>
              <a:rPr lang="zh-CN" altLang="en-US" dirty="0">
                <a:ea typeface="宋体" panose="02010600030101010101" pitchFamily="2" charset="-122"/>
                <a:sym typeface="Arial" panose="020B0604020202020204" pitchFamily="34" charset="0"/>
              </a:rPr>
              <a:t>的投资补助</a:t>
            </a:r>
            <a:endParaRPr lang="zh-CN" altLang="en-US" dirty="0">
              <a:ea typeface="宋体" panose="02010600030101010101" pitchFamily="2" charset="-122"/>
              <a:sym typeface="Arial" panose="020B0604020202020204" pitchFamily="34" charset="0"/>
            </a:endParaRPr>
          </a:p>
          <a:p>
            <a:r>
              <a:rPr lang="zh-CN" altLang="en-US" dirty="0">
                <a:ea typeface="宋体" panose="02010600030101010101" pitchFamily="2" charset="-122"/>
                <a:sym typeface="Arial" panose="020B0604020202020204" pitchFamily="34" charset="0"/>
              </a:rPr>
              <a:t>高新技术企业</a:t>
            </a:r>
            <a:r>
              <a:rPr lang="en-US" altLang="zh-CN" dirty="0">
                <a:ea typeface="宋体" panose="02010600030101010101" pitchFamily="2" charset="-122"/>
                <a:sym typeface="Arial" panose="020B0604020202020204" pitchFamily="34" charset="0"/>
              </a:rPr>
              <a:t>15%</a:t>
            </a:r>
            <a:r>
              <a:rPr lang="zh-CN" altLang="en-US" dirty="0">
                <a:ea typeface="宋体" panose="02010600030101010101" pitchFamily="2" charset="-122"/>
                <a:sym typeface="Arial" panose="020B0604020202020204" pitchFamily="34" charset="0"/>
              </a:rPr>
              <a:t>所得税</a:t>
            </a:r>
            <a:endParaRPr lang="zh-CN" altLang="en-US" dirty="0">
              <a:ea typeface="宋体" panose="02010600030101010101" pitchFamily="2" charset="-122"/>
              <a:sym typeface="Arial" panose="020B0604020202020204" pitchFamily="34" charset="0"/>
            </a:endParaRPr>
          </a:p>
        </p:txBody>
      </p:sp>
      <p:sp>
        <p:nvSpPr>
          <p:cNvPr id="50" name="文本框 49"/>
          <p:cNvSpPr txBox="1"/>
          <p:nvPr>
            <p:custDataLst>
              <p:tags r:id="rId17"/>
            </p:custDataLst>
          </p:nvPr>
        </p:nvSpPr>
        <p:spPr>
          <a:xfrm>
            <a:off x="5035459" y="4241748"/>
            <a:ext cx="2778186" cy="466533"/>
          </a:xfrm>
          <a:prstGeom prst="rect">
            <a:avLst/>
          </a:prstGeom>
          <a:noFill/>
        </p:spPr>
        <p:txBody>
          <a:bodyPr wrap="square" rtlCol="0">
            <a:normAutofit/>
          </a:bodyPr>
          <a:lstStyle/>
          <a:p>
            <a:r>
              <a:rPr lang="zh-CN" altLang="en-US" sz="2000" dirty="0">
                <a:solidFill>
                  <a:srgbClr val="C83225"/>
                </a:solidFill>
                <a:latin typeface="Arial" panose="020B0604020202020204" pitchFamily="34" charset="0"/>
                <a:ea typeface="黑体" panose="02010609060101010101" charset="-122"/>
                <a:cs typeface="+mn-ea"/>
                <a:sym typeface="Arial" panose="020B0604020202020204" pitchFamily="34" charset="0"/>
              </a:rPr>
              <a:t>实行差别化政策</a:t>
            </a:r>
            <a:endParaRPr lang="zh-CN" altLang="en-US" sz="2000" dirty="0">
              <a:solidFill>
                <a:srgbClr val="C83225"/>
              </a:solidFill>
              <a:latin typeface="Arial" panose="020B0604020202020204" pitchFamily="34" charset="0"/>
              <a:ea typeface="黑体" panose="02010609060101010101" charset="-122"/>
              <a:cs typeface="+mn-ea"/>
              <a:sym typeface="Arial" panose="020B0604020202020204" pitchFamily="34" charset="0"/>
            </a:endParaRPr>
          </a:p>
        </p:txBody>
      </p:sp>
      <p:sp>
        <p:nvSpPr>
          <p:cNvPr id="51" name="文本框 50"/>
          <p:cNvSpPr txBox="1"/>
          <p:nvPr>
            <p:custDataLst>
              <p:tags r:id="rId18"/>
            </p:custDataLst>
          </p:nvPr>
        </p:nvSpPr>
        <p:spPr>
          <a:xfrm>
            <a:off x="1575435" y="4657725"/>
            <a:ext cx="2778125" cy="1576070"/>
          </a:xfrm>
          <a:prstGeom prst="rect">
            <a:avLst/>
          </a:prstGeom>
          <a:noFill/>
        </p:spPr>
        <p:txBody>
          <a:bodyPr wrap="square" rtlCol="0">
            <a:normAutofit/>
          </a:bodyPr>
          <a:lstStyle/>
          <a:p>
            <a:r>
              <a:rPr lang="zh-CN" altLang="en-US" dirty="0">
                <a:sym typeface="Arial" panose="020B0604020202020204" pitchFamily="34" charset="0"/>
              </a:rPr>
              <a:t>安徽小岗村、深圳渔村、北京中关村</a:t>
            </a:r>
            <a:endParaRPr lang="zh-CN" altLang="en-US" dirty="0">
              <a:sym typeface="Arial" panose="020B0604020202020204" pitchFamily="34" charset="0"/>
            </a:endParaRPr>
          </a:p>
          <a:p>
            <a:r>
              <a:rPr lang="zh-CN" altLang="en-US" dirty="0">
                <a:sym typeface="Arial" panose="020B0604020202020204" pitchFamily="34" charset="0"/>
              </a:rPr>
              <a:t>华为公司</a:t>
            </a:r>
            <a:endParaRPr lang="zh-CN" altLang="en-US" dirty="0">
              <a:sym typeface="Arial" panose="020B0604020202020204" pitchFamily="34" charset="0"/>
            </a:endParaRPr>
          </a:p>
          <a:p>
            <a:r>
              <a:rPr lang="zh-CN" altLang="en-US" dirty="0">
                <a:sym typeface="Arial" panose="020B0604020202020204" pitchFamily="34" charset="0"/>
              </a:rPr>
              <a:t>实践推着理论走</a:t>
            </a:r>
            <a:endParaRPr lang="zh-CN" altLang="en-US" dirty="0">
              <a:sym typeface="Arial" panose="020B0604020202020204" pitchFamily="34" charset="0"/>
            </a:endParaRPr>
          </a:p>
        </p:txBody>
      </p:sp>
      <p:sp>
        <p:nvSpPr>
          <p:cNvPr id="52" name="文本框 51"/>
          <p:cNvSpPr txBox="1"/>
          <p:nvPr>
            <p:custDataLst>
              <p:tags r:id="rId19"/>
            </p:custDataLst>
          </p:nvPr>
        </p:nvSpPr>
        <p:spPr>
          <a:xfrm>
            <a:off x="1590675" y="4241800"/>
            <a:ext cx="3052445" cy="466725"/>
          </a:xfrm>
          <a:prstGeom prst="rect">
            <a:avLst/>
          </a:prstGeom>
          <a:noFill/>
        </p:spPr>
        <p:txBody>
          <a:bodyPr wrap="square" rtlCol="0">
            <a:normAutofit fontScale="90000"/>
          </a:bodyPr>
          <a:lstStyle/>
          <a:p>
            <a:r>
              <a:rPr lang="zh-CN" altLang="en-US" sz="2000" dirty="0">
                <a:solidFill>
                  <a:srgbClr val="207CBC"/>
                </a:solidFill>
                <a:latin typeface="Arial" panose="020B0604020202020204" pitchFamily="34" charset="0"/>
                <a:ea typeface="黑体" panose="02010609060101010101" charset="-122"/>
                <a:cs typeface="+mn-ea"/>
                <a:sym typeface="Arial" panose="020B0604020202020204" pitchFamily="34" charset="0"/>
              </a:rPr>
              <a:t>基层首创和顶层设计相结合</a:t>
            </a:r>
            <a:endParaRPr lang="zh-CN" altLang="en-US" sz="2000" dirty="0">
              <a:solidFill>
                <a:srgbClr val="207CBC"/>
              </a:solidFill>
              <a:latin typeface="Arial" panose="020B0604020202020204" pitchFamily="34" charset="0"/>
              <a:ea typeface="黑体" panose="02010609060101010101" charset="-122"/>
              <a:cs typeface="+mn-ea"/>
              <a:sym typeface="Arial" panose="020B0604020202020204" pitchFamily="34" charset="0"/>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358140" y="127635"/>
            <a:ext cx="9970770" cy="74612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中国宏观政策体系</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graphicFrame>
        <p:nvGraphicFramePr>
          <p:cNvPr id="2" name="图示 1"/>
          <p:cNvGraphicFramePr/>
          <p:nvPr/>
        </p:nvGraphicFramePr>
        <p:xfrm>
          <a:off x="4673600" y="279400"/>
          <a:ext cx="6928485" cy="62985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右箭头标注 2"/>
          <p:cNvSpPr/>
          <p:nvPr/>
        </p:nvSpPr>
        <p:spPr>
          <a:xfrm>
            <a:off x="227965" y="873760"/>
            <a:ext cx="4837430" cy="5781675"/>
          </a:xfrm>
          <a:prstGeom prst="rightArrowCallout">
            <a:avLst/>
          </a:prstGeom>
          <a:gradFill>
            <a:gsLst>
              <a:gs pos="100000">
                <a:srgbClr val="96EED3"/>
              </a:gs>
              <a:gs pos="0">
                <a:srgbClr val="F5F4E0"/>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itle 6"/>
          <p:cNvSpPr txBox="1"/>
          <p:nvPr>
            <p:custDataLst>
              <p:tags r:id="rId6"/>
            </p:custDataLst>
          </p:nvPr>
        </p:nvSpPr>
        <p:spPr>
          <a:xfrm>
            <a:off x="285115" y="4173855"/>
            <a:ext cx="2555240" cy="252603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just" fontAlgn="auto">
              <a:lnSpc>
                <a:spcPct val="140000"/>
              </a:lnSpc>
              <a:spcBef>
                <a:spcPts val="800"/>
              </a:spcBef>
              <a:spcAft>
                <a:spcPts val="0"/>
              </a:spcAft>
              <a:buSzPct val="100000"/>
              <a:buFont typeface="Arial" panose="020B0604020202020204" charset="-122"/>
              <a:buNone/>
            </a:pPr>
            <a:r>
              <a:rPr lang="zh-CN" altLang="en-US" sz="1400" b="1" spc="0" dirty="0">
                <a:solidFill>
                  <a:schemeClr val="tx1"/>
                </a:solidFill>
                <a:latin typeface="Arial" panose="020B0604020202020204" pitchFamily="34" charset="0"/>
                <a:ea typeface="宋体" panose="02010600030101010101" pitchFamily="2" charset="-122"/>
                <a:cs typeface="+mn-ea"/>
              </a:rPr>
              <a:t>核心圈层</a:t>
            </a:r>
            <a:r>
              <a:rPr lang="zh-CN" altLang="en-US" sz="1600" spc="100" dirty="0">
                <a:ln w="3175">
                  <a:noFill/>
                  <a:prstDash val="dash"/>
                </a:ln>
                <a:solidFill>
                  <a:schemeClr val="tx1"/>
                </a:solidFill>
                <a:uFillTx/>
                <a:latin typeface="微软雅黑" panose="020B0503020204020204" pitchFamily="2" charset="-122"/>
                <a:ea typeface="微软雅黑" panose="020B0503020204020204" pitchFamily="2" charset="-122"/>
                <a:cs typeface="微软雅黑" panose="020B0503020204020204" pitchFamily="2" charset="-122"/>
              </a:rPr>
              <a:t>：</a:t>
            </a:r>
            <a:r>
              <a:rPr lang="zh-CN" altLang="en-US" sz="1400" spc="0" dirty="0">
                <a:solidFill>
                  <a:schemeClr val="tx1"/>
                </a:solidFill>
                <a:latin typeface="Arial" panose="020B0604020202020204" pitchFamily="34" charset="0"/>
                <a:ea typeface="宋体" panose="02010600030101010101" pitchFamily="2" charset="-122"/>
                <a:cs typeface="+mn-ea"/>
              </a:rPr>
              <a:t>具有战略引领、约束作用的五年规划、年度计划，在宏观调控中发挥重要作用的财政、货币政策。五年规划、年度计划是国家发展战略意图的集中体现，财政货币政策是实现国家发展战略目标的核心政策工具。</a:t>
            </a:r>
            <a:endParaRPr lang="zh-CN" altLang="en-US" sz="1400" spc="0" dirty="0">
              <a:solidFill>
                <a:schemeClr val="tx1"/>
              </a:solidFill>
              <a:latin typeface="Arial" panose="020B0604020202020204" pitchFamily="34" charset="0"/>
              <a:ea typeface="宋体" panose="02010600030101010101" pitchFamily="2" charset="-122"/>
              <a:cs typeface="+mn-ea"/>
            </a:endParaRPr>
          </a:p>
        </p:txBody>
      </p:sp>
      <p:sp>
        <p:nvSpPr>
          <p:cNvPr id="4" name="文本框 3"/>
          <p:cNvSpPr txBox="1"/>
          <p:nvPr>
            <p:custDataLst>
              <p:tags r:id="rId7"/>
            </p:custDataLst>
          </p:nvPr>
        </p:nvSpPr>
        <p:spPr>
          <a:xfrm>
            <a:off x="227965" y="2359025"/>
            <a:ext cx="2669540" cy="1814830"/>
          </a:xfrm>
          <a:prstGeom prst="rect">
            <a:avLst/>
          </a:prstGeom>
          <a:noFill/>
        </p:spPr>
        <p:txBody>
          <a:bodyPr wrap="square" rtlCol="0">
            <a:spAutoFit/>
          </a:bodyPr>
          <a:lstStyle/>
          <a:p>
            <a:r>
              <a:rPr lang="zh-CN" altLang="en-US" sz="1400" b="1" dirty="0">
                <a:ea typeface="宋体" panose="02010600030101010101" pitchFamily="2" charset="-122"/>
              </a:rPr>
              <a:t>中间圈层：</a:t>
            </a:r>
            <a:r>
              <a:rPr lang="zh-CN" altLang="en-US" sz="1400" dirty="0">
                <a:ea typeface="宋体" panose="02010600030101010101" pitchFamily="2" charset="-122"/>
              </a:rPr>
              <a:t>具我国已经进入高质量发展阶段，这几项政策与规划、计划、财政、货币政策协同发力，对于促进产业结构优化升级、解决区域发展中的不平衡不充分问题、加快要素价值市场化改革，具有重要推动作用。</a:t>
            </a:r>
            <a:endParaRPr lang="zh-CN" altLang="en-US" sz="1400" dirty="0">
              <a:ea typeface="宋体" panose="02010600030101010101" pitchFamily="2" charset="-122"/>
            </a:endParaRPr>
          </a:p>
        </p:txBody>
      </p:sp>
      <p:sp>
        <p:nvSpPr>
          <p:cNvPr id="5" name="文本框 4"/>
          <p:cNvSpPr txBox="1"/>
          <p:nvPr>
            <p:custDataLst>
              <p:tags r:id="rId8"/>
            </p:custDataLst>
          </p:nvPr>
        </p:nvSpPr>
        <p:spPr>
          <a:xfrm>
            <a:off x="227965" y="975360"/>
            <a:ext cx="2555240" cy="1383665"/>
          </a:xfrm>
          <a:prstGeom prst="rect">
            <a:avLst/>
          </a:prstGeom>
          <a:noFill/>
        </p:spPr>
        <p:txBody>
          <a:bodyPr wrap="square" rtlCol="0">
            <a:spAutoFit/>
          </a:bodyPr>
          <a:lstStyle/>
          <a:p>
            <a:r>
              <a:rPr lang="zh-CN" altLang="en-US" sz="1400" b="1" dirty="0">
                <a:ea typeface="宋体" panose="02010600030101010101" pitchFamily="2" charset="-122"/>
              </a:rPr>
              <a:t>外围圈层：</a:t>
            </a:r>
            <a:r>
              <a:rPr lang="zh-CN" altLang="en-US" sz="1400" dirty="0">
                <a:ea typeface="宋体" panose="02010600030101010101" pitchFamily="2" charset="-122"/>
                <a:cs typeface="+mn-ea"/>
              </a:rPr>
              <a:t>这些政策属于方向性、领域性政策集合，可以发挥功能性、配套性作用，每项政策技能作用于直接对象，又能够影响其他经济政策和经济行为。</a:t>
            </a:r>
            <a:endParaRPr lang="zh-CN" altLang="en-US" sz="1400" dirty="0">
              <a:ea typeface="宋体" panose="02010600030101010101" pitchFamily="2" charset="-122"/>
              <a:cs typeface="+mn-ea"/>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五年规划的形成</a:t>
            </a:r>
            <a:endPar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4" name="椭圆 3"/>
          <p:cNvSpPr/>
          <p:nvPr>
            <p:custDataLst>
              <p:tags r:id="rId1"/>
            </p:custDataLst>
          </p:nvPr>
        </p:nvSpPr>
        <p:spPr>
          <a:xfrm>
            <a:off x="4994576" y="2337568"/>
            <a:ext cx="2136618" cy="2136618"/>
          </a:xfrm>
          <a:prstGeom prst="ellipse">
            <a:avLst/>
          </a:prstGeom>
          <a:solidFill>
            <a:srgbClr val="C3986D">
              <a:lumMod val="75000"/>
            </a:srgbClr>
          </a:solidFill>
          <a:ln>
            <a:noFill/>
          </a:ln>
        </p:spPr>
        <p:style>
          <a:lnRef idx="2">
            <a:srgbClr val="F0A22E">
              <a:shade val="50000"/>
            </a:srgbClr>
          </a:lnRef>
          <a:fillRef idx="1">
            <a:srgbClr val="F0A22E"/>
          </a:fillRef>
          <a:effectRef idx="0">
            <a:srgbClr val="F0A22E"/>
          </a:effectRef>
          <a:fontRef idx="minor">
            <a:sysClr val="window" lastClr="FFFFFF"/>
          </a:fontRef>
        </p:style>
        <p:txBody>
          <a:bodyPr rtlCol="0" anchor="ctr"/>
          <a:lstStyle/>
          <a:p>
            <a:pPr algn="ctr"/>
            <a:endParaRPr lang="zh-CN" altLang="en-US"/>
          </a:p>
        </p:txBody>
      </p:sp>
      <p:sp>
        <p:nvSpPr>
          <p:cNvPr id="5" name="椭圆 4"/>
          <p:cNvSpPr/>
          <p:nvPr>
            <p:custDataLst>
              <p:tags r:id="rId2"/>
            </p:custDataLst>
          </p:nvPr>
        </p:nvSpPr>
        <p:spPr>
          <a:xfrm>
            <a:off x="4885935" y="2228927"/>
            <a:ext cx="2353900" cy="2353900"/>
          </a:xfrm>
          <a:prstGeom prst="ellipse">
            <a:avLst/>
          </a:prstGeom>
          <a:noFill/>
          <a:ln w="28575">
            <a:solidFill>
              <a:srgbClr val="C3986D">
                <a:lumMod val="75000"/>
              </a:srgbClr>
            </a:solidFill>
          </a:ln>
        </p:spPr>
        <p:style>
          <a:lnRef idx="2">
            <a:srgbClr val="F0A22E">
              <a:shade val="50000"/>
            </a:srgbClr>
          </a:lnRef>
          <a:fillRef idx="1">
            <a:srgbClr val="F0A22E"/>
          </a:fillRef>
          <a:effectRef idx="0">
            <a:srgbClr val="F0A22E"/>
          </a:effectRef>
          <a:fontRef idx="minor">
            <a:sysClr val="window" lastClr="FFFFFF"/>
          </a:fontRef>
        </p:style>
        <p:txBody>
          <a:bodyPr rtlCol="0" anchor="ctr"/>
          <a:lstStyle/>
          <a:p>
            <a:pPr algn="ctr"/>
            <a:endParaRPr lang="zh-CN" altLang="en-US"/>
          </a:p>
        </p:txBody>
      </p:sp>
      <p:sp>
        <p:nvSpPr>
          <p:cNvPr id="6" name="椭圆 5"/>
          <p:cNvSpPr/>
          <p:nvPr>
            <p:custDataLst>
              <p:tags r:id="rId3"/>
            </p:custDataLst>
          </p:nvPr>
        </p:nvSpPr>
        <p:spPr>
          <a:xfrm>
            <a:off x="4288406" y="1631398"/>
            <a:ext cx="3548959" cy="3548959"/>
          </a:xfrm>
          <a:prstGeom prst="ellipse">
            <a:avLst/>
          </a:prstGeom>
          <a:noFill/>
          <a:ln w="19050">
            <a:solidFill>
              <a:srgbClr val="B58B80">
                <a:lumMod val="50000"/>
              </a:srgbClr>
            </a:solidFill>
            <a:prstDash val="dash"/>
          </a:ln>
        </p:spPr>
        <p:style>
          <a:lnRef idx="2">
            <a:srgbClr val="F0A22E">
              <a:shade val="50000"/>
            </a:srgbClr>
          </a:lnRef>
          <a:fillRef idx="1">
            <a:srgbClr val="F0A22E"/>
          </a:fillRef>
          <a:effectRef idx="0">
            <a:srgbClr val="F0A22E"/>
          </a:effectRef>
          <a:fontRef idx="minor">
            <a:sysClr val="window" lastClr="FFFFFF"/>
          </a:fontRef>
        </p:style>
        <p:txBody>
          <a:bodyPr rtlCol="0" anchor="ctr"/>
          <a:lstStyle/>
          <a:p>
            <a:pPr algn="ctr"/>
            <a:endParaRPr lang="zh-CN" altLang="en-US"/>
          </a:p>
        </p:txBody>
      </p:sp>
      <p:sp>
        <p:nvSpPr>
          <p:cNvPr id="8" name="椭圆 7"/>
          <p:cNvSpPr/>
          <p:nvPr>
            <p:custDataLst>
              <p:tags r:id="rId4"/>
            </p:custDataLst>
          </p:nvPr>
        </p:nvSpPr>
        <p:spPr>
          <a:xfrm>
            <a:off x="7287956" y="2263466"/>
            <a:ext cx="603731" cy="603731"/>
          </a:xfrm>
          <a:prstGeom prst="ellipse">
            <a:avLst/>
          </a:prstGeom>
          <a:solidFill>
            <a:sysClr val="window" lastClr="FFFFFF"/>
          </a:solidFill>
          <a:ln w="19050">
            <a:solidFill>
              <a:srgbClr val="F0A22E">
                <a:lumMod val="75000"/>
              </a:srgbClr>
            </a:solidFill>
          </a:ln>
        </p:spPr>
        <p:style>
          <a:lnRef idx="2">
            <a:srgbClr val="F0A22E">
              <a:shade val="50000"/>
            </a:srgbClr>
          </a:lnRef>
          <a:fillRef idx="1">
            <a:srgbClr val="F0A22E"/>
          </a:fillRef>
          <a:effectRef idx="0">
            <a:srgbClr val="F0A22E"/>
          </a:effectRef>
          <a:fontRef idx="minor">
            <a:sysClr val="window" lastClr="FFFFFF"/>
          </a:fontRef>
        </p:style>
        <p:txBody>
          <a:bodyPr rtlCol="0" anchor="ctr"/>
          <a:lstStyle/>
          <a:p>
            <a:pPr algn="ctr"/>
            <a:endParaRPr lang="zh-CN" altLang="en-US"/>
          </a:p>
        </p:txBody>
      </p:sp>
      <p:sp>
        <p:nvSpPr>
          <p:cNvPr id="9" name="椭圆 8"/>
          <p:cNvSpPr/>
          <p:nvPr>
            <p:custDataLst>
              <p:tags r:id="rId5"/>
            </p:custDataLst>
          </p:nvPr>
        </p:nvSpPr>
        <p:spPr>
          <a:xfrm>
            <a:off x="4282206" y="2263466"/>
            <a:ext cx="603731" cy="603731"/>
          </a:xfrm>
          <a:prstGeom prst="ellipse">
            <a:avLst/>
          </a:prstGeom>
          <a:solidFill>
            <a:sysClr val="window" lastClr="FFFFFF"/>
          </a:solidFill>
          <a:ln w="19050">
            <a:solidFill>
              <a:srgbClr val="F0A22E">
                <a:lumMod val="75000"/>
              </a:srgbClr>
            </a:solidFill>
          </a:ln>
        </p:spPr>
        <p:style>
          <a:lnRef idx="2">
            <a:srgbClr val="F0A22E">
              <a:shade val="50000"/>
            </a:srgbClr>
          </a:lnRef>
          <a:fillRef idx="1">
            <a:srgbClr val="F0A22E"/>
          </a:fillRef>
          <a:effectRef idx="0">
            <a:srgbClr val="F0A22E"/>
          </a:effectRef>
          <a:fontRef idx="minor">
            <a:sysClr val="window" lastClr="FFFFFF"/>
          </a:fontRef>
        </p:style>
        <p:txBody>
          <a:bodyPr rtlCol="0" anchor="ctr"/>
          <a:lstStyle/>
          <a:p>
            <a:pPr algn="ctr"/>
            <a:endParaRPr lang="zh-CN" altLang="en-US"/>
          </a:p>
        </p:txBody>
      </p:sp>
      <p:sp>
        <p:nvSpPr>
          <p:cNvPr id="10" name="椭圆 9"/>
          <p:cNvSpPr/>
          <p:nvPr>
            <p:custDataLst>
              <p:tags r:id="rId6"/>
            </p:custDataLst>
          </p:nvPr>
        </p:nvSpPr>
        <p:spPr>
          <a:xfrm>
            <a:off x="4282206" y="4123958"/>
            <a:ext cx="603731" cy="603731"/>
          </a:xfrm>
          <a:prstGeom prst="ellipse">
            <a:avLst/>
          </a:prstGeom>
          <a:solidFill>
            <a:sysClr val="window" lastClr="FFFFFF"/>
          </a:solidFill>
          <a:ln w="19050">
            <a:solidFill>
              <a:srgbClr val="AD1F1F">
                <a:lumMod val="75000"/>
              </a:srgbClr>
            </a:solidFill>
          </a:ln>
        </p:spPr>
        <p:style>
          <a:lnRef idx="2">
            <a:srgbClr val="F0A22E">
              <a:shade val="50000"/>
            </a:srgbClr>
          </a:lnRef>
          <a:fillRef idx="1">
            <a:srgbClr val="F0A22E"/>
          </a:fillRef>
          <a:effectRef idx="0">
            <a:srgbClr val="F0A22E"/>
          </a:effectRef>
          <a:fontRef idx="minor">
            <a:sysClr val="window" lastClr="FFFFFF"/>
          </a:fontRef>
        </p:style>
        <p:txBody>
          <a:bodyPr rtlCol="0" anchor="ctr"/>
          <a:lstStyle/>
          <a:p>
            <a:pPr algn="ctr"/>
            <a:endParaRPr lang="zh-CN" altLang="en-US"/>
          </a:p>
        </p:txBody>
      </p:sp>
      <p:sp>
        <p:nvSpPr>
          <p:cNvPr id="11" name="椭圆 10"/>
          <p:cNvSpPr/>
          <p:nvPr>
            <p:custDataLst>
              <p:tags r:id="rId7"/>
            </p:custDataLst>
          </p:nvPr>
        </p:nvSpPr>
        <p:spPr>
          <a:xfrm>
            <a:off x="7287956" y="4128479"/>
            <a:ext cx="603731" cy="603731"/>
          </a:xfrm>
          <a:prstGeom prst="ellipse">
            <a:avLst/>
          </a:prstGeom>
          <a:solidFill>
            <a:sysClr val="window" lastClr="FFFFFF"/>
          </a:solidFill>
          <a:ln w="19050">
            <a:solidFill>
              <a:srgbClr val="A5644E">
                <a:lumMod val="75000"/>
              </a:srgbClr>
            </a:solidFill>
          </a:ln>
        </p:spPr>
        <p:style>
          <a:lnRef idx="2">
            <a:srgbClr val="F0A22E">
              <a:shade val="50000"/>
            </a:srgbClr>
          </a:lnRef>
          <a:fillRef idx="1">
            <a:srgbClr val="F0A22E"/>
          </a:fillRef>
          <a:effectRef idx="0">
            <a:srgbClr val="F0A22E"/>
          </a:effectRef>
          <a:fontRef idx="minor">
            <a:sysClr val="window" lastClr="FFFFFF"/>
          </a:fontRef>
        </p:style>
        <p:txBody>
          <a:bodyPr rtlCol="0" anchor="ctr"/>
          <a:lstStyle/>
          <a:p>
            <a:pPr algn="ctr"/>
            <a:endParaRPr lang="zh-CN" altLang="en-US"/>
          </a:p>
        </p:txBody>
      </p:sp>
      <p:sp>
        <p:nvSpPr>
          <p:cNvPr id="13" name="Freeform 18"/>
          <p:cNvSpPr/>
          <p:nvPr>
            <p:custDataLst>
              <p:tags r:id="rId8"/>
            </p:custDataLst>
          </p:nvPr>
        </p:nvSpPr>
        <p:spPr bwMode="auto">
          <a:xfrm>
            <a:off x="4391843" y="2387836"/>
            <a:ext cx="384457" cy="354991"/>
          </a:xfrm>
          <a:custGeom>
            <a:avLst/>
            <a:gdLst>
              <a:gd name="T0" fmla="*/ 326372 w 144"/>
              <a:gd name="T1" fmla="*/ 0 h 132"/>
              <a:gd name="T2" fmla="*/ 108791 w 144"/>
              <a:gd name="T3" fmla="*/ 0 h 132"/>
              <a:gd name="T4" fmla="*/ 0 w 144"/>
              <a:gd name="T5" fmla="*/ 109333 h 132"/>
              <a:gd name="T6" fmla="*/ 0 w 144"/>
              <a:gd name="T7" fmla="*/ 182222 h 132"/>
              <a:gd name="T8" fmla="*/ 108791 w 144"/>
              <a:gd name="T9" fmla="*/ 291556 h 132"/>
              <a:gd name="T10" fmla="*/ 126923 w 144"/>
              <a:gd name="T11" fmla="*/ 291556 h 132"/>
              <a:gd name="T12" fmla="*/ 126923 w 144"/>
              <a:gd name="T13" fmla="*/ 400889 h 132"/>
              <a:gd name="T14" fmla="*/ 250823 w 144"/>
              <a:gd name="T15" fmla="*/ 291556 h 132"/>
              <a:gd name="T16" fmla="*/ 326372 w 144"/>
              <a:gd name="T17" fmla="*/ 291556 h 132"/>
              <a:gd name="T18" fmla="*/ 435163 w 144"/>
              <a:gd name="T19" fmla="*/ 182222 h 132"/>
              <a:gd name="T20" fmla="*/ 435163 w 144"/>
              <a:gd name="T21" fmla="*/ 109333 h 132"/>
              <a:gd name="T22" fmla="*/ 326372 w 144"/>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path>
            </a:pathLst>
          </a:custGeom>
          <a:solidFill>
            <a:srgbClr val="F0A22E">
              <a:alpha val="70195"/>
            </a:srgbClr>
          </a:solidFill>
          <a:ln>
            <a:noFill/>
          </a:ln>
        </p:spPr>
        <p:txBody>
          <a:bodyPr lIns="121920" tIns="60960" rIns="121920" bIns="60960"/>
          <a:lstStyle/>
          <a:p>
            <a:endParaRPr lang="zh-CN" altLang="en-US"/>
          </a:p>
        </p:txBody>
      </p:sp>
      <p:sp>
        <p:nvSpPr>
          <p:cNvPr id="17" name="Freeform 145"/>
          <p:cNvSpPr/>
          <p:nvPr>
            <p:custDataLst>
              <p:tags r:id="rId9"/>
            </p:custDataLst>
          </p:nvPr>
        </p:nvSpPr>
        <p:spPr bwMode="auto">
          <a:xfrm rot="4268999">
            <a:off x="7357352" y="2362309"/>
            <a:ext cx="480192" cy="403193"/>
          </a:xfrm>
          <a:custGeom>
            <a:avLst/>
            <a:gdLst>
              <a:gd name="T0" fmla="*/ 328713 w 179"/>
              <a:gd name="T1" fmla="*/ 0 h 150"/>
              <a:gd name="T2" fmla="*/ 401760 w 179"/>
              <a:gd name="T3" fmla="*/ 109371 h 150"/>
              <a:gd name="T4" fmla="*/ 410891 w 179"/>
              <a:gd name="T5" fmla="*/ 103294 h 150"/>
              <a:gd name="T6" fmla="*/ 526549 w 179"/>
              <a:gd name="T7" fmla="*/ 100256 h 150"/>
              <a:gd name="T8" fmla="*/ 432196 w 179"/>
              <a:gd name="T9" fmla="*/ 176208 h 150"/>
              <a:gd name="T10" fmla="*/ 490026 w 179"/>
              <a:gd name="T11" fmla="*/ 294693 h 150"/>
              <a:gd name="T12" fmla="*/ 386542 w 179"/>
              <a:gd name="T13" fmla="*/ 352417 h 150"/>
              <a:gd name="T14" fmla="*/ 377411 w 179"/>
              <a:gd name="T15" fmla="*/ 343302 h 150"/>
              <a:gd name="T16" fmla="*/ 273927 w 179"/>
              <a:gd name="T17" fmla="*/ 291655 h 150"/>
              <a:gd name="T18" fmla="*/ 325669 w 179"/>
              <a:gd name="T19" fmla="*/ 394950 h 150"/>
              <a:gd name="T20" fmla="*/ 225229 w 179"/>
              <a:gd name="T21" fmla="*/ 455711 h 150"/>
              <a:gd name="T22" fmla="*/ 155225 w 179"/>
              <a:gd name="T23" fmla="*/ 343302 h 150"/>
              <a:gd name="T24" fmla="*/ 143051 w 179"/>
              <a:gd name="T25" fmla="*/ 349378 h 150"/>
              <a:gd name="T26" fmla="*/ 24349 w 179"/>
              <a:gd name="T27" fmla="*/ 361531 h 150"/>
              <a:gd name="T28" fmla="*/ 109571 w 179"/>
              <a:gd name="T29" fmla="*/ 285579 h 150"/>
              <a:gd name="T30" fmla="*/ 115658 w 179"/>
              <a:gd name="T31" fmla="*/ 279503 h 150"/>
              <a:gd name="T32" fmla="*/ 54785 w 179"/>
              <a:gd name="T33" fmla="*/ 161018 h 150"/>
              <a:gd name="T34" fmla="*/ 161313 w 179"/>
              <a:gd name="T35" fmla="*/ 100256 h 150"/>
              <a:gd name="T36" fmla="*/ 219142 w 179"/>
              <a:gd name="T37" fmla="*/ 197475 h 150"/>
              <a:gd name="T38" fmla="*/ 273927 w 179"/>
              <a:gd name="T39" fmla="*/ 94180 h 150"/>
              <a:gd name="T40" fmla="*/ 225229 w 179"/>
              <a:gd name="T41" fmla="*/ 72914 h 150"/>
              <a:gd name="T42" fmla="*/ 228273 w 179"/>
              <a:gd name="T43" fmla="*/ 57723 h 150"/>
              <a:gd name="T44" fmla="*/ 328713 w 179"/>
              <a:gd name="T45" fmla="*/ 0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rgbClr val="F0A22E">
              <a:lumMod val="75000"/>
              <a:alpha val="70195"/>
            </a:srgbClr>
          </a:solidFill>
          <a:ln>
            <a:noFill/>
          </a:ln>
        </p:spPr>
        <p:txBody>
          <a:bodyPr lIns="121920" tIns="60960" rIns="121920" bIns="60960"/>
          <a:lstStyle/>
          <a:p>
            <a:endParaRPr lang="zh-CN" altLang="en-US"/>
          </a:p>
        </p:txBody>
      </p:sp>
      <p:sp>
        <p:nvSpPr>
          <p:cNvPr id="18" name="Freeform 186"/>
          <p:cNvSpPr/>
          <p:nvPr>
            <p:custDataLst>
              <p:tags r:id="rId10"/>
            </p:custDataLst>
          </p:nvPr>
        </p:nvSpPr>
        <p:spPr bwMode="auto">
          <a:xfrm rot="19864599">
            <a:off x="4472773" y="4217227"/>
            <a:ext cx="222597" cy="417193"/>
          </a:xfrm>
          <a:custGeom>
            <a:avLst/>
            <a:gdLst>
              <a:gd name="T0" fmla="*/ 253560 w 84"/>
              <a:gd name="T1" fmla="*/ 72745 h 156"/>
              <a:gd name="T2" fmla="*/ 253560 w 84"/>
              <a:gd name="T3" fmla="*/ 345540 h 156"/>
              <a:gd name="T4" fmla="*/ 126780 w 84"/>
              <a:gd name="T5" fmla="*/ 472844 h 156"/>
              <a:gd name="T6" fmla="*/ 0 w 84"/>
              <a:gd name="T7" fmla="*/ 345540 h 156"/>
              <a:gd name="T8" fmla="*/ 0 w 84"/>
              <a:gd name="T9" fmla="*/ 90932 h 156"/>
              <a:gd name="T10" fmla="*/ 12074 w 84"/>
              <a:gd name="T11" fmla="*/ 45466 h 156"/>
              <a:gd name="T12" fmla="*/ 90557 w 84"/>
              <a:gd name="T13" fmla="*/ 0 h 156"/>
              <a:gd name="T14" fmla="*/ 169040 w 84"/>
              <a:gd name="T15" fmla="*/ 45466 h 156"/>
              <a:gd name="T16" fmla="*/ 181114 w 84"/>
              <a:gd name="T17" fmla="*/ 90932 h 156"/>
              <a:gd name="T18" fmla="*/ 181114 w 84"/>
              <a:gd name="T19" fmla="*/ 327354 h 156"/>
              <a:gd name="T20" fmla="*/ 126780 w 84"/>
              <a:gd name="T21" fmla="*/ 381912 h 156"/>
              <a:gd name="T22" fmla="*/ 72446 w 84"/>
              <a:gd name="T23" fmla="*/ 327354 h 156"/>
              <a:gd name="T24" fmla="*/ 72446 w 84"/>
              <a:gd name="T25" fmla="*/ 163677 h 156"/>
              <a:gd name="T26" fmla="*/ 90557 w 84"/>
              <a:gd name="T27" fmla="*/ 145490 h 156"/>
              <a:gd name="T28" fmla="*/ 108669 w 84"/>
              <a:gd name="T29" fmla="*/ 163677 h 156"/>
              <a:gd name="T30" fmla="*/ 108669 w 84"/>
              <a:gd name="T31" fmla="*/ 327354 h 156"/>
              <a:gd name="T32" fmla="*/ 126780 w 84"/>
              <a:gd name="T33" fmla="*/ 345540 h 156"/>
              <a:gd name="T34" fmla="*/ 144891 w 84"/>
              <a:gd name="T35" fmla="*/ 327354 h 156"/>
              <a:gd name="T36" fmla="*/ 144891 w 84"/>
              <a:gd name="T37" fmla="*/ 90932 h 156"/>
              <a:gd name="T38" fmla="*/ 90557 w 84"/>
              <a:gd name="T39" fmla="*/ 36373 h 156"/>
              <a:gd name="T40" fmla="*/ 42260 w 84"/>
              <a:gd name="T41" fmla="*/ 63652 h 156"/>
              <a:gd name="T42" fmla="*/ 36223 w 84"/>
              <a:gd name="T43" fmla="*/ 90932 h 156"/>
              <a:gd name="T44" fmla="*/ 36223 w 84"/>
              <a:gd name="T45" fmla="*/ 345540 h 156"/>
              <a:gd name="T46" fmla="*/ 126780 w 84"/>
              <a:gd name="T47" fmla="*/ 436471 h 156"/>
              <a:gd name="T48" fmla="*/ 217337 w 84"/>
              <a:gd name="T49" fmla="*/ 345540 h 156"/>
              <a:gd name="T50" fmla="*/ 217337 w 84"/>
              <a:gd name="T51" fmla="*/ 72745 h 156"/>
              <a:gd name="T52" fmla="*/ 235449 w 84"/>
              <a:gd name="T53" fmla="*/ 54559 h 156"/>
              <a:gd name="T54" fmla="*/ 253560 w 84"/>
              <a:gd name="T55" fmla="*/ 72745 h 1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4" h="156">
                <a:moveTo>
                  <a:pt x="84" y="24"/>
                </a:moveTo>
                <a:cubicBezTo>
                  <a:pt x="84" y="114"/>
                  <a:pt x="84" y="114"/>
                  <a:pt x="84" y="114"/>
                </a:cubicBezTo>
                <a:cubicBezTo>
                  <a:pt x="84" y="129"/>
                  <a:pt x="75" y="156"/>
                  <a:pt x="42" y="156"/>
                </a:cubicBezTo>
                <a:cubicBezTo>
                  <a:pt x="9" y="156"/>
                  <a:pt x="0" y="129"/>
                  <a:pt x="0" y="114"/>
                </a:cubicBezTo>
                <a:cubicBezTo>
                  <a:pt x="0" y="30"/>
                  <a:pt x="0" y="30"/>
                  <a:pt x="0" y="30"/>
                </a:cubicBezTo>
                <a:cubicBezTo>
                  <a:pt x="0" y="29"/>
                  <a:pt x="0" y="22"/>
                  <a:pt x="4" y="15"/>
                </a:cubicBezTo>
                <a:cubicBezTo>
                  <a:pt x="9" y="5"/>
                  <a:pt x="18" y="0"/>
                  <a:pt x="30" y="0"/>
                </a:cubicBezTo>
                <a:cubicBezTo>
                  <a:pt x="42" y="0"/>
                  <a:pt x="51" y="5"/>
                  <a:pt x="56" y="15"/>
                </a:cubicBezTo>
                <a:cubicBezTo>
                  <a:pt x="60" y="22"/>
                  <a:pt x="60" y="29"/>
                  <a:pt x="60" y="30"/>
                </a:cubicBezTo>
                <a:cubicBezTo>
                  <a:pt x="60" y="108"/>
                  <a:pt x="60" y="108"/>
                  <a:pt x="60" y="108"/>
                </a:cubicBezTo>
                <a:cubicBezTo>
                  <a:pt x="60" y="115"/>
                  <a:pt x="55" y="126"/>
                  <a:pt x="42" y="126"/>
                </a:cubicBezTo>
                <a:cubicBezTo>
                  <a:pt x="29" y="126"/>
                  <a:pt x="24" y="115"/>
                  <a:pt x="24" y="108"/>
                </a:cubicBezTo>
                <a:cubicBezTo>
                  <a:pt x="24" y="54"/>
                  <a:pt x="24" y="54"/>
                  <a:pt x="24" y="54"/>
                </a:cubicBezTo>
                <a:cubicBezTo>
                  <a:pt x="24" y="51"/>
                  <a:pt x="27" y="48"/>
                  <a:pt x="30" y="48"/>
                </a:cubicBezTo>
                <a:cubicBezTo>
                  <a:pt x="33" y="48"/>
                  <a:pt x="36" y="51"/>
                  <a:pt x="36" y="54"/>
                </a:cubicBezTo>
                <a:cubicBezTo>
                  <a:pt x="36" y="108"/>
                  <a:pt x="36" y="108"/>
                  <a:pt x="36" y="108"/>
                </a:cubicBezTo>
                <a:cubicBezTo>
                  <a:pt x="36" y="111"/>
                  <a:pt x="37" y="114"/>
                  <a:pt x="42" y="114"/>
                </a:cubicBezTo>
                <a:cubicBezTo>
                  <a:pt x="47" y="114"/>
                  <a:pt x="48" y="111"/>
                  <a:pt x="48" y="108"/>
                </a:cubicBezTo>
                <a:cubicBezTo>
                  <a:pt x="48" y="30"/>
                  <a:pt x="48" y="30"/>
                  <a:pt x="48" y="30"/>
                </a:cubicBezTo>
                <a:cubicBezTo>
                  <a:pt x="48" y="27"/>
                  <a:pt x="47" y="12"/>
                  <a:pt x="30" y="12"/>
                </a:cubicBezTo>
                <a:cubicBezTo>
                  <a:pt x="22" y="12"/>
                  <a:pt x="17" y="15"/>
                  <a:pt x="14" y="21"/>
                </a:cubicBezTo>
                <a:cubicBezTo>
                  <a:pt x="12" y="25"/>
                  <a:pt x="12" y="30"/>
                  <a:pt x="12" y="30"/>
                </a:cubicBezTo>
                <a:cubicBezTo>
                  <a:pt x="12" y="114"/>
                  <a:pt x="12" y="114"/>
                  <a:pt x="12" y="114"/>
                </a:cubicBezTo>
                <a:cubicBezTo>
                  <a:pt x="12" y="117"/>
                  <a:pt x="13" y="144"/>
                  <a:pt x="42" y="144"/>
                </a:cubicBezTo>
                <a:cubicBezTo>
                  <a:pt x="72" y="144"/>
                  <a:pt x="72" y="115"/>
                  <a:pt x="72" y="114"/>
                </a:cubicBezTo>
                <a:cubicBezTo>
                  <a:pt x="72" y="24"/>
                  <a:pt x="72" y="24"/>
                  <a:pt x="72" y="24"/>
                </a:cubicBezTo>
                <a:cubicBezTo>
                  <a:pt x="72" y="21"/>
                  <a:pt x="75" y="18"/>
                  <a:pt x="78" y="18"/>
                </a:cubicBezTo>
                <a:cubicBezTo>
                  <a:pt x="81" y="18"/>
                  <a:pt x="84" y="21"/>
                  <a:pt x="84" y="24"/>
                </a:cubicBezTo>
              </a:path>
            </a:pathLst>
          </a:custGeom>
          <a:solidFill>
            <a:srgbClr val="AD1F1F">
              <a:alpha val="70195"/>
            </a:srgbClr>
          </a:solidFill>
          <a:ln>
            <a:noFill/>
          </a:ln>
        </p:spPr>
        <p:txBody>
          <a:bodyPr lIns="121920" tIns="60960" rIns="121920" bIns="60960"/>
          <a:lstStyle/>
          <a:p>
            <a:endParaRPr lang="zh-CN" altLang="en-US"/>
          </a:p>
        </p:txBody>
      </p:sp>
      <p:grpSp>
        <p:nvGrpSpPr>
          <p:cNvPr id="19" name="组合 18"/>
          <p:cNvGrpSpPr/>
          <p:nvPr>
            <p:custDataLst>
              <p:tags r:id="rId11"/>
            </p:custDataLst>
          </p:nvPr>
        </p:nvGrpSpPr>
        <p:grpSpPr>
          <a:xfrm>
            <a:off x="7392174" y="4289167"/>
            <a:ext cx="395295" cy="282354"/>
            <a:chOff x="10429875" y="6022975"/>
            <a:chExt cx="455613" cy="325438"/>
          </a:xfrm>
          <a:solidFill>
            <a:srgbClr val="A5644E"/>
          </a:solidFill>
        </p:grpSpPr>
        <p:sp>
          <p:nvSpPr>
            <p:cNvPr id="20" name="Freeform 293"/>
            <p:cNvSpPr/>
            <p:nvPr>
              <p:custDataLst>
                <p:tags r:id="rId12"/>
              </p:custDataLst>
            </p:nvPr>
          </p:nvSpPr>
          <p:spPr bwMode="auto">
            <a:xfrm>
              <a:off x="10429875" y="6137275"/>
              <a:ext cx="455613" cy="211138"/>
            </a:xfrm>
            <a:custGeom>
              <a:avLst/>
              <a:gdLst>
                <a:gd name="T0" fmla="*/ 373711 w 151"/>
                <a:gd name="T1" fmla="*/ 0 h 70"/>
                <a:gd name="T2" fmla="*/ 15069 w 151"/>
                <a:gd name="T3" fmla="*/ 0 h 70"/>
                <a:gd name="T4" fmla="*/ 3014 w 151"/>
                <a:gd name="T5" fmla="*/ 15119 h 70"/>
                <a:gd name="T6" fmla="*/ 63290 w 151"/>
                <a:gd name="T7" fmla="*/ 196548 h 70"/>
                <a:gd name="T8" fmla="*/ 84386 w 151"/>
                <a:gd name="T9" fmla="*/ 211667 h 70"/>
                <a:gd name="T10" fmla="*/ 440014 w 151"/>
                <a:gd name="T11" fmla="*/ 211667 h 70"/>
                <a:gd name="T12" fmla="*/ 455083 w 151"/>
                <a:gd name="T13" fmla="*/ 196548 h 70"/>
                <a:gd name="T14" fmla="*/ 394807 w 151"/>
                <a:gd name="T15" fmla="*/ 15119 h 70"/>
                <a:gd name="T16" fmla="*/ 373711 w 151"/>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70">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grpFill/>
            <a:ln>
              <a:noFill/>
            </a:ln>
          </p:spPr>
          <p:txBody>
            <a:bodyPr lIns="121920" tIns="60960" rIns="121920" bIns="60960"/>
            <a:lstStyle/>
            <a:p>
              <a:endParaRPr lang="zh-CN" altLang="en-US"/>
            </a:p>
          </p:txBody>
        </p:sp>
        <p:sp>
          <p:nvSpPr>
            <p:cNvPr id="21" name="Freeform 294"/>
            <p:cNvSpPr/>
            <p:nvPr>
              <p:custDataLst>
                <p:tags r:id="rId13"/>
              </p:custDataLst>
            </p:nvPr>
          </p:nvSpPr>
          <p:spPr bwMode="auto">
            <a:xfrm>
              <a:off x="10493375" y="6022975"/>
              <a:ext cx="392113" cy="257175"/>
            </a:xfrm>
            <a:custGeom>
              <a:avLst/>
              <a:gdLst>
                <a:gd name="T0" fmla="*/ 331339 w 130"/>
                <a:gd name="T1" fmla="*/ 102092 h 86"/>
                <a:gd name="T2" fmla="*/ 346400 w 130"/>
                <a:gd name="T3" fmla="*/ 123111 h 86"/>
                <a:gd name="T4" fmla="*/ 391583 w 130"/>
                <a:gd name="T5" fmla="*/ 258233 h 86"/>
                <a:gd name="T6" fmla="*/ 391583 w 130"/>
                <a:gd name="T7" fmla="*/ 42038 h 86"/>
                <a:gd name="T8" fmla="*/ 364473 w 130"/>
                <a:gd name="T9" fmla="*/ 0 h 86"/>
                <a:gd name="T10" fmla="*/ 271096 w 130"/>
                <a:gd name="T11" fmla="*/ 0 h 86"/>
                <a:gd name="T12" fmla="*/ 234950 w 130"/>
                <a:gd name="T13" fmla="*/ 60054 h 86"/>
                <a:gd name="T14" fmla="*/ 18073 w 130"/>
                <a:gd name="T15" fmla="*/ 60054 h 86"/>
                <a:gd name="T16" fmla="*/ 0 w 130"/>
                <a:gd name="T17" fmla="*/ 78070 h 86"/>
                <a:gd name="T18" fmla="*/ 0 w 130"/>
                <a:gd name="T19" fmla="*/ 96087 h 86"/>
                <a:gd name="T20" fmla="*/ 310254 w 130"/>
                <a:gd name="T21" fmla="*/ 96087 h 86"/>
                <a:gd name="T22" fmla="*/ 331339 w 130"/>
                <a:gd name="T23" fmla="*/ 102092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86">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grpFill/>
            <a:ln>
              <a:noFill/>
            </a:ln>
          </p:spPr>
          <p:txBody>
            <a:bodyPr lIns="121920" tIns="60960" rIns="121920" bIns="60960"/>
            <a:lstStyle/>
            <a:p>
              <a:endParaRPr lang="zh-CN" altLang="en-US"/>
            </a:p>
          </p:txBody>
        </p:sp>
      </p:grpSp>
      <p:sp>
        <p:nvSpPr>
          <p:cNvPr id="22" name="文本框 21"/>
          <p:cNvSpPr txBox="1"/>
          <p:nvPr>
            <p:custDataLst>
              <p:tags r:id="rId14"/>
            </p:custDataLst>
          </p:nvPr>
        </p:nvSpPr>
        <p:spPr>
          <a:xfrm>
            <a:off x="1626685" y="1607126"/>
            <a:ext cx="2453490" cy="368300"/>
          </a:xfrm>
          <a:prstGeom prst="rect">
            <a:avLst/>
          </a:prstGeom>
          <a:noFill/>
        </p:spPr>
        <p:txBody>
          <a:bodyPr wrap="square" rtlCol="0">
            <a:spAutoFit/>
          </a:bodyPr>
          <a:lstStyle/>
          <a:p>
            <a:r>
              <a:rPr lang="en-US" altLang="zh-CN" b="1" dirty="0">
                <a:solidFill>
                  <a:schemeClr val="accent5"/>
                </a:solidFill>
                <a:latin typeface="+mj-lt"/>
                <a:ea typeface="+mj-ea"/>
                <a:cs typeface="+mj-cs"/>
              </a:rPr>
              <a:t>1</a:t>
            </a:r>
            <a:r>
              <a:rPr lang="zh-CN" altLang="en-US" b="1" dirty="0">
                <a:solidFill>
                  <a:schemeClr val="accent5"/>
                </a:solidFill>
                <a:latin typeface="+mj-lt"/>
                <a:ea typeface="+mj-ea"/>
                <a:cs typeface="+mj-cs"/>
              </a:rPr>
              <a:t>、开展前期研究</a:t>
            </a:r>
            <a:endParaRPr lang="zh-CN" altLang="en-US" b="1" dirty="0">
              <a:solidFill>
                <a:schemeClr val="accent5"/>
              </a:solidFill>
              <a:latin typeface="+mj-lt"/>
              <a:ea typeface="+mj-ea"/>
              <a:cs typeface="+mj-cs"/>
            </a:endParaRPr>
          </a:p>
        </p:txBody>
      </p:sp>
      <p:sp>
        <p:nvSpPr>
          <p:cNvPr id="23" name="文本框 22"/>
          <p:cNvSpPr txBox="1"/>
          <p:nvPr>
            <p:custDataLst>
              <p:tags r:id="rId15"/>
            </p:custDataLst>
          </p:nvPr>
        </p:nvSpPr>
        <p:spPr>
          <a:xfrm>
            <a:off x="1626685" y="2037506"/>
            <a:ext cx="2453490" cy="1599565"/>
          </a:xfrm>
          <a:prstGeom prst="rect">
            <a:avLst/>
          </a:prstGeom>
          <a:noFill/>
        </p:spPr>
        <p:txBody>
          <a:bodyPr wrap="square" rtlCol="0">
            <a:spAutoFit/>
          </a:bodyPr>
          <a:lstStyle/>
          <a:p>
            <a:r>
              <a:rPr lang="zh-CN" altLang="en-US" sz="1400" dirty="0"/>
              <a:t>由发改委组织，围绕经济社会发展中的若干重大问题，通过公开招标、定向委托、国际合作等形式，决定一批研究课题，由相关部委、研究机构、知名高校、重点企业和</a:t>
            </a:r>
            <a:r>
              <a:rPr lang="zh-CN" altLang="en-US" sz="1400" dirty="0">
                <a:ea typeface="宋体" panose="02010600030101010101" pitchFamily="2" charset="-122"/>
              </a:rPr>
              <a:t>国际组织承担。</a:t>
            </a:r>
            <a:endParaRPr lang="zh-CN" altLang="en-US" sz="1400" dirty="0">
              <a:ea typeface="宋体" panose="02010600030101010101" pitchFamily="2" charset="-122"/>
            </a:endParaRPr>
          </a:p>
        </p:txBody>
      </p:sp>
      <p:sp>
        <p:nvSpPr>
          <p:cNvPr id="24" name="文本框 23"/>
          <p:cNvSpPr txBox="1"/>
          <p:nvPr>
            <p:custDataLst>
              <p:tags r:id="rId16"/>
            </p:custDataLst>
          </p:nvPr>
        </p:nvSpPr>
        <p:spPr>
          <a:xfrm>
            <a:off x="1626685" y="3863013"/>
            <a:ext cx="2453490" cy="368300"/>
          </a:xfrm>
          <a:prstGeom prst="rect">
            <a:avLst/>
          </a:prstGeom>
          <a:noFill/>
        </p:spPr>
        <p:txBody>
          <a:bodyPr wrap="square" rtlCol="0">
            <a:spAutoFit/>
          </a:bodyPr>
          <a:lstStyle/>
          <a:p>
            <a:r>
              <a:rPr lang="en-US" altLang="zh-CN" b="1" dirty="0">
                <a:solidFill>
                  <a:schemeClr val="accent5"/>
                </a:solidFill>
                <a:latin typeface="+mj-lt"/>
                <a:ea typeface="+mj-ea"/>
                <a:cs typeface="+mj-cs"/>
              </a:rPr>
              <a:t>3</a:t>
            </a:r>
            <a:r>
              <a:rPr lang="zh-CN" altLang="en-US" b="1" dirty="0">
                <a:solidFill>
                  <a:schemeClr val="accent5"/>
                </a:solidFill>
                <a:latin typeface="+mj-lt"/>
                <a:ea typeface="+mj-ea"/>
                <a:cs typeface="+mj-cs"/>
              </a:rPr>
              <a:t>、制定中央建议</a:t>
            </a:r>
            <a:endParaRPr lang="zh-CN" altLang="en-US" b="1" dirty="0">
              <a:solidFill>
                <a:schemeClr val="accent5"/>
              </a:solidFill>
              <a:latin typeface="+mj-lt"/>
              <a:ea typeface="+mj-ea"/>
              <a:cs typeface="+mj-cs"/>
            </a:endParaRPr>
          </a:p>
        </p:txBody>
      </p:sp>
      <p:sp>
        <p:nvSpPr>
          <p:cNvPr id="25" name="文本框 24"/>
          <p:cNvSpPr txBox="1"/>
          <p:nvPr>
            <p:custDataLst>
              <p:tags r:id="rId17"/>
            </p:custDataLst>
          </p:nvPr>
        </p:nvSpPr>
        <p:spPr>
          <a:xfrm>
            <a:off x="1626870" y="4289425"/>
            <a:ext cx="3983355" cy="2461260"/>
          </a:xfrm>
          <a:prstGeom prst="rect">
            <a:avLst/>
          </a:prstGeom>
          <a:noFill/>
        </p:spPr>
        <p:txBody>
          <a:bodyPr wrap="square" rtlCol="0">
            <a:spAutoFit/>
          </a:bodyPr>
          <a:lstStyle/>
          <a:p>
            <a:r>
              <a:rPr lang="zh-CN" altLang="en-US" sz="1400" dirty="0"/>
              <a:t>中央对编制五年规划的建议是纲领性、指导性文件，十三五规划中央建议的起草，由习近平同志担任组长，中央相关部门具体负责，在中央政治局常委会领导下开展工作。中央建议的起草，参考发改委提出的基本思路和有关部门、机构的研究报告，分析判断国际国内形势，提出当对未来五年经济社会发展的战略意图和大政方针，广泛征求全党意见，提交中共中央全会审议。在中央建议起草的过程中，发改委组织工作班子，与中央建议起草组保持沟通，着手研究五年规划纲要框架。</a:t>
            </a:r>
            <a:endParaRPr lang="zh-CN" altLang="en-US" sz="1400" dirty="0"/>
          </a:p>
        </p:txBody>
      </p:sp>
      <p:sp>
        <p:nvSpPr>
          <p:cNvPr id="26" name="文本框 25"/>
          <p:cNvSpPr txBox="1"/>
          <p:nvPr>
            <p:custDataLst>
              <p:tags r:id="rId18"/>
            </p:custDataLst>
          </p:nvPr>
        </p:nvSpPr>
        <p:spPr>
          <a:xfrm>
            <a:off x="8192470" y="1607126"/>
            <a:ext cx="2453490" cy="368300"/>
          </a:xfrm>
          <a:prstGeom prst="rect">
            <a:avLst/>
          </a:prstGeom>
          <a:noFill/>
        </p:spPr>
        <p:txBody>
          <a:bodyPr wrap="square" rtlCol="0">
            <a:spAutoFit/>
          </a:bodyPr>
          <a:lstStyle/>
          <a:p>
            <a:pPr algn="r"/>
            <a:r>
              <a:rPr lang="en-US" altLang="zh-CN" b="1" dirty="0">
                <a:solidFill>
                  <a:schemeClr val="accent5"/>
                </a:solidFill>
                <a:latin typeface="+mj-lt"/>
                <a:ea typeface="+mj-ea"/>
                <a:cs typeface="+mj-cs"/>
              </a:rPr>
              <a:t>2</a:t>
            </a:r>
            <a:r>
              <a:rPr lang="zh-CN" altLang="en-US" b="1" dirty="0">
                <a:solidFill>
                  <a:schemeClr val="accent5"/>
                </a:solidFill>
                <a:latin typeface="+mj-lt"/>
                <a:ea typeface="+mj-ea"/>
                <a:cs typeface="+mj-cs"/>
              </a:rPr>
              <a:t>、提出基本思路</a:t>
            </a:r>
            <a:endParaRPr lang="zh-CN" altLang="en-US" b="1" dirty="0">
              <a:solidFill>
                <a:schemeClr val="accent5"/>
              </a:solidFill>
              <a:latin typeface="+mj-lt"/>
              <a:ea typeface="+mj-ea"/>
              <a:cs typeface="+mj-cs"/>
            </a:endParaRPr>
          </a:p>
        </p:txBody>
      </p:sp>
      <p:sp>
        <p:nvSpPr>
          <p:cNvPr id="27" name="文本框 26"/>
          <p:cNvSpPr txBox="1"/>
          <p:nvPr>
            <p:custDataLst>
              <p:tags r:id="rId19"/>
            </p:custDataLst>
          </p:nvPr>
        </p:nvSpPr>
        <p:spPr>
          <a:xfrm>
            <a:off x="8112125" y="2211070"/>
            <a:ext cx="3674745" cy="1383665"/>
          </a:xfrm>
          <a:prstGeom prst="rect">
            <a:avLst/>
          </a:prstGeom>
          <a:noFill/>
        </p:spPr>
        <p:txBody>
          <a:bodyPr wrap="square" rtlCol="0">
            <a:spAutoFit/>
          </a:bodyPr>
          <a:lstStyle/>
          <a:p>
            <a:pPr algn="r"/>
            <a:r>
              <a:rPr lang="zh-CN" altLang="en-US" sz="1400" dirty="0"/>
              <a:t>即总体设想，由发改委具体负责，在前期研究的基础上，深入城市、农村基层单位实地调研，听取各方面的意见建议而形成。主要内容包括，未来五年发展的指导思想、基本原则、目标任务、政策措施等设想。基本思路经国务院常务会议讨论后，报送党中央。</a:t>
            </a:r>
            <a:endParaRPr lang="zh-CN" altLang="en-US" sz="1400" dirty="0"/>
          </a:p>
        </p:txBody>
      </p:sp>
      <p:sp>
        <p:nvSpPr>
          <p:cNvPr id="28" name="文本框 27"/>
          <p:cNvSpPr txBox="1"/>
          <p:nvPr>
            <p:custDataLst>
              <p:tags r:id="rId20"/>
            </p:custDataLst>
          </p:nvPr>
        </p:nvSpPr>
        <p:spPr>
          <a:xfrm>
            <a:off x="8111825" y="3863013"/>
            <a:ext cx="2453490" cy="368300"/>
          </a:xfrm>
          <a:prstGeom prst="rect">
            <a:avLst/>
          </a:prstGeom>
          <a:noFill/>
        </p:spPr>
        <p:txBody>
          <a:bodyPr wrap="square" rtlCol="0">
            <a:spAutoFit/>
          </a:bodyPr>
          <a:lstStyle/>
          <a:p>
            <a:pPr algn="r"/>
            <a:r>
              <a:rPr lang="en-US" altLang="zh-CN" b="1" dirty="0">
                <a:solidFill>
                  <a:schemeClr val="accent5"/>
                </a:solidFill>
                <a:latin typeface="+mj-lt"/>
                <a:ea typeface="+mj-ea"/>
                <a:cs typeface="+mj-cs"/>
              </a:rPr>
              <a:t>4</a:t>
            </a:r>
            <a:r>
              <a:rPr lang="zh-CN" altLang="en-US" b="1" dirty="0">
                <a:solidFill>
                  <a:schemeClr val="accent5"/>
                </a:solidFill>
                <a:latin typeface="+mj-lt"/>
                <a:ea typeface="+mj-ea"/>
                <a:cs typeface="+mj-cs"/>
              </a:rPr>
              <a:t>、编制规划纲要</a:t>
            </a:r>
            <a:endParaRPr lang="zh-CN" altLang="en-US" b="1" dirty="0">
              <a:solidFill>
                <a:schemeClr val="accent5"/>
              </a:solidFill>
              <a:latin typeface="+mj-lt"/>
              <a:ea typeface="+mj-ea"/>
              <a:cs typeface="+mj-cs"/>
            </a:endParaRPr>
          </a:p>
        </p:txBody>
      </p:sp>
      <p:sp>
        <p:nvSpPr>
          <p:cNvPr id="29" name="文本框 28"/>
          <p:cNvSpPr txBox="1"/>
          <p:nvPr>
            <p:custDataLst>
              <p:tags r:id="rId21"/>
            </p:custDataLst>
          </p:nvPr>
        </p:nvSpPr>
        <p:spPr>
          <a:xfrm>
            <a:off x="7837170" y="4289425"/>
            <a:ext cx="4143375" cy="2245360"/>
          </a:xfrm>
          <a:prstGeom prst="rect">
            <a:avLst/>
          </a:prstGeom>
          <a:noFill/>
        </p:spPr>
        <p:txBody>
          <a:bodyPr wrap="square" rtlCol="0">
            <a:spAutoFit/>
          </a:bodyPr>
          <a:lstStyle/>
          <a:p>
            <a:pPr algn="l"/>
            <a:r>
              <a:rPr lang="zh-CN" altLang="en-US" sz="1400" dirty="0"/>
              <a:t>中央建议发布后，由国务院组织，发改委牵头，相关部门参加，根据中央建议精神，起草《国民经济和社会发展规划纲要（草案）》，提出具体目标、重大任务、重大举措、重大工程。初稿形成后，召开专家咨询委员会论证，面向公众开展建言献策活动，听取人大代表、政协委员和民主党派及社会各界人士的意见建议，依照程序提交国务院常务会议、中央财经领导小组会议、中央政治局常委会、中央政治局会议审议，修改完善后，提交全国人民代表大会审查批准，公开发布。</a:t>
            </a:r>
            <a:endParaRPr lang="zh-CN" altLang="en-US" sz="1400" dirty="0"/>
          </a:p>
        </p:txBody>
      </p:sp>
      <p:sp>
        <p:nvSpPr>
          <p:cNvPr id="35" name="文本框 34"/>
          <p:cNvSpPr txBox="1"/>
          <p:nvPr>
            <p:custDataLst>
              <p:tags r:id="rId22"/>
            </p:custDataLst>
          </p:nvPr>
        </p:nvSpPr>
        <p:spPr>
          <a:xfrm>
            <a:off x="5271135" y="2867660"/>
            <a:ext cx="1651000" cy="1014730"/>
          </a:xfrm>
          <a:prstGeom prst="rect">
            <a:avLst/>
          </a:prstGeom>
          <a:noFill/>
        </p:spPr>
        <p:txBody>
          <a:bodyPr wrap="square" rtlCol="0">
            <a:spAutoFit/>
          </a:bodyPr>
          <a:lstStyle/>
          <a:p>
            <a:pPr algn="ctr"/>
            <a:r>
              <a:rPr lang="zh-CN" altLang="en-US" sz="2000" dirty="0">
                <a:solidFill>
                  <a:sysClr val="window" lastClr="FFFFFF"/>
                </a:solidFill>
                <a:latin typeface="+mj-lt"/>
                <a:ea typeface="+mj-ea"/>
                <a:cs typeface="+mj-cs"/>
              </a:rPr>
              <a:t>国家发展战略的主要表现形式</a:t>
            </a:r>
            <a:endParaRPr lang="zh-CN" altLang="en-US" sz="2000" dirty="0">
              <a:solidFill>
                <a:sysClr val="window" lastClr="FFFFFF"/>
              </a:solidFill>
              <a:latin typeface="+mj-lt"/>
              <a:ea typeface="+mj-ea"/>
              <a:cs typeface="+mj-cs"/>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国家发展战略的实施规划计划体系</a:t>
            </a:r>
            <a:endPar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37" name="圆角矩形 36"/>
          <p:cNvSpPr/>
          <p:nvPr>
            <p:custDataLst>
              <p:tags r:id="rId1"/>
            </p:custDataLst>
          </p:nvPr>
        </p:nvSpPr>
        <p:spPr>
          <a:xfrm flipH="1">
            <a:off x="8045002" y="1307746"/>
            <a:ext cx="3169085" cy="526093"/>
          </a:xfrm>
          <a:prstGeom prst="roundRect">
            <a:avLst>
              <a:gd name="adj" fmla="val 38096"/>
            </a:avLst>
          </a:prstGeom>
          <a:solidFill>
            <a:srgbClr val="FE8A57"/>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38" name="任意多边形 37"/>
          <p:cNvSpPr/>
          <p:nvPr>
            <p:custDataLst>
              <p:tags r:id="rId2"/>
            </p:custDataLst>
          </p:nvPr>
        </p:nvSpPr>
        <p:spPr>
          <a:xfrm flipH="1">
            <a:off x="8045003" y="1307745"/>
            <a:ext cx="533190" cy="526093"/>
          </a:xfrm>
          <a:custGeom>
            <a:avLst/>
            <a:gdLst>
              <a:gd name="connsiteX0" fmla="*/ 0 w 533190"/>
              <a:gd name="connsiteY0" fmla="*/ 0 h 526093"/>
              <a:gd name="connsiteX1" fmla="*/ 332770 w 533190"/>
              <a:gd name="connsiteY1" fmla="*/ 0 h 526093"/>
              <a:gd name="connsiteX2" fmla="*/ 533190 w 533190"/>
              <a:gd name="connsiteY2" fmla="*/ 200420 h 526093"/>
              <a:gd name="connsiteX3" fmla="*/ 533190 w 533190"/>
              <a:gd name="connsiteY3" fmla="*/ 325673 h 526093"/>
              <a:gd name="connsiteX4" fmla="*/ 332770 w 533190"/>
              <a:gd name="connsiteY4" fmla="*/ 526093 h 526093"/>
              <a:gd name="connsiteX5" fmla="*/ 0 w 533190"/>
              <a:gd name="connsiteY5" fmla="*/ 526093 h 5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190" h="526093">
                <a:moveTo>
                  <a:pt x="0" y="0"/>
                </a:moveTo>
                <a:lnTo>
                  <a:pt x="332770" y="0"/>
                </a:lnTo>
                <a:cubicBezTo>
                  <a:pt x="443459" y="0"/>
                  <a:pt x="533190" y="89731"/>
                  <a:pt x="533190" y="200420"/>
                </a:cubicBezTo>
                <a:lnTo>
                  <a:pt x="533190" y="325673"/>
                </a:lnTo>
                <a:cubicBezTo>
                  <a:pt x="533190" y="436362"/>
                  <a:pt x="443459" y="526093"/>
                  <a:pt x="332770" y="526093"/>
                </a:cubicBezTo>
                <a:lnTo>
                  <a:pt x="0" y="526093"/>
                </a:lnTo>
                <a:close/>
              </a:path>
            </a:pathLst>
          </a:custGeom>
          <a:solidFill>
            <a:sysClr val="window" lastClr="FFFFFF">
              <a:lumMod val="75000"/>
            </a:sysClr>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56" name="KSO_Shape"/>
          <p:cNvSpPr/>
          <p:nvPr>
            <p:custDataLst>
              <p:tags r:id="rId3"/>
            </p:custDataLst>
          </p:nvPr>
        </p:nvSpPr>
        <p:spPr>
          <a:xfrm>
            <a:off x="8160137" y="1450381"/>
            <a:ext cx="302923" cy="240823"/>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solidFill>
            <a:sysClr val="window" lastClr="FFFFFF"/>
          </a:solidFill>
          <a:ln w="12700">
            <a:noFill/>
          </a:ln>
        </p:spPr>
        <p:style>
          <a:lnRef idx="2">
            <a:srgbClr val="FC546D">
              <a:shade val="50000"/>
            </a:srgbClr>
          </a:lnRef>
          <a:fillRef idx="1">
            <a:srgbClr val="FC546D"/>
          </a:fillRef>
          <a:effectRef idx="0">
            <a:srgbClr val="FC546D"/>
          </a:effectRef>
          <a:fontRef idx="minor">
            <a:sysClr val="window" lastClr="FFFFFF"/>
          </a:fontRef>
        </p:style>
        <p:txBody>
          <a:bodyPr wrap="square" anchor="ctr">
            <a:normAutofit fontScale="60000" lnSpcReduction="20000"/>
          </a:bodyPr>
          <a:lstStyle/>
          <a:p>
            <a:pPr algn="ctr" eaLnBrk="1" hangingPunct="1">
              <a:spcBef>
                <a:spcPts val="0"/>
              </a:spcBef>
              <a:spcAft>
                <a:spcPts val="0"/>
              </a:spcAft>
              <a:defRPr/>
            </a:pPr>
            <a:endParaRPr lang="zh-CN" altLang="en-US">
              <a:solidFill>
                <a:srgbClr val="FFFFFF"/>
              </a:solidFill>
              <a:sym typeface="Arial" panose="020B0604020202020204" pitchFamily="34" charset="0"/>
            </a:endParaRPr>
          </a:p>
        </p:txBody>
      </p:sp>
      <p:sp>
        <p:nvSpPr>
          <p:cNvPr id="43" name="圆角矩形 42"/>
          <p:cNvSpPr/>
          <p:nvPr>
            <p:custDataLst>
              <p:tags r:id="rId4"/>
            </p:custDataLst>
          </p:nvPr>
        </p:nvSpPr>
        <p:spPr>
          <a:xfrm flipH="1">
            <a:off x="8045002" y="3398172"/>
            <a:ext cx="3169085" cy="526093"/>
          </a:xfrm>
          <a:prstGeom prst="roundRect">
            <a:avLst>
              <a:gd name="adj" fmla="val 38096"/>
            </a:avLst>
          </a:prstGeom>
          <a:solidFill>
            <a:srgbClr val="C9D748"/>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44" name="任意多边形 43"/>
          <p:cNvSpPr/>
          <p:nvPr>
            <p:custDataLst>
              <p:tags r:id="rId5"/>
            </p:custDataLst>
          </p:nvPr>
        </p:nvSpPr>
        <p:spPr>
          <a:xfrm flipH="1">
            <a:off x="8045003" y="3398171"/>
            <a:ext cx="533190" cy="526093"/>
          </a:xfrm>
          <a:custGeom>
            <a:avLst/>
            <a:gdLst>
              <a:gd name="connsiteX0" fmla="*/ 0 w 533190"/>
              <a:gd name="connsiteY0" fmla="*/ 0 h 526093"/>
              <a:gd name="connsiteX1" fmla="*/ 332770 w 533190"/>
              <a:gd name="connsiteY1" fmla="*/ 0 h 526093"/>
              <a:gd name="connsiteX2" fmla="*/ 533190 w 533190"/>
              <a:gd name="connsiteY2" fmla="*/ 200420 h 526093"/>
              <a:gd name="connsiteX3" fmla="*/ 533190 w 533190"/>
              <a:gd name="connsiteY3" fmla="*/ 325673 h 526093"/>
              <a:gd name="connsiteX4" fmla="*/ 332770 w 533190"/>
              <a:gd name="connsiteY4" fmla="*/ 526093 h 526093"/>
              <a:gd name="connsiteX5" fmla="*/ 0 w 533190"/>
              <a:gd name="connsiteY5" fmla="*/ 526093 h 5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190" h="526093">
                <a:moveTo>
                  <a:pt x="0" y="0"/>
                </a:moveTo>
                <a:lnTo>
                  <a:pt x="332770" y="0"/>
                </a:lnTo>
                <a:cubicBezTo>
                  <a:pt x="443459" y="0"/>
                  <a:pt x="533190" y="89731"/>
                  <a:pt x="533190" y="200420"/>
                </a:cubicBezTo>
                <a:lnTo>
                  <a:pt x="533190" y="325673"/>
                </a:lnTo>
                <a:cubicBezTo>
                  <a:pt x="533190" y="436362"/>
                  <a:pt x="443459" y="526093"/>
                  <a:pt x="332770" y="526093"/>
                </a:cubicBezTo>
                <a:lnTo>
                  <a:pt x="0" y="526093"/>
                </a:lnTo>
                <a:close/>
              </a:path>
            </a:pathLst>
          </a:custGeom>
          <a:solidFill>
            <a:sysClr val="window" lastClr="FFFFFF">
              <a:lumMod val="75000"/>
            </a:sysClr>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57" name="KSO_Shape"/>
          <p:cNvSpPr/>
          <p:nvPr>
            <p:custDataLst>
              <p:tags r:id="rId6"/>
            </p:custDataLst>
          </p:nvPr>
        </p:nvSpPr>
        <p:spPr bwMode="auto">
          <a:xfrm>
            <a:off x="8159083" y="3476439"/>
            <a:ext cx="305031" cy="369557"/>
          </a:xfrm>
          <a:custGeom>
            <a:avLst/>
            <a:gdLst>
              <a:gd name="T0" fmla="*/ 692200 w 11137901"/>
              <a:gd name="T1" fmla="*/ 1439894 h 13493750"/>
              <a:gd name="T2" fmla="*/ 793869 w 11137901"/>
              <a:gd name="T3" fmla="*/ 1439894 h 13493750"/>
              <a:gd name="T4" fmla="*/ 793869 w 11137901"/>
              <a:gd name="T5" fmla="*/ 1800397 h 13493750"/>
              <a:gd name="T6" fmla="*/ 692200 w 11137901"/>
              <a:gd name="T7" fmla="*/ 1800397 h 13493750"/>
              <a:gd name="T8" fmla="*/ 1034911 w 11137901"/>
              <a:gd name="T9" fmla="*/ 1371903 h 13493750"/>
              <a:gd name="T10" fmla="*/ 1172588 w 11137901"/>
              <a:gd name="T11" fmla="*/ 1704870 h 13493750"/>
              <a:gd name="T12" fmla="*/ 1078967 w 11137901"/>
              <a:gd name="T13" fmla="*/ 1743843 h 13493750"/>
              <a:gd name="T14" fmla="*/ 940655 w 11137901"/>
              <a:gd name="T15" fmla="*/ 1410876 h 13493750"/>
              <a:gd name="T16" fmla="*/ 451370 w 11137901"/>
              <a:gd name="T17" fmla="*/ 1371903 h 13493750"/>
              <a:gd name="T18" fmla="*/ 544991 w 11137901"/>
              <a:gd name="T19" fmla="*/ 1410876 h 13493750"/>
              <a:gd name="T20" fmla="*/ 407313 w 11137901"/>
              <a:gd name="T21" fmla="*/ 1743843 h 13493750"/>
              <a:gd name="T22" fmla="*/ 313693 w 11137901"/>
              <a:gd name="T23" fmla="*/ 1704870 h 13493750"/>
              <a:gd name="T24" fmla="*/ 1231260 w 11137901"/>
              <a:gd name="T25" fmla="*/ 1216645 h 13493750"/>
              <a:gd name="T26" fmla="*/ 1486069 w 11137901"/>
              <a:gd name="T27" fmla="*/ 1472089 h 13493750"/>
              <a:gd name="T28" fmla="*/ 1414477 w 11137901"/>
              <a:gd name="T29" fmla="*/ 1543682 h 13493750"/>
              <a:gd name="T30" fmla="*/ 1159668 w 11137901"/>
              <a:gd name="T31" fmla="*/ 1288661 h 13493750"/>
              <a:gd name="T32" fmla="*/ 255021 w 11137901"/>
              <a:gd name="T33" fmla="*/ 1216645 h 13493750"/>
              <a:gd name="T34" fmla="*/ 326613 w 11137901"/>
              <a:gd name="T35" fmla="*/ 1288661 h 13493750"/>
              <a:gd name="T36" fmla="*/ 71592 w 11137901"/>
              <a:gd name="T37" fmla="*/ 1543682 h 13493750"/>
              <a:gd name="T38" fmla="*/ 0 w 11137901"/>
              <a:gd name="T39" fmla="*/ 1472089 h 13493750"/>
              <a:gd name="T40" fmla="*/ 520984 w 11137901"/>
              <a:gd name="T41" fmla="*/ 0 h 13493750"/>
              <a:gd name="T42" fmla="*/ 965297 w 11137901"/>
              <a:gd name="T43" fmla="*/ 0 h 13493750"/>
              <a:gd name="T44" fmla="*/ 1034424 w 11137901"/>
              <a:gd name="T45" fmla="*/ 69090 h 13493750"/>
              <a:gd name="T46" fmla="*/ 1034424 w 11137901"/>
              <a:gd name="T47" fmla="*/ 302394 h 13493750"/>
              <a:gd name="T48" fmla="*/ 1066983 w 11137901"/>
              <a:gd name="T49" fmla="*/ 364976 h 13493750"/>
              <a:gd name="T50" fmla="*/ 1292897 w 11137901"/>
              <a:gd name="T51" fmla="*/ 809054 h 13493750"/>
              <a:gd name="T52" fmla="*/ 742890 w 11137901"/>
              <a:gd name="T53" fmla="*/ 1358770 h 13493750"/>
              <a:gd name="T54" fmla="*/ 193384 w 11137901"/>
              <a:gd name="T55" fmla="*/ 809054 h 13493750"/>
              <a:gd name="T56" fmla="*/ 419298 w 11137901"/>
              <a:gd name="T57" fmla="*/ 364976 h 13493750"/>
              <a:gd name="T58" fmla="*/ 451857 w 11137901"/>
              <a:gd name="T59" fmla="*/ 302394 h 13493750"/>
              <a:gd name="T60" fmla="*/ 451857 w 11137901"/>
              <a:gd name="T61" fmla="*/ 69090 h 13493750"/>
              <a:gd name="T62" fmla="*/ 520984 w 11137901"/>
              <a:gd name="T63" fmla="*/ 0 h 134937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37901" h="13493750">
                <a:moveTo>
                  <a:pt x="5187950" y="10791825"/>
                </a:moveTo>
                <a:lnTo>
                  <a:pt x="5949950" y="10791825"/>
                </a:lnTo>
                <a:lnTo>
                  <a:pt x="5949950" y="13493750"/>
                </a:lnTo>
                <a:lnTo>
                  <a:pt x="5187950" y="13493750"/>
                </a:lnTo>
                <a:lnTo>
                  <a:pt x="5187950" y="10791825"/>
                </a:lnTo>
                <a:close/>
                <a:moveTo>
                  <a:pt x="7756525" y="10282238"/>
                </a:moveTo>
                <a:lnTo>
                  <a:pt x="8788401" y="12777788"/>
                </a:lnTo>
                <a:lnTo>
                  <a:pt x="8086726" y="13069888"/>
                </a:lnTo>
                <a:lnTo>
                  <a:pt x="7050088" y="10574338"/>
                </a:lnTo>
                <a:lnTo>
                  <a:pt x="7756525" y="10282238"/>
                </a:lnTo>
                <a:close/>
                <a:moveTo>
                  <a:pt x="3382963" y="10282238"/>
                </a:moveTo>
                <a:lnTo>
                  <a:pt x="4084638" y="10574338"/>
                </a:lnTo>
                <a:lnTo>
                  <a:pt x="3052763" y="13069888"/>
                </a:lnTo>
                <a:lnTo>
                  <a:pt x="2351088" y="12777788"/>
                </a:lnTo>
                <a:lnTo>
                  <a:pt x="3382963" y="10282238"/>
                </a:lnTo>
                <a:close/>
                <a:moveTo>
                  <a:pt x="9228138" y="9118600"/>
                </a:moveTo>
                <a:lnTo>
                  <a:pt x="11137901" y="11033125"/>
                </a:lnTo>
                <a:lnTo>
                  <a:pt x="10601326" y="11569700"/>
                </a:lnTo>
                <a:lnTo>
                  <a:pt x="8691563" y="9658350"/>
                </a:lnTo>
                <a:lnTo>
                  <a:pt x="9228138" y="9118600"/>
                </a:lnTo>
                <a:close/>
                <a:moveTo>
                  <a:pt x="1911350" y="9118600"/>
                </a:moveTo>
                <a:lnTo>
                  <a:pt x="2447925" y="9658350"/>
                </a:lnTo>
                <a:lnTo>
                  <a:pt x="536575" y="11569700"/>
                </a:lnTo>
                <a:lnTo>
                  <a:pt x="0" y="11033125"/>
                </a:lnTo>
                <a:lnTo>
                  <a:pt x="1911350" y="9118600"/>
                </a:lnTo>
                <a:close/>
                <a:moveTo>
                  <a:pt x="3904707" y="0"/>
                </a:moveTo>
                <a:cubicBezTo>
                  <a:pt x="4355225" y="0"/>
                  <a:pt x="6900648" y="0"/>
                  <a:pt x="7234781" y="0"/>
                </a:cubicBezTo>
                <a:cubicBezTo>
                  <a:pt x="7523863" y="0"/>
                  <a:pt x="7752876" y="232644"/>
                  <a:pt x="7752876" y="517821"/>
                </a:cubicBezTo>
                <a:cubicBezTo>
                  <a:pt x="7752876" y="893054"/>
                  <a:pt x="7752876" y="1545958"/>
                  <a:pt x="7752876" y="2266405"/>
                </a:cubicBezTo>
                <a:cubicBezTo>
                  <a:pt x="7752876" y="2461526"/>
                  <a:pt x="7850488" y="2630380"/>
                  <a:pt x="7996906" y="2735446"/>
                </a:cubicBezTo>
                <a:cubicBezTo>
                  <a:pt x="9025588" y="3485911"/>
                  <a:pt x="9690101" y="4694160"/>
                  <a:pt x="9690101" y="6063759"/>
                </a:cubicBezTo>
                <a:cubicBezTo>
                  <a:pt x="9690101" y="8341421"/>
                  <a:pt x="7846734" y="10183813"/>
                  <a:pt x="5567867" y="10183813"/>
                </a:cubicBezTo>
                <a:cubicBezTo>
                  <a:pt x="3292755" y="10183813"/>
                  <a:pt x="1449388" y="8341421"/>
                  <a:pt x="1449388" y="6063759"/>
                </a:cubicBezTo>
                <a:cubicBezTo>
                  <a:pt x="1449388" y="4694160"/>
                  <a:pt x="2113901" y="3485911"/>
                  <a:pt x="3142583" y="2735446"/>
                </a:cubicBezTo>
                <a:cubicBezTo>
                  <a:pt x="3289000" y="2630380"/>
                  <a:pt x="3386613" y="2461526"/>
                  <a:pt x="3386613" y="2266405"/>
                </a:cubicBezTo>
                <a:cubicBezTo>
                  <a:pt x="3386613" y="1545958"/>
                  <a:pt x="3386613" y="893054"/>
                  <a:pt x="3386613" y="517821"/>
                </a:cubicBezTo>
                <a:cubicBezTo>
                  <a:pt x="3386613" y="232644"/>
                  <a:pt x="3619380" y="0"/>
                  <a:pt x="3904707" y="0"/>
                </a:cubicBezTo>
                <a:close/>
              </a:path>
            </a:pathLst>
          </a:custGeom>
          <a:solidFill>
            <a:sysClr val="window" lastClr="FFFFFF"/>
          </a:solidFill>
          <a:ln>
            <a:noFill/>
          </a:ln>
        </p:spPr>
        <p:txBody>
          <a:bodyPr wrap="square" anchor="ctr" anchorCtr="1">
            <a:normAutofit/>
          </a:bodyPr>
          <a:lstStyle/>
          <a:p>
            <a:endParaRPr lang="zh-CN" altLang="en-US">
              <a:sym typeface="Arial" panose="020B0604020202020204" pitchFamily="34" charset="0"/>
            </a:endParaRPr>
          </a:p>
        </p:txBody>
      </p:sp>
      <p:sp>
        <p:nvSpPr>
          <p:cNvPr id="10" name="圆角矩形 9"/>
          <p:cNvSpPr/>
          <p:nvPr>
            <p:custDataLst>
              <p:tags r:id="rId7"/>
            </p:custDataLst>
          </p:nvPr>
        </p:nvSpPr>
        <p:spPr>
          <a:xfrm>
            <a:off x="964309" y="1307746"/>
            <a:ext cx="3169085" cy="526093"/>
          </a:xfrm>
          <a:prstGeom prst="roundRect">
            <a:avLst>
              <a:gd name="adj" fmla="val 38096"/>
            </a:avLst>
          </a:prstGeom>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4" name="任意多边形 13"/>
          <p:cNvSpPr/>
          <p:nvPr>
            <p:custDataLst>
              <p:tags r:id="rId8"/>
            </p:custDataLst>
          </p:nvPr>
        </p:nvSpPr>
        <p:spPr>
          <a:xfrm>
            <a:off x="3602584" y="1307746"/>
            <a:ext cx="533190" cy="526093"/>
          </a:xfrm>
          <a:custGeom>
            <a:avLst/>
            <a:gdLst>
              <a:gd name="connsiteX0" fmla="*/ 0 w 533190"/>
              <a:gd name="connsiteY0" fmla="*/ 0 h 526093"/>
              <a:gd name="connsiteX1" fmla="*/ 332770 w 533190"/>
              <a:gd name="connsiteY1" fmla="*/ 0 h 526093"/>
              <a:gd name="connsiteX2" fmla="*/ 533190 w 533190"/>
              <a:gd name="connsiteY2" fmla="*/ 200420 h 526093"/>
              <a:gd name="connsiteX3" fmla="*/ 533190 w 533190"/>
              <a:gd name="connsiteY3" fmla="*/ 325673 h 526093"/>
              <a:gd name="connsiteX4" fmla="*/ 332770 w 533190"/>
              <a:gd name="connsiteY4" fmla="*/ 526093 h 526093"/>
              <a:gd name="connsiteX5" fmla="*/ 0 w 533190"/>
              <a:gd name="connsiteY5" fmla="*/ 526093 h 5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190" h="526093">
                <a:moveTo>
                  <a:pt x="0" y="0"/>
                </a:moveTo>
                <a:lnTo>
                  <a:pt x="332770" y="0"/>
                </a:lnTo>
                <a:cubicBezTo>
                  <a:pt x="443459" y="0"/>
                  <a:pt x="533190" y="89731"/>
                  <a:pt x="533190" y="200420"/>
                </a:cubicBezTo>
                <a:lnTo>
                  <a:pt x="533190" y="325673"/>
                </a:lnTo>
                <a:cubicBezTo>
                  <a:pt x="533190" y="436362"/>
                  <a:pt x="443459" y="526093"/>
                  <a:pt x="332770" y="526093"/>
                </a:cubicBezTo>
                <a:lnTo>
                  <a:pt x="0" y="526093"/>
                </a:lnTo>
                <a:close/>
              </a:path>
            </a:pathLst>
          </a:custGeom>
          <a:solidFill>
            <a:sysClr val="window" lastClr="FFFFFF">
              <a:lumMod val="75000"/>
            </a:sysClr>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5" name="KSO_Shape"/>
          <p:cNvSpPr/>
          <p:nvPr>
            <p:custDataLst>
              <p:tags r:id="rId9"/>
            </p:custDataLst>
          </p:nvPr>
        </p:nvSpPr>
        <p:spPr bwMode="auto">
          <a:xfrm>
            <a:off x="3703567" y="1414102"/>
            <a:ext cx="331224" cy="292583"/>
          </a:xfrm>
          <a:custGeom>
            <a:avLst/>
            <a:gdLst>
              <a:gd name="T0" fmla="*/ 62870906 w 5806"/>
              <a:gd name="T1" fmla="*/ 551852761 h 5129"/>
              <a:gd name="T2" fmla="*/ 300681578 w 5806"/>
              <a:gd name="T3" fmla="*/ 144822472 h 5129"/>
              <a:gd name="T4" fmla="*/ 590705195 w 5806"/>
              <a:gd name="T5" fmla="*/ 54012371 h 5129"/>
              <a:gd name="T6" fmla="*/ 583169519 w 5806"/>
              <a:gd name="T7" fmla="*/ 45727558 h 5129"/>
              <a:gd name="T8" fmla="*/ 575310656 w 5806"/>
              <a:gd name="T9" fmla="*/ 38088418 h 5129"/>
              <a:gd name="T10" fmla="*/ 567020986 w 5806"/>
              <a:gd name="T11" fmla="*/ 31202562 h 5129"/>
              <a:gd name="T12" fmla="*/ 558301165 w 5806"/>
              <a:gd name="T13" fmla="*/ 24962049 h 5129"/>
              <a:gd name="T14" fmla="*/ 549257829 w 5806"/>
              <a:gd name="T15" fmla="*/ 19474493 h 5129"/>
              <a:gd name="T16" fmla="*/ 539891962 w 5806"/>
              <a:gd name="T17" fmla="*/ 14525325 h 5129"/>
              <a:gd name="T18" fmla="*/ 530202907 w 5806"/>
              <a:gd name="T19" fmla="*/ 10436725 h 5129"/>
              <a:gd name="T20" fmla="*/ 520406233 w 5806"/>
              <a:gd name="T21" fmla="*/ 6993796 h 5129"/>
              <a:gd name="T22" fmla="*/ 510286700 w 5806"/>
              <a:gd name="T23" fmla="*/ 4196212 h 5129"/>
              <a:gd name="T24" fmla="*/ 500059547 w 5806"/>
              <a:gd name="T25" fmla="*/ 2151912 h 5129"/>
              <a:gd name="T26" fmla="*/ 489724446 w 5806"/>
              <a:gd name="T27" fmla="*/ 753284 h 5129"/>
              <a:gd name="T28" fmla="*/ 479389674 w 5806"/>
              <a:gd name="T29" fmla="*/ 107612 h 5129"/>
              <a:gd name="T30" fmla="*/ 468946953 w 5806"/>
              <a:gd name="T31" fmla="*/ 322836 h 5129"/>
              <a:gd name="T32" fmla="*/ 458612181 w 5806"/>
              <a:gd name="T33" fmla="*/ 1075792 h 5129"/>
              <a:gd name="T34" fmla="*/ 448277080 w 5806"/>
              <a:gd name="T35" fmla="*/ 2582360 h 5129"/>
              <a:gd name="T36" fmla="*/ 438049927 w 5806"/>
              <a:gd name="T37" fmla="*/ 4841884 h 5129"/>
              <a:gd name="T38" fmla="*/ 427822774 w 5806"/>
              <a:gd name="T39" fmla="*/ 7854364 h 5129"/>
              <a:gd name="T40" fmla="*/ 417918480 w 5806"/>
              <a:gd name="T41" fmla="*/ 11727741 h 5129"/>
              <a:gd name="T42" fmla="*/ 408229426 w 5806"/>
              <a:gd name="T43" fmla="*/ 16246789 h 5129"/>
              <a:gd name="T44" fmla="*/ 398647991 w 5806"/>
              <a:gd name="T45" fmla="*/ 21411181 h 5129"/>
              <a:gd name="T46" fmla="*/ 389604983 w 5806"/>
              <a:gd name="T47" fmla="*/ 27329185 h 5129"/>
              <a:gd name="T48" fmla="*/ 577248467 w 5806"/>
              <a:gd name="T49" fmla="*/ 259087725 h 5129"/>
              <a:gd name="T50" fmla="*/ 584999711 w 5806"/>
              <a:gd name="T51" fmla="*/ 251340973 h 5129"/>
              <a:gd name="T52" fmla="*/ 592212528 w 5806"/>
              <a:gd name="T53" fmla="*/ 243163773 h 5129"/>
              <a:gd name="T54" fmla="*/ 598671678 w 5806"/>
              <a:gd name="T55" fmla="*/ 234556124 h 5129"/>
              <a:gd name="T56" fmla="*/ 604269872 w 5806"/>
              <a:gd name="T57" fmla="*/ 225518356 h 5129"/>
              <a:gd name="T58" fmla="*/ 609437258 w 5806"/>
              <a:gd name="T59" fmla="*/ 216372647 h 5129"/>
              <a:gd name="T60" fmla="*/ 613743687 w 5806"/>
              <a:gd name="T61" fmla="*/ 206796819 h 5129"/>
              <a:gd name="T62" fmla="*/ 617511361 w 5806"/>
              <a:gd name="T63" fmla="*/ 196898154 h 5129"/>
              <a:gd name="T64" fmla="*/ 620310457 w 5806"/>
              <a:gd name="T65" fmla="*/ 186891878 h 5129"/>
              <a:gd name="T66" fmla="*/ 622679075 w 5806"/>
              <a:gd name="T67" fmla="*/ 176777989 h 5129"/>
              <a:gd name="T68" fmla="*/ 624186079 w 5806"/>
              <a:gd name="T69" fmla="*/ 166341265 h 5129"/>
              <a:gd name="T70" fmla="*/ 624939745 w 5806"/>
              <a:gd name="T71" fmla="*/ 156119764 h 5129"/>
              <a:gd name="T72" fmla="*/ 625047365 w 5806"/>
              <a:gd name="T73" fmla="*/ 145575428 h 5129"/>
              <a:gd name="T74" fmla="*/ 624508938 w 5806"/>
              <a:gd name="T75" fmla="*/ 135246315 h 5129"/>
              <a:gd name="T76" fmla="*/ 623109554 w 5806"/>
              <a:gd name="T77" fmla="*/ 124809590 h 5129"/>
              <a:gd name="T78" fmla="*/ 621064123 w 5806"/>
              <a:gd name="T79" fmla="*/ 114588418 h 5129"/>
              <a:gd name="T80" fmla="*/ 618265027 w 5806"/>
              <a:gd name="T81" fmla="*/ 104474529 h 5129"/>
              <a:gd name="T82" fmla="*/ 614712592 w 5806"/>
              <a:gd name="T83" fmla="*/ 94467925 h 5129"/>
              <a:gd name="T84" fmla="*/ 610406163 w 5806"/>
              <a:gd name="T85" fmla="*/ 84676872 h 5129"/>
              <a:gd name="T86" fmla="*/ 605346397 w 5806"/>
              <a:gd name="T87" fmla="*/ 75101044 h 5129"/>
              <a:gd name="T88" fmla="*/ 599640584 w 5806"/>
              <a:gd name="T89" fmla="*/ 65955335 h 5129"/>
              <a:gd name="T90" fmla="*/ 592966194 w 5806"/>
              <a:gd name="T91" fmla="*/ 56917567 h 5129"/>
              <a:gd name="T92" fmla="*/ 549903875 w 5806"/>
              <a:gd name="T93" fmla="*/ 279315503 h 5129"/>
              <a:gd name="T94" fmla="*/ 359138435 w 5806"/>
              <a:gd name="T95" fmla="*/ 55841447 h 5129"/>
              <a:gd name="T96" fmla="*/ 352033238 w 5806"/>
              <a:gd name="T97" fmla="*/ 65417603 h 5129"/>
              <a:gd name="T98" fmla="*/ 345789327 w 5806"/>
              <a:gd name="T99" fmla="*/ 75531492 h 5129"/>
              <a:gd name="T100" fmla="*/ 340406373 w 5806"/>
              <a:gd name="T101" fmla="*/ 85860605 h 5129"/>
              <a:gd name="T102" fmla="*/ 335885033 w 5806"/>
              <a:gd name="T103" fmla="*/ 96619837 h 5129"/>
              <a:gd name="T104" fmla="*/ 332224650 w 5806"/>
              <a:gd name="T105" fmla="*/ 107594622 h 5129"/>
              <a:gd name="T106" fmla="*/ 494353734 w 5806"/>
              <a:gd name="T107" fmla="*/ 297714203 h 5129"/>
              <a:gd name="T108" fmla="*/ 505765032 w 5806"/>
              <a:gd name="T109" fmla="*/ 295885127 h 5129"/>
              <a:gd name="T110" fmla="*/ 517176658 w 5806"/>
              <a:gd name="T111" fmla="*/ 293195155 h 5129"/>
              <a:gd name="T112" fmla="*/ 528265096 w 5806"/>
              <a:gd name="T113" fmla="*/ 289429391 h 5129"/>
              <a:gd name="T114" fmla="*/ 539245915 w 5806"/>
              <a:gd name="T115" fmla="*/ 284803059 h 5129"/>
              <a:gd name="T116" fmla="*/ 549903875 w 5806"/>
              <a:gd name="T117" fmla="*/ 279315503 h 5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06" h="5129">
                <a:moveTo>
                  <a:pt x="2793" y="1346"/>
                </a:moveTo>
                <a:lnTo>
                  <a:pt x="4144" y="2972"/>
                </a:lnTo>
                <a:lnTo>
                  <a:pt x="584" y="5129"/>
                </a:lnTo>
                <a:lnTo>
                  <a:pt x="204" y="4858"/>
                </a:lnTo>
                <a:lnTo>
                  <a:pt x="0" y="4425"/>
                </a:lnTo>
                <a:lnTo>
                  <a:pt x="2793" y="1346"/>
                </a:lnTo>
                <a:close/>
                <a:moveTo>
                  <a:pt x="5487" y="502"/>
                </a:moveTo>
                <a:lnTo>
                  <a:pt x="5487" y="502"/>
                </a:lnTo>
                <a:lnTo>
                  <a:pt x="5464" y="476"/>
                </a:lnTo>
                <a:lnTo>
                  <a:pt x="5441" y="451"/>
                </a:lnTo>
                <a:lnTo>
                  <a:pt x="5417" y="425"/>
                </a:lnTo>
                <a:lnTo>
                  <a:pt x="5394" y="401"/>
                </a:lnTo>
                <a:lnTo>
                  <a:pt x="5369" y="378"/>
                </a:lnTo>
                <a:lnTo>
                  <a:pt x="5344" y="354"/>
                </a:lnTo>
                <a:lnTo>
                  <a:pt x="5319" y="333"/>
                </a:lnTo>
                <a:lnTo>
                  <a:pt x="5293" y="311"/>
                </a:lnTo>
                <a:lnTo>
                  <a:pt x="5267" y="290"/>
                </a:lnTo>
                <a:lnTo>
                  <a:pt x="5240" y="271"/>
                </a:lnTo>
                <a:lnTo>
                  <a:pt x="5214" y="250"/>
                </a:lnTo>
                <a:lnTo>
                  <a:pt x="5186" y="232"/>
                </a:lnTo>
                <a:lnTo>
                  <a:pt x="5159" y="214"/>
                </a:lnTo>
                <a:lnTo>
                  <a:pt x="5130" y="197"/>
                </a:lnTo>
                <a:lnTo>
                  <a:pt x="5102" y="181"/>
                </a:lnTo>
                <a:lnTo>
                  <a:pt x="5073" y="164"/>
                </a:lnTo>
                <a:lnTo>
                  <a:pt x="5044" y="149"/>
                </a:lnTo>
                <a:lnTo>
                  <a:pt x="5015" y="135"/>
                </a:lnTo>
                <a:lnTo>
                  <a:pt x="4985" y="122"/>
                </a:lnTo>
                <a:lnTo>
                  <a:pt x="4955" y="109"/>
                </a:lnTo>
                <a:lnTo>
                  <a:pt x="4925" y="97"/>
                </a:lnTo>
                <a:lnTo>
                  <a:pt x="4895" y="85"/>
                </a:lnTo>
                <a:lnTo>
                  <a:pt x="4864" y="74"/>
                </a:lnTo>
                <a:lnTo>
                  <a:pt x="4834" y="65"/>
                </a:lnTo>
                <a:lnTo>
                  <a:pt x="4803" y="55"/>
                </a:lnTo>
                <a:lnTo>
                  <a:pt x="4772" y="47"/>
                </a:lnTo>
                <a:lnTo>
                  <a:pt x="4740" y="39"/>
                </a:lnTo>
                <a:lnTo>
                  <a:pt x="4709" y="32"/>
                </a:lnTo>
                <a:lnTo>
                  <a:pt x="4677" y="25"/>
                </a:lnTo>
                <a:lnTo>
                  <a:pt x="4645" y="20"/>
                </a:lnTo>
                <a:lnTo>
                  <a:pt x="4613" y="14"/>
                </a:lnTo>
                <a:lnTo>
                  <a:pt x="4581" y="10"/>
                </a:lnTo>
                <a:lnTo>
                  <a:pt x="4549" y="7"/>
                </a:lnTo>
                <a:lnTo>
                  <a:pt x="4518" y="5"/>
                </a:lnTo>
                <a:lnTo>
                  <a:pt x="4486" y="3"/>
                </a:lnTo>
                <a:lnTo>
                  <a:pt x="4453" y="1"/>
                </a:lnTo>
                <a:lnTo>
                  <a:pt x="4420" y="0"/>
                </a:lnTo>
                <a:lnTo>
                  <a:pt x="4388" y="1"/>
                </a:lnTo>
                <a:lnTo>
                  <a:pt x="4356" y="3"/>
                </a:lnTo>
                <a:lnTo>
                  <a:pt x="4324" y="4"/>
                </a:lnTo>
                <a:lnTo>
                  <a:pt x="4292" y="7"/>
                </a:lnTo>
                <a:lnTo>
                  <a:pt x="4260" y="10"/>
                </a:lnTo>
                <a:lnTo>
                  <a:pt x="4227" y="14"/>
                </a:lnTo>
                <a:lnTo>
                  <a:pt x="4195" y="19"/>
                </a:lnTo>
                <a:lnTo>
                  <a:pt x="4164" y="24"/>
                </a:lnTo>
                <a:lnTo>
                  <a:pt x="4132" y="30"/>
                </a:lnTo>
                <a:lnTo>
                  <a:pt x="4100" y="38"/>
                </a:lnTo>
                <a:lnTo>
                  <a:pt x="4069" y="45"/>
                </a:lnTo>
                <a:lnTo>
                  <a:pt x="4037" y="54"/>
                </a:lnTo>
                <a:lnTo>
                  <a:pt x="4006" y="64"/>
                </a:lnTo>
                <a:lnTo>
                  <a:pt x="3974" y="73"/>
                </a:lnTo>
                <a:lnTo>
                  <a:pt x="3943" y="84"/>
                </a:lnTo>
                <a:lnTo>
                  <a:pt x="3912" y="96"/>
                </a:lnTo>
                <a:lnTo>
                  <a:pt x="3882" y="109"/>
                </a:lnTo>
                <a:lnTo>
                  <a:pt x="3852" y="122"/>
                </a:lnTo>
                <a:lnTo>
                  <a:pt x="3821" y="135"/>
                </a:lnTo>
                <a:lnTo>
                  <a:pt x="3792" y="151"/>
                </a:lnTo>
                <a:lnTo>
                  <a:pt x="3762" y="166"/>
                </a:lnTo>
                <a:lnTo>
                  <a:pt x="3733" y="182"/>
                </a:lnTo>
                <a:lnTo>
                  <a:pt x="3703" y="199"/>
                </a:lnTo>
                <a:lnTo>
                  <a:pt x="3675" y="217"/>
                </a:lnTo>
                <a:lnTo>
                  <a:pt x="3646" y="235"/>
                </a:lnTo>
                <a:lnTo>
                  <a:pt x="3619" y="254"/>
                </a:lnTo>
                <a:lnTo>
                  <a:pt x="3591" y="275"/>
                </a:lnTo>
                <a:lnTo>
                  <a:pt x="5362" y="2408"/>
                </a:lnTo>
                <a:lnTo>
                  <a:pt x="5387" y="2385"/>
                </a:lnTo>
                <a:lnTo>
                  <a:pt x="5411" y="2361"/>
                </a:lnTo>
                <a:lnTo>
                  <a:pt x="5434" y="2336"/>
                </a:lnTo>
                <a:lnTo>
                  <a:pt x="5457" y="2311"/>
                </a:lnTo>
                <a:lnTo>
                  <a:pt x="5479" y="2286"/>
                </a:lnTo>
                <a:lnTo>
                  <a:pt x="5501" y="2260"/>
                </a:lnTo>
                <a:lnTo>
                  <a:pt x="5521" y="2234"/>
                </a:lnTo>
                <a:lnTo>
                  <a:pt x="5542" y="2207"/>
                </a:lnTo>
                <a:lnTo>
                  <a:pt x="5561" y="2180"/>
                </a:lnTo>
                <a:lnTo>
                  <a:pt x="5579" y="2152"/>
                </a:lnTo>
                <a:lnTo>
                  <a:pt x="5596" y="2124"/>
                </a:lnTo>
                <a:lnTo>
                  <a:pt x="5613" y="2096"/>
                </a:lnTo>
                <a:lnTo>
                  <a:pt x="5631" y="2068"/>
                </a:lnTo>
                <a:lnTo>
                  <a:pt x="5646" y="2039"/>
                </a:lnTo>
                <a:lnTo>
                  <a:pt x="5661" y="2011"/>
                </a:lnTo>
                <a:lnTo>
                  <a:pt x="5675" y="1981"/>
                </a:lnTo>
                <a:lnTo>
                  <a:pt x="5689" y="1952"/>
                </a:lnTo>
                <a:lnTo>
                  <a:pt x="5701" y="1922"/>
                </a:lnTo>
                <a:lnTo>
                  <a:pt x="5713" y="1892"/>
                </a:lnTo>
                <a:lnTo>
                  <a:pt x="5725" y="1860"/>
                </a:lnTo>
                <a:lnTo>
                  <a:pt x="5736" y="1830"/>
                </a:lnTo>
                <a:lnTo>
                  <a:pt x="5745" y="1799"/>
                </a:lnTo>
                <a:lnTo>
                  <a:pt x="5754" y="1768"/>
                </a:lnTo>
                <a:lnTo>
                  <a:pt x="5762" y="1737"/>
                </a:lnTo>
                <a:lnTo>
                  <a:pt x="5770" y="1706"/>
                </a:lnTo>
                <a:lnTo>
                  <a:pt x="5778" y="1674"/>
                </a:lnTo>
                <a:lnTo>
                  <a:pt x="5784" y="1643"/>
                </a:lnTo>
                <a:lnTo>
                  <a:pt x="5789" y="1611"/>
                </a:lnTo>
                <a:lnTo>
                  <a:pt x="5794" y="1579"/>
                </a:lnTo>
                <a:lnTo>
                  <a:pt x="5798" y="1546"/>
                </a:lnTo>
                <a:lnTo>
                  <a:pt x="5801" y="1515"/>
                </a:lnTo>
                <a:lnTo>
                  <a:pt x="5803" y="1483"/>
                </a:lnTo>
                <a:lnTo>
                  <a:pt x="5805" y="1451"/>
                </a:lnTo>
                <a:lnTo>
                  <a:pt x="5806" y="1419"/>
                </a:lnTo>
                <a:lnTo>
                  <a:pt x="5806" y="1387"/>
                </a:lnTo>
                <a:lnTo>
                  <a:pt x="5806" y="1353"/>
                </a:lnTo>
                <a:lnTo>
                  <a:pt x="5805" y="1321"/>
                </a:lnTo>
                <a:lnTo>
                  <a:pt x="5803" y="1289"/>
                </a:lnTo>
                <a:lnTo>
                  <a:pt x="5801" y="1257"/>
                </a:lnTo>
                <a:lnTo>
                  <a:pt x="5797" y="1225"/>
                </a:lnTo>
                <a:lnTo>
                  <a:pt x="5794" y="1193"/>
                </a:lnTo>
                <a:lnTo>
                  <a:pt x="5788" y="1160"/>
                </a:lnTo>
                <a:lnTo>
                  <a:pt x="5783" y="1129"/>
                </a:lnTo>
                <a:lnTo>
                  <a:pt x="5776" y="1097"/>
                </a:lnTo>
                <a:lnTo>
                  <a:pt x="5769" y="1065"/>
                </a:lnTo>
                <a:lnTo>
                  <a:pt x="5760" y="1034"/>
                </a:lnTo>
                <a:lnTo>
                  <a:pt x="5752" y="1002"/>
                </a:lnTo>
                <a:lnTo>
                  <a:pt x="5743" y="971"/>
                </a:lnTo>
                <a:lnTo>
                  <a:pt x="5732" y="940"/>
                </a:lnTo>
                <a:lnTo>
                  <a:pt x="5722" y="908"/>
                </a:lnTo>
                <a:lnTo>
                  <a:pt x="5710" y="878"/>
                </a:lnTo>
                <a:lnTo>
                  <a:pt x="5697" y="847"/>
                </a:lnTo>
                <a:lnTo>
                  <a:pt x="5684" y="817"/>
                </a:lnTo>
                <a:lnTo>
                  <a:pt x="5670" y="787"/>
                </a:lnTo>
                <a:lnTo>
                  <a:pt x="5655" y="757"/>
                </a:lnTo>
                <a:lnTo>
                  <a:pt x="5639" y="727"/>
                </a:lnTo>
                <a:lnTo>
                  <a:pt x="5623" y="698"/>
                </a:lnTo>
                <a:lnTo>
                  <a:pt x="5606" y="669"/>
                </a:lnTo>
                <a:lnTo>
                  <a:pt x="5588" y="640"/>
                </a:lnTo>
                <a:lnTo>
                  <a:pt x="5570" y="613"/>
                </a:lnTo>
                <a:lnTo>
                  <a:pt x="5550" y="585"/>
                </a:lnTo>
                <a:lnTo>
                  <a:pt x="5530" y="557"/>
                </a:lnTo>
                <a:lnTo>
                  <a:pt x="5508" y="529"/>
                </a:lnTo>
                <a:lnTo>
                  <a:pt x="5487" y="502"/>
                </a:lnTo>
                <a:close/>
                <a:moveTo>
                  <a:pt x="5108" y="2596"/>
                </a:moveTo>
                <a:lnTo>
                  <a:pt x="3360" y="490"/>
                </a:lnTo>
                <a:lnTo>
                  <a:pt x="3336" y="519"/>
                </a:lnTo>
                <a:lnTo>
                  <a:pt x="3313" y="548"/>
                </a:lnTo>
                <a:lnTo>
                  <a:pt x="3292" y="578"/>
                </a:lnTo>
                <a:lnTo>
                  <a:pt x="3270" y="608"/>
                </a:lnTo>
                <a:lnTo>
                  <a:pt x="3250" y="639"/>
                </a:lnTo>
                <a:lnTo>
                  <a:pt x="3230" y="670"/>
                </a:lnTo>
                <a:lnTo>
                  <a:pt x="3212" y="702"/>
                </a:lnTo>
                <a:lnTo>
                  <a:pt x="3194" y="734"/>
                </a:lnTo>
                <a:lnTo>
                  <a:pt x="3178" y="766"/>
                </a:lnTo>
                <a:lnTo>
                  <a:pt x="3162" y="798"/>
                </a:lnTo>
                <a:lnTo>
                  <a:pt x="3147" y="831"/>
                </a:lnTo>
                <a:lnTo>
                  <a:pt x="3133" y="865"/>
                </a:lnTo>
                <a:lnTo>
                  <a:pt x="3120" y="898"/>
                </a:lnTo>
                <a:lnTo>
                  <a:pt x="3107" y="932"/>
                </a:lnTo>
                <a:lnTo>
                  <a:pt x="3096" y="965"/>
                </a:lnTo>
                <a:lnTo>
                  <a:pt x="3086" y="1000"/>
                </a:lnTo>
                <a:lnTo>
                  <a:pt x="4557" y="2772"/>
                </a:lnTo>
                <a:lnTo>
                  <a:pt x="4592" y="2767"/>
                </a:lnTo>
                <a:lnTo>
                  <a:pt x="4627" y="2763"/>
                </a:lnTo>
                <a:lnTo>
                  <a:pt x="4663" y="2757"/>
                </a:lnTo>
                <a:lnTo>
                  <a:pt x="4698" y="2750"/>
                </a:lnTo>
                <a:lnTo>
                  <a:pt x="4733" y="2743"/>
                </a:lnTo>
                <a:lnTo>
                  <a:pt x="4769" y="2734"/>
                </a:lnTo>
                <a:lnTo>
                  <a:pt x="4804" y="2725"/>
                </a:lnTo>
                <a:lnTo>
                  <a:pt x="4838" y="2714"/>
                </a:lnTo>
                <a:lnTo>
                  <a:pt x="4873" y="2702"/>
                </a:lnTo>
                <a:lnTo>
                  <a:pt x="4907" y="2690"/>
                </a:lnTo>
                <a:lnTo>
                  <a:pt x="4941" y="2676"/>
                </a:lnTo>
                <a:lnTo>
                  <a:pt x="4976" y="2662"/>
                </a:lnTo>
                <a:lnTo>
                  <a:pt x="5009" y="2647"/>
                </a:lnTo>
                <a:lnTo>
                  <a:pt x="5042" y="2630"/>
                </a:lnTo>
                <a:lnTo>
                  <a:pt x="5074" y="2614"/>
                </a:lnTo>
                <a:lnTo>
                  <a:pt x="5108" y="2596"/>
                </a:lnTo>
                <a:close/>
              </a:path>
            </a:pathLst>
          </a:custGeom>
          <a:solidFill>
            <a:sysClr val="window" lastClr="FFFFFF"/>
          </a:solidFill>
          <a:ln>
            <a:noFill/>
          </a:ln>
        </p:spPr>
        <p:txBody>
          <a:bodyPr wrap="square" anchor="ctr">
            <a:normAutofit fontScale="82500" lnSpcReduction="20000"/>
          </a:bodyPr>
          <a:lstStyle/>
          <a:p>
            <a:endParaRPr lang="zh-CN" altLang="en-US">
              <a:sym typeface="Arial" panose="020B0604020202020204" pitchFamily="34" charset="0"/>
            </a:endParaRPr>
          </a:p>
        </p:txBody>
      </p:sp>
      <p:sp>
        <p:nvSpPr>
          <p:cNvPr id="18" name="圆角矩形 17"/>
          <p:cNvSpPr/>
          <p:nvPr>
            <p:custDataLst>
              <p:tags r:id="rId10"/>
            </p:custDataLst>
          </p:nvPr>
        </p:nvSpPr>
        <p:spPr>
          <a:xfrm>
            <a:off x="964309" y="3398171"/>
            <a:ext cx="3169085" cy="526093"/>
          </a:xfrm>
          <a:prstGeom prst="roundRect">
            <a:avLst>
              <a:gd name="adj" fmla="val 38096"/>
            </a:avLst>
          </a:prstGeom>
          <a:solidFill>
            <a:srgbClr val="FAC838"/>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19" name="任意多边形 18"/>
          <p:cNvSpPr/>
          <p:nvPr>
            <p:custDataLst>
              <p:tags r:id="rId11"/>
            </p:custDataLst>
          </p:nvPr>
        </p:nvSpPr>
        <p:spPr>
          <a:xfrm>
            <a:off x="3600203" y="3398171"/>
            <a:ext cx="533190" cy="526093"/>
          </a:xfrm>
          <a:custGeom>
            <a:avLst/>
            <a:gdLst>
              <a:gd name="connsiteX0" fmla="*/ 0 w 533190"/>
              <a:gd name="connsiteY0" fmla="*/ 0 h 526093"/>
              <a:gd name="connsiteX1" fmla="*/ 332770 w 533190"/>
              <a:gd name="connsiteY1" fmla="*/ 0 h 526093"/>
              <a:gd name="connsiteX2" fmla="*/ 533190 w 533190"/>
              <a:gd name="connsiteY2" fmla="*/ 200420 h 526093"/>
              <a:gd name="connsiteX3" fmla="*/ 533190 w 533190"/>
              <a:gd name="connsiteY3" fmla="*/ 325673 h 526093"/>
              <a:gd name="connsiteX4" fmla="*/ 332770 w 533190"/>
              <a:gd name="connsiteY4" fmla="*/ 526093 h 526093"/>
              <a:gd name="connsiteX5" fmla="*/ 0 w 533190"/>
              <a:gd name="connsiteY5" fmla="*/ 526093 h 5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190" h="526093">
                <a:moveTo>
                  <a:pt x="0" y="0"/>
                </a:moveTo>
                <a:lnTo>
                  <a:pt x="332770" y="0"/>
                </a:lnTo>
                <a:cubicBezTo>
                  <a:pt x="443459" y="0"/>
                  <a:pt x="533190" y="89731"/>
                  <a:pt x="533190" y="200420"/>
                </a:cubicBezTo>
                <a:lnTo>
                  <a:pt x="533190" y="325673"/>
                </a:lnTo>
                <a:cubicBezTo>
                  <a:pt x="533190" y="436362"/>
                  <a:pt x="443459" y="526093"/>
                  <a:pt x="332770" y="526093"/>
                </a:cubicBezTo>
                <a:lnTo>
                  <a:pt x="0" y="526093"/>
                </a:lnTo>
                <a:close/>
              </a:path>
            </a:pathLst>
          </a:custGeom>
          <a:solidFill>
            <a:sysClr val="window" lastClr="FFFFFF">
              <a:lumMod val="75000"/>
            </a:sysClr>
          </a:solid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25" name="KSO_Shape"/>
          <p:cNvSpPr/>
          <p:nvPr>
            <p:custDataLst>
              <p:tags r:id="rId12"/>
            </p:custDataLst>
          </p:nvPr>
        </p:nvSpPr>
        <p:spPr>
          <a:xfrm rot="2318691" flipH="1">
            <a:off x="3810652" y="3489663"/>
            <a:ext cx="112293" cy="343108"/>
          </a:xfrm>
          <a:custGeom>
            <a:avLst/>
            <a:gdLst>
              <a:gd name="connsiteX0" fmla="*/ 1125299 w 2250598"/>
              <a:gd name="connsiteY0" fmla="*/ 5484084 h 6849334"/>
              <a:gd name="connsiteX1" fmla="*/ 687149 w 2250598"/>
              <a:gd name="connsiteY1" fmla="*/ 5922234 h 6849334"/>
              <a:gd name="connsiteX2" fmla="*/ 1125299 w 2250598"/>
              <a:gd name="connsiteY2" fmla="*/ 6360384 h 6849334"/>
              <a:gd name="connsiteX3" fmla="*/ 1563449 w 2250598"/>
              <a:gd name="connsiteY3" fmla="*/ 5922234 h 6849334"/>
              <a:gd name="connsiteX4" fmla="*/ 1125299 w 2250598"/>
              <a:gd name="connsiteY4" fmla="*/ 5484084 h 6849334"/>
              <a:gd name="connsiteX5" fmla="*/ 690080 w 2250598"/>
              <a:gd name="connsiteY5" fmla="*/ 0 h 6849334"/>
              <a:gd name="connsiteX6" fmla="*/ 690080 w 2250598"/>
              <a:gd name="connsiteY6" fmla="*/ 905095 h 6849334"/>
              <a:gd name="connsiteX7" fmla="*/ 1560516 w 2250598"/>
              <a:gd name="connsiteY7" fmla="*/ 905095 h 6849334"/>
              <a:gd name="connsiteX8" fmla="*/ 1560516 w 2250598"/>
              <a:gd name="connsiteY8" fmla="*/ 0 h 6849334"/>
              <a:gd name="connsiteX9" fmla="*/ 1563316 w 2250598"/>
              <a:gd name="connsiteY9" fmla="*/ 869 h 6849334"/>
              <a:gd name="connsiteX10" fmla="*/ 2250598 w 2250598"/>
              <a:gd name="connsiteY10" fmla="*/ 1037736 h 6849334"/>
              <a:gd name="connsiteX11" fmla="*/ 1563316 w 2250598"/>
              <a:gd name="connsiteY11" fmla="*/ 2074604 h 6849334"/>
              <a:gd name="connsiteX12" fmla="*/ 1466059 w 2250598"/>
              <a:gd name="connsiteY12" fmla="*/ 2104794 h 6849334"/>
              <a:gd name="connsiteX13" fmla="*/ 1466059 w 2250598"/>
              <a:gd name="connsiteY13" fmla="*/ 5061748 h 6849334"/>
              <a:gd name="connsiteX14" fmla="*/ 1486168 w 2250598"/>
              <a:gd name="connsiteY14" fmla="*/ 5067990 h 6849334"/>
              <a:gd name="connsiteX15" fmla="*/ 2052399 w 2250598"/>
              <a:gd name="connsiteY15" fmla="*/ 5922234 h 6849334"/>
              <a:gd name="connsiteX16" fmla="*/ 1125299 w 2250598"/>
              <a:gd name="connsiteY16" fmla="*/ 6849334 h 6849334"/>
              <a:gd name="connsiteX17" fmla="*/ 198199 w 2250598"/>
              <a:gd name="connsiteY17" fmla="*/ 5922234 h 6849334"/>
              <a:gd name="connsiteX18" fmla="*/ 764430 w 2250598"/>
              <a:gd name="connsiteY18" fmla="*/ 5067990 h 6849334"/>
              <a:gd name="connsiteX19" fmla="*/ 784539 w 2250598"/>
              <a:gd name="connsiteY19" fmla="*/ 5061748 h 6849334"/>
              <a:gd name="connsiteX20" fmla="*/ 784539 w 2250598"/>
              <a:gd name="connsiteY20" fmla="*/ 2104794 h 6849334"/>
              <a:gd name="connsiteX21" fmla="*/ 687282 w 2250598"/>
              <a:gd name="connsiteY21" fmla="*/ 2074604 h 6849334"/>
              <a:gd name="connsiteX22" fmla="*/ 0 w 2250598"/>
              <a:gd name="connsiteY22" fmla="*/ 1037736 h 6849334"/>
              <a:gd name="connsiteX23" fmla="*/ 687282 w 2250598"/>
              <a:gd name="connsiteY23" fmla="*/ 869 h 684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50598" h="6849334">
                <a:moveTo>
                  <a:pt x="1125299" y="5484084"/>
                </a:moveTo>
                <a:cubicBezTo>
                  <a:pt x="883315" y="5484084"/>
                  <a:pt x="687149" y="5680250"/>
                  <a:pt x="687149" y="5922234"/>
                </a:cubicBezTo>
                <a:cubicBezTo>
                  <a:pt x="687149" y="6164218"/>
                  <a:pt x="883315" y="6360384"/>
                  <a:pt x="1125299" y="6360384"/>
                </a:cubicBezTo>
                <a:cubicBezTo>
                  <a:pt x="1367283" y="6360384"/>
                  <a:pt x="1563449" y="6164218"/>
                  <a:pt x="1563449" y="5922234"/>
                </a:cubicBezTo>
                <a:cubicBezTo>
                  <a:pt x="1563449" y="5680250"/>
                  <a:pt x="1367283" y="5484084"/>
                  <a:pt x="1125299" y="5484084"/>
                </a:cubicBezTo>
                <a:close/>
                <a:moveTo>
                  <a:pt x="690080" y="0"/>
                </a:moveTo>
                <a:lnTo>
                  <a:pt x="690080" y="905095"/>
                </a:lnTo>
                <a:lnTo>
                  <a:pt x="1560516" y="905095"/>
                </a:lnTo>
                <a:lnTo>
                  <a:pt x="1560516" y="0"/>
                </a:lnTo>
                <a:lnTo>
                  <a:pt x="1563316" y="869"/>
                </a:lnTo>
                <a:cubicBezTo>
                  <a:pt x="1967203" y="171698"/>
                  <a:pt x="2250598" y="571622"/>
                  <a:pt x="2250598" y="1037736"/>
                </a:cubicBezTo>
                <a:cubicBezTo>
                  <a:pt x="2250598" y="1503850"/>
                  <a:pt x="1967203" y="1903774"/>
                  <a:pt x="1563316" y="2074604"/>
                </a:cubicBezTo>
                <a:lnTo>
                  <a:pt x="1466059" y="2104794"/>
                </a:lnTo>
                <a:lnTo>
                  <a:pt x="1466059" y="5061748"/>
                </a:lnTo>
                <a:lnTo>
                  <a:pt x="1486168" y="5067990"/>
                </a:lnTo>
                <a:cubicBezTo>
                  <a:pt x="1818918" y="5208732"/>
                  <a:pt x="2052399" y="5538217"/>
                  <a:pt x="2052399" y="5922234"/>
                </a:cubicBezTo>
                <a:cubicBezTo>
                  <a:pt x="2052399" y="6434257"/>
                  <a:pt x="1637322" y="6849334"/>
                  <a:pt x="1125299" y="6849334"/>
                </a:cubicBezTo>
                <a:cubicBezTo>
                  <a:pt x="613276" y="6849334"/>
                  <a:pt x="198199" y="6434257"/>
                  <a:pt x="198199" y="5922234"/>
                </a:cubicBezTo>
                <a:cubicBezTo>
                  <a:pt x="198199" y="5538217"/>
                  <a:pt x="431680" y="5208732"/>
                  <a:pt x="764430" y="5067990"/>
                </a:cubicBezTo>
                <a:lnTo>
                  <a:pt x="784539" y="5061748"/>
                </a:lnTo>
                <a:lnTo>
                  <a:pt x="784539" y="2104794"/>
                </a:lnTo>
                <a:lnTo>
                  <a:pt x="687282" y="2074604"/>
                </a:lnTo>
                <a:cubicBezTo>
                  <a:pt x="283395" y="1903774"/>
                  <a:pt x="0" y="1503850"/>
                  <a:pt x="0" y="1037736"/>
                </a:cubicBezTo>
                <a:cubicBezTo>
                  <a:pt x="0" y="571622"/>
                  <a:pt x="283396" y="171698"/>
                  <a:pt x="687282" y="869"/>
                </a:cubicBezTo>
                <a:close/>
              </a:path>
            </a:pathLst>
          </a:custGeom>
          <a:solidFill>
            <a:sysClr val="window" lastClr="FFFFFF"/>
          </a:solidFill>
          <a:ln>
            <a:noFill/>
          </a:ln>
        </p:spPr>
        <p:style>
          <a:lnRef idx="2">
            <a:srgbClr val="FC546D">
              <a:shade val="50000"/>
            </a:srgbClr>
          </a:lnRef>
          <a:fillRef idx="1">
            <a:srgbClr val="FC546D"/>
          </a:fillRef>
          <a:effectRef idx="0">
            <a:srgbClr val="FC546D"/>
          </a:effectRef>
          <a:fontRef idx="minor">
            <a:sysClr val="window" lastClr="FFFFFF"/>
          </a:fontRef>
        </p:style>
        <p:txBody>
          <a:bodyPr wrap="square" anchor="ctr">
            <a:normAutofit lnSpcReduction="10000"/>
            <a:scene3d>
              <a:camera prst="orthographicFront"/>
              <a:lightRig rig="threePt" dir="t"/>
            </a:scene3d>
            <a:sp3d>
              <a:contourClr>
                <a:srgbClr val="FFFFFF"/>
              </a:contourClr>
            </a:sp3d>
          </a:bodyPr>
          <a:lstStyle/>
          <a:p>
            <a:pPr algn="ctr" eaLnBrk="1" hangingPunct="1">
              <a:spcBef>
                <a:spcPts val="0"/>
              </a:spcBef>
              <a:spcAft>
                <a:spcPts val="0"/>
              </a:spcAft>
              <a:defRPr/>
            </a:pPr>
            <a:endParaRPr lang="zh-CN" altLang="en-US">
              <a:solidFill>
                <a:srgbClr val="FFFFFF"/>
              </a:solidFill>
              <a:sym typeface="Arial" panose="020B0604020202020204" pitchFamily="34" charset="0"/>
            </a:endParaRPr>
          </a:p>
        </p:txBody>
      </p:sp>
      <p:sp>
        <p:nvSpPr>
          <p:cNvPr id="30" name="文本框 29"/>
          <p:cNvSpPr txBox="1"/>
          <p:nvPr>
            <p:custDataLst>
              <p:tags r:id="rId13"/>
            </p:custDataLst>
          </p:nvPr>
        </p:nvSpPr>
        <p:spPr>
          <a:xfrm>
            <a:off x="994580" y="1370737"/>
            <a:ext cx="2602723" cy="400110"/>
          </a:xfrm>
          <a:prstGeom prst="rect">
            <a:avLst/>
          </a:prstGeom>
          <a:noFill/>
        </p:spPr>
        <p:txBody>
          <a:bodyPr wrap="square" rtlCol="0">
            <a:normAutofit/>
          </a:bodyPr>
          <a:lstStyle/>
          <a:p>
            <a:pPr algn="ctr"/>
            <a:r>
              <a:rPr lang="zh-CN" altLang="en-US" sz="2000">
                <a:solidFill>
                  <a:sysClr val="window" lastClr="FFFFFF"/>
                </a:solidFill>
                <a:latin typeface="Arial" panose="020B0604020202020204" pitchFamily="34" charset="0"/>
                <a:ea typeface="宋体" panose="02010600030101010101" pitchFamily="2" charset="-122"/>
                <a:cs typeface="+mn-ea"/>
                <a:sym typeface="Arial" panose="020B0604020202020204" pitchFamily="34" charset="0"/>
              </a:rPr>
              <a:t>总体规划</a:t>
            </a:r>
            <a:endParaRPr lang="zh-CN" altLang="en-US" sz="2000">
              <a:solidFill>
                <a:sysClr val="window" lastClr="FFFFFF"/>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31" name="文本框 30"/>
          <p:cNvSpPr txBox="1"/>
          <p:nvPr>
            <p:custDataLst>
              <p:tags r:id="rId14"/>
            </p:custDataLst>
          </p:nvPr>
        </p:nvSpPr>
        <p:spPr>
          <a:xfrm>
            <a:off x="1064780" y="3461162"/>
            <a:ext cx="2462323" cy="400110"/>
          </a:xfrm>
          <a:prstGeom prst="rect">
            <a:avLst/>
          </a:prstGeom>
          <a:noFill/>
        </p:spPr>
        <p:txBody>
          <a:bodyPr wrap="square" rtlCol="0">
            <a:normAutofit/>
          </a:bodyPr>
          <a:lstStyle/>
          <a:p>
            <a:pPr algn="ctr"/>
            <a:r>
              <a:rPr lang="zh-CN" altLang="en-US" sz="2000">
                <a:solidFill>
                  <a:sysClr val="window" lastClr="FFFFFF"/>
                </a:solidFill>
                <a:latin typeface="Arial" panose="020B0604020202020204" pitchFamily="34" charset="0"/>
                <a:ea typeface="宋体" panose="02010600030101010101" pitchFamily="2" charset="-122"/>
                <a:cs typeface="+mn-ea"/>
                <a:sym typeface="Arial" panose="020B0604020202020204" pitchFamily="34" charset="0"/>
              </a:rPr>
              <a:t>区域规划</a:t>
            </a:r>
            <a:endParaRPr lang="zh-CN" altLang="en-US" sz="2000">
              <a:solidFill>
                <a:sysClr val="window" lastClr="FFFFFF"/>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33" name="文本框 32"/>
          <p:cNvSpPr txBox="1"/>
          <p:nvPr>
            <p:custDataLst>
              <p:tags r:id="rId15"/>
            </p:custDataLst>
          </p:nvPr>
        </p:nvSpPr>
        <p:spPr>
          <a:xfrm>
            <a:off x="994410" y="1823085"/>
            <a:ext cx="4003040" cy="1324610"/>
          </a:xfrm>
          <a:prstGeom prst="rect">
            <a:avLst/>
          </a:prstGeom>
          <a:noFill/>
        </p:spPr>
        <p:txBody>
          <a:bodyPr wrap="square" rtlCol="0">
            <a:normAutofit fontScale="90000" lnSpcReduction="20000"/>
          </a:bodyPr>
          <a:lstStyle/>
          <a:p>
            <a:pPr algn="l">
              <a:lnSpc>
                <a:spcPct val="120000"/>
              </a:lnSpc>
            </a:pPr>
            <a:r>
              <a:rPr lang="zh-CN" altLang="en-US" dirty="0">
                <a:solidFill>
                  <a:sysClr val="windowText" lastClr="000000">
                    <a:lumMod val="65000"/>
                    <a:lumOff val="35000"/>
                  </a:sysClr>
                </a:solidFill>
                <a:sym typeface="Arial" panose="020B0604020202020204" pitchFamily="34" charset="0"/>
              </a:rPr>
              <a:t>主要指五年规划，战略性、综合性长期规划，主要阐明国家发展战略意图，明确政府工作重点，引导市场主体行为，是一个时期内我国经济社会发展的宏伟蓝图和行动纲领。</a:t>
            </a:r>
            <a:endParaRPr lang="zh-CN" altLang="en-US" dirty="0">
              <a:solidFill>
                <a:sysClr val="windowText" lastClr="000000">
                  <a:lumMod val="65000"/>
                  <a:lumOff val="35000"/>
                </a:sysClr>
              </a:solidFill>
              <a:sym typeface="Arial" panose="020B0604020202020204" pitchFamily="34" charset="0"/>
            </a:endParaRPr>
          </a:p>
        </p:txBody>
      </p:sp>
      <p:sp>
        <p:nvSpPr>
          <p:cNvPr id="34" name="文本框 33"/>
          <p:cNvSpPr txBox="1"/>
          <p:nvPr>
            <p:custDataLst>
              <p:tags r:id="rId16"/>
            </p:custDataLst>
          </p:nvPr>
        </p:nvSpPr>
        <p:spPr>
          <a:xfrm>
            <a:off x="994410" y="3893820"/>
            <a:ext cx="4739005" cy="1815465"/>
          </a:xfrm>
          <a:prstGeom prst="rect">
            <a:avLst/>
          </a:prstGeom>
          <a:noFill/>
        </p:spPr>
        <p:txBody>
          <a:bodyPr wrap="square" rtlCol="0">
            <a:normAutofit fontScale="92500"/>
          </a:bodyPr>
          <a:lstStyle/>
          <a:p>
            <a:pPr algn="l">
              <a:lnSpc>
                <a:spcPct val="120000"/>
              </a:lnSpc>
            </a:pPr>
            <a:r>
              <a:rPr lang="zh-CN" altLang="en-US" dirty="0">
                <a:solidFill>
                  <a:sysClr val="windowText" lastClr="000000">
                    <a:lumMod val="65000"/>
                    <a:lumOff val="35000"/>
                  </a:sysClr>
                </a:solidFill>
                <a:sym typeface="Arial" panose="020B0604020202020204" pitchFamily="34" charset="0"/>
              </a:rPr>
              <a:t>以特定区域经济社会发展为对象编制的规划，一般具有跨行政区的特点。主要是解决发展的不平衡不充分的矛盾，比如</a:t>
            </a:r>
            <a:r>
              <a:rPr lang="en-US" altLang="zh-CN" dirty="0">
                <a:solidFill>
                  <a:sysClr val="windowText" lastClr="000000">
                    <a:lumMod val="65000"/>
                    <a:lumOff val="35000"/>
                  </a:sysClr>
                </a:solidFill>
                <a:sym typeface="Arial" panose="020B0604020202020204" pitchFamily="34" charset="0"/>
              </a:rPr>
              <a:t>“</a:t>
            </a:r>
            <a:r>
              <a:rPr lang="zh-CN" altLang="en-US" dirty="0">
                <a:solidFill>
                  <a:sysClr val="windowText" lastClr="000000">
                    <a:lumMod val="65000"/>
                    <a:lumOff val="35000"/>
                  </a:sysClr>
                </a:solidFill>
                <a:sym typeface="Arial" panose="020B0604020202020204" pitchFamily="34" charset="0"/>
              </a:rPr>
              <a:t>一带一路</a:t>
            </a:r>
            <a:r>
              <a:rPr lang="en-US" altLang="zh-CN" dirty="0">
                <a:solidFill>
                  <a:sysClr val="windowText" lastClr="000000">
                    <a:lumMod val="65000"/>
                    <a:lumOff val="35000"/>
                  </a:sysClr>
                </a:solidFill>
                <a:sym typeface="Arial" panose="020B0604020202020204" pitchFamily="34" charset="0"/>
              </a:rPr>
              <a:t>”</a:t>
            </a:r>
            <a:r>
              <a:rPr lang="zh-CN" altLang="en-US" dirty="0">
                <a:solidFill>
                  <a:sysClr val="windowText" lastClr="000000">
                    <a:lumMod val="65000"/>
                    <a:lumOff val="35000"/>
                  </a:sysClr>
                </a:solidFill>
                <a:sym typeface="Arial" panose="020B0604020202020204" pitchFamily="34" charset="0"/>
              </a:rPr>
              <a:t>建设、京津冀协同发展、粤港澳大湾区协同发展、长三角一体化发展、长江经济带发展、</a:t>
            </a:r>
            <a:r>
              <a:rPr lang="en-US" altLang="zh-CN" dirty="0">
                <a:solidFill>
                  <a:sysClr val="windowText" lastClr="000000">
                    <a:lumMod val="65000"/>
                    <a:lumOff val="35000"/>
                  </a:sysClr>
                </a:solidFill>
                <a:sym typeface="Arial" panose="020B0604020202020204" pitchFamily="34" charset="0"/>
              </a:rPr>
              <a:t>19</a:t>
            </a:r>
            <a:r>
              <a:rPr lang="zh-CN" altLang="en-US" dirty="0">
                <a:solidFill>
                  <a:sysClr val="windowText" lastClr="000000">
                    <a:lumMod val="65000"/>
                    <a:lumOff val="35000"/>
                  </a:sysClr>
                </a:solidFill>
                <a:ea typeface="宋体" panose="02010600030101010101" pitchFamily="2" charset="-122"/>
                <a:sym typeface="Arial" panose="020B0604020202020204" pitchFamily="34" charset="0"/>
              </a:rPr>
              <a:t>个国家级新区</a:t>
            </a:r>
            <a:r>
              <a:rPr lang="zh-CN" altLang="en-US" dirty="0">
                <a:solidFill>
                  <a:sysClr val="windowText" lastClr="000000">
                    <a:lumMod val="65000"/>
                    <a:lumOff val="35000"/>
                  </a:sysClr>
                </a:solidFill>
                <a:sym typeface="Arial" panose="020B0604020202020204" pitchFamily="34" charset="0"/>
              </a:rPr>
              <a:t>等。</a:t>
            </a:r>
            <a:endParaRPr lang="zh-CN" altLang="en-US" dirty="0">
              <a:solidFill>
                <a:sysClr val="windowText" lastClr="000000">
                  <a:lumMod val="65000"/>
                  <a:lumOff val="35000"/>
                </a:sysClr>
              </a:solidFill>
              <a:sym typeface="Arial" panose="020B0604020202020204" pitchFamily="34" charset="0"/>
            </a:endParaRPr>
          </a:p>
        </p:txBody>
      </p:sp>
      <p:sp>
        <p:nvSpPr>
          <p:cNvPr id="50" name="文本框 49"/>
          <p:cNvSpPr txBox="1"/>
          <p:nvPr>
            <p:custDataLst>
              <p:tags r:id="rId17"/>
            </p:custDataLst>
          </p:nvPr>
        </p:nvSpPr>
        <p:spPr>
          <a:xfrm>
            <a:off x="6414135" y="1823085"/>
            <a:ext cx="5476240" cy="1792605"/>
          </a:xfrm>
          <a:prstGeom prst="rect">
            <a:avLst/>
          </a:prstGeom>
          <a:noFill/>
        </p:spPr>
        <p:txBody>
          <a:bodyPr wrap="square" rtlCol="0">
            <a:normAutofit fontScale="87500" lnSpcReduction="20000"/>
          </a:bodyPr>
          <a:lstStyle/>
          <a:p>
            <a:pPr>
              <a:lnSpc>
                <a:spcPct val="120000"/>
              </a:lnSpc>
            </a:pPr>
            <a:r>
              <a:rPr lang="zh-CN" altLang="en-US" dirty="0">
                <a:solidFill>
                  <a:sysClr val="windowText" lastClr="000000">
                    <a:lumMod val="65000"/>
                    <a:lumOff val="35000"/>
                  </a:sysClr>
                </a:solidFill>
                <a:sym typeface="Arial" panose="020B0604020202020204" pitchFamily="34" charset="0"/>
              </a:rPr>
              <a:t>关系经济社会发展大局的战略性重大问题为对象，或以解决经济社会发展关键领域和薄弱环节突出问题为对象编制的规划。也是总体规划在特定领域的细化和落实，是政府指导该领域发展、制定相关政策以及安排财政支出预算、政府投资的重要依据比如农业等各专项规划。还有根据党中央国务院确定的重大战略任务而编制的重点专项规划，比如社会信用体系规划、信息化规划等。</a:t>
            </a:r>
            <a:endParaRPr lang="zh-CN" altLang="en-US" dirty="0">
              <a:solidFill>
                <a:sysClr val="windowText" lastClr="000000">
                  <a:lumMod val="65000"/>
                  <a:lumOff val="35000"/>
                </a:sysClr>
              </a:solidFill>
              <a:sym typeface="Arial" panose="020B0604020202020204" pitchFamily="34" charset="0"/>
            </a:endParaRPr>
          </a:p>
        </p:txBody>
      </p:sp>
      <p:sp>
        <p:nvSpPr>
          <p:cNvPr id="51" name="文本框 50"/>
          <p:cNvSpPr txBox="1"/>
          <p:nvPr>
            <p:custDataLst>
              <p:tags r:id="rId18"/>
            </p:custDataLst>
          </p:nvPr>
        </p:nvSpPr>
        <p:spPr>
          <a:xfrm>
            <a:off x="5848985" y="3893820"/>
            <a:ext cx="5810250" cy="1815465"/>
          </a:xfrm>
          <a:prstGeom prst="rect">
            <a:avLst/>
          </a:prstGeom>
          <a:noFill/>
        </p:spPr>
        <p:txBody>
          <a:bodyPr wrap="square" rtlCol="0">
            <a:normAutofit fontScale="92500"/>
          </a:bodyPr>
          <a:lstStyle/>
          <a:p>
            <a:pPr>
              <a:lnSpc>
                <a:spcPct val="120000"/>
              </a:lnSpc>
            </a:pPr>
            <a:r>
              <a:rPr lang="zh-CN" altLang="en-US" dirty="0">
                <a:solidFill>
                  <a:sysClr val="windowText" lastClr="000000">
                    <a:lumMod val="65000"/>
                    <a:lumOff val="35000"/>
                  </a:sysClr>
                </a:solidFill>
                <a:sym typeface="Arial" panose="020B0604020202020204" pitchFamily="34" charset="0"/>
              </a:rPr>
              <a:t>总体规划目标任务的分解，在每年召开的全国人民代表大会上，经党中央审议，受国务院委托，由发改委将上年国民经济和社会发展计划执行情况、当年国民经济和社会发展计划草案，包括总体要求、预期目标、主要任务、改革举措和政策取向等，提交全国人民代表大会审议，由人民代表投票表决通过。</a:t>
            </a:r>
            <a:endParaRPr lang="zh-CN" altLang="en-US" dirty="0">
              <a:solidFill>
                <a:sysClr val="windowText" lastClr="000000">
                  <a:lumMod val="65000"/>
                  <a:lumOff val="35000"/>
                </a:sysClr>
              </a:solidFill>
              <a:sym typeface="Arial" panose="020B0604020202020204" pitchFamily="34" charset="0"/>
            </a:endParaRPr>
          </a:p>
        </p:txBody>
      </p:sp>
      <p:sp>
        <p:nvSpPr>
          <p:cNvPr id="54" name="文本框 53"/>
          <p:cNvSpPr txBox="1"/>
          <p:nvPr>
            <p:custDataLst>
              <p:tags r:id="rId19"/>
            </p:custDataLst>
          </p:nvPr>
        </p:nvSpPr>
        <p:spPr>
          <a:xfrm>
            <a:off x="8634008" y="3461163"/>
            <a:ext cx="2524263" cy="400110"/>
          </a:xfrm>
          <a:prstGeom prst="rect">
            <a:avLst/>
          </a:prstGeom>
          <a:noFill/>
        </p:spPr>
        <p:txBody>
          <a:bodyPr wrap="square" rtlCol="0">
            <a:normAutofit/>
          </a:bodyPr>
          <a:lstStyle/>
          <a:p>
            <a:pPr algn="ctr"/>
            <a:r>
              <a:rPr lang="zh-CN" altLang="en-US" sz="2000">
                <a:solidFill>
                  <a:sysClr val="window" lastClr="FFFFFF"/>
                </a:solidFill>
                <a:latin typeface="Arial" panose="020B0604020202020204" pitchFamily="34" charset="0"/>
                <a:ea typeface="宋体" panose="02010600030101010101" pitchFamily="2" charset="-122"/>
                <a:cs typeface="+mn-ea"/>
                <a:sym typeface="Arial" panose="020B0604020202020204" pitchFamily="34" charset="0"/>
              </a:rPr>
              <a:t>年度计划</a:t>
            </a:r>
            <a:endParaRPr lang="zh-CN" altLang="en-US" sz="2000">
              <a:solidFill>
                <a:sysClr val="window" lastClr="FFFFFF"/>
              </a:solidFill>
              <a:latin typeface="Arial" panose="020B0604020202020204" pitchFamily="34" charset="0"/>
              <a:ea typeface="宋体" panose="02010600030101010101" pitchFamily="2" charset="-122"/>
              <a:cs typeface="+mn-ea"/>
              <a:sym typeface="Arial" panose="020B0604020202020204" pitchFamily="34" charset="0"/>
            </a:endParaRPr>
          </a:p>
        </p:txBody>
      </p:sp>
      <p:sp>
        <p:nvSpPr>
          <p:cNvPr id="53" name="文本框 52"/>
          <p:cNvSpPr txBox="1"/>
          <p:nvPr>
            <p:custDataLst>
              <p:tags r:id="rId20"/>
            </p:custDataLst>
          </p:nvPr>
        </p:nvSpPr>
        <p:spPr>
          <a:xfrm>
            <a:off x="8634008" y="1370737"/>
            <a:ext cx="2524263" cy="400110"/>
          </a:xfrm>
          <a:prstGeom prst="rect">
            <a:avLst/>
          </a:prstGeom>
          <a:noFill/>
        </p:spPr>
        <p:txBody>
          <a:bodyPr wrap="square" rtlCol="0">
            <a:normAutofit/>
          </a:bodyPr>
          <a:lstStyle/>
          <a:p>
            <a:pPr algn="ctr"/>
            <a:r>
              <a:rPr lang="zh-CN" altLang="en-US" sz="2000">
                <a:solidFill>
                  <a:sysClr val="window" lastClr="FFFFFF"/>
                </a:solidFill>
                <a:latin typeface="Arial" panose="020B0604020202020204" pitchFamily="34" charset="0"/>
                <a:ea typeface="宋体" panose="02010600030101010101" pitchFamily="2" charset="-122"/>
                <a:cs typeface="+mn-ea"/>
                <a:sym typeface="Arial" panose="020B0604020202020204" pitchFamily="34" charset="0"/>
              </a:rPr>
              <a:t>专项规划</a:t>
            </a:r>
            <a:endParaRPr lang="zh-CN" altLang="en-US" sz="2000">
              <a:solidFill>
                <a:sysClr val="window" lastClr="FFFFFF"/>
              </a:solidFill>
              <a:latin typeface="Arial" panose="020B0604020202020204" pitchFamily="34" charset="0"/>
              <a:ea typeface="宋体" panose="02010600030101010101" pitchFamily="2" charset="-122"/>
              <a:cs typeface="+mn-ea"/>
              <a:sym typeface="Arial" panose="020B0604020202020204" pitchFamily="34" charset="0"/>
            </a:endParaRPr>
          </a:p>
        </p:txBody>
      </p:sp>
      <p:cxnSp>
        <p:nvCxnSpPr>
          <p:cNvPr id="72" name="直接箭头连接符 71"/>
          <p:cNvCxnSpPr/>
          <p:nvPr>
            <p:custDataLst>
              <p:tags r:id="rId21"/>
            </p:custDataLst>
          </p:nvPr>
        </p:nvCxnSpPr>
        <p:spPr>
          <a:xfrm flipH="1" flipV="1">
            <a:off x="4341278" y="1575848"/>
            <a:ext cx="1157041" cy="796884"/>
          </a:xfrm>
          <a:prstGeom prst="straightConnector1">
            <a:avLst/>
          </a:prstGeom>
          <a:ln>
            <a:solidFill>
              <a:sysClr val="windowText" lastClr="000000">
                <a:lumMod val="50000"/>
                <a:lumOff val="50000"/>
              </a:sysClr>
            </a:solidFill>
            <a:tailEnd type="triangle"/>
          </a:ln>
        </p:spPr>
        <p:style>
          <a:lnRef idx="1">
            <a:srgbClr val="FC546D"/>
          </a:lnRef>
          <a:fillRef idx="0">
            <a:srgbClr val="FC546D"/>
          </a:fillRef>
          <a:effectRef idx="0">
            <a:srgbClr val="FC546D"/>
          </a:effectRef>
          <a:fontRef idx="minor">
            <a:sysClr val="windowText" lastClr="000000"/>
          </a:fontRef>
        </p:style>
      </p:cxnSp>
      <p:cxnSp>
        <p:nvCxnSpPr>
          <p:cNvPr id="78" name="直接箭头连接符 77"/>
          <p:cNvCxnSpPr/>
          <p:nvPr>
            <p:custDataLst>
              <p:tags r:id="rId22"/>
            </p:custDataLst>
          </p:nvPr>
        </p:nvCxnSpPr>
        <p:spPr>
          <a:xfrm flipH="1">
            <a:off x="4340448" y="2817936"/>
            <a:ext cx="1157041" cy="796884"/>
          </a:xfrm>
          <a:prstGeom prst="straightConnector1">
            <a:avLst/>
          </a:prstGeom>
          <a:ln>
            <a:solidFill>
              <a:sysClr val="windowText" lastClr="000000">
                <a:lumMod val="50000"/>
                <a:lumOff val="50000"/>
              </a:sysClr>
            </a:solidFill>
            <a:tailEnd type="triangle"/>
          </a:ln>
        </p:spPr>
        <p:style>
          <a:lnRef idx="1">
            <a:srgbClr val="FC546D"/>
          </a:lnRef>
          <a:fillRef idx="0">
            <a:srgbClr val="FC546D"/>
          </a:fillRef>
          <a:effectRef idx="0">
            <a:srgbClr val="FC546D"/>
          </a:effectRef>
          <a:fontRef idx="minor">
            <a:sysClr val="windowText" lastClr="000000"/>
          </a:fontRef>
        </p:style>
      </p:cxnSp>
      <p:cxnSp>
        <p:nvCxnSpPr>
          <p:cNvPr id="81" name="直接箭头连接符 80"/>
          <p:cNvCxnSpPr/>
          <p:nvPr>
            <p:custDataLst>
              <p:tags r:id="rId23"/>
            </p:custDataLst>
          </p:nvPr>
        </p:nvCxnSpPr>
        <p:spPr>
          <a:xfrm flipV="1">
            <a:off x="6649805" y="1575848"/>
            <a:ext cx="1157041" cy="796884"/>
          </a:xfrm>
          <a:prstGeom prst="straightConnector1">
            <a:avLst/>
          </a:prstGeom>
          <a:ln>
            <a:solidFill>
              <a:sysClr val="windowText" lastClr="000000">
                <a:lumMod val="50000"/>
                <a:lumOff val="50000"/>
              </a:sysClr>
            </a:solidFill>
            <a:tailEnd type="triangle"/>
          </a:ln>
        </p:spPr>
        <p:style>
          <a:lnRef idx="1">
            <a:srgbClr val="FC546D"/>
          </a:lnRef>
          <a:fillRef idx="0">
            <a:srgbClr val="FC546D"/>
          </a:fillRef>
          <a:effectRef idx="0">
            <a:srgbClr val="FC546D"/>
          </a:effectRef>
          <a:fontRef idx="minor">
            <a:sysClr val="windowText" lastClr="000000"/>
          </a:fontRef>
        </p:style>
      </p:cxnSp>
      <p:cxnSp>
        <p:nvCxnSpPr>
          <p:cNvPr id="83" name="直接箭头连接符 82"/>
          <p:cNvCxnSpPr/>
          <p:nvPr>
            <p:custDataLst>
              <p:tags r:id="rId24"/>
            </p:custDataLst>
          </p:nvPr>
        </p:nvCxnSpPr>
        <p:spPr>
          <a:xfrm>
            <a:off x="6650635" y="2817936"/>
            <a:ext cx="1157041" cy="796884"/>
          </a:xfrm>
          <a:prstGeom prst="straightConnector1">
            <a:avLst/>
          </a:prstGeom>
          <a:ln>
            <a:solidFill>
              <a:sysClr val="windowText" lastClr="000000">
                <a:lumMod val="50000"/>
                <a:lumOff val="50000"/>
              </a:sysClr>
            </a:solidFill>
            <a:tailEnd type="triangle"/>
          </a:ln>
        </p:spPr>
        <p:style>
          <a:lnRef idx="1">
            <a:srgbClr val="FC546D"/>
          </a:lnRef>
          <a:fillRef idx="0">
            <a:srgbClr val="FC546D"/>
          </a:fillRef>
          <a:effectRef idx="0">
            <a:srgbClr val="FC546D"/>
          </a:effectRef>
          <a:fontRef idx="minor">
            <a:sysClr val="windowText" lastClr="000000"/>
          </a:fontRef>
        </p:style>
      </p:cxnSp>
      <p:grpSp>
        <p:nvGrpSpPr>
          <p:cNvPr id="7" name="组合 6"/>
          <p:cNvGrpSpPr/>
          <p:nvPr>
            <p:custDataLst>
              <p:tags r:id="rId25"/>
            </p:custDataLst>
          </p:nvPr>
        </p:nvGrpSpPr>
        <p:grpSpPr>
          <a:xfrm>
            <a:off x="5624839" y="2086457"/>
            <a:ext cx="885173" cy="886650"/>
            <a:chOff x="5653414" y="2967202"/>
            <a:chExt cx="885173" cy="886650"/>
          </a:xfrm>
          <a:solidFill>
            <a:sysClr val="window" lastClr="FFFFFF">
              <a:lumMod val="75000"/>
            </a:sysClr>
          </a:solidFill>
        </p:grpSpPr>
        <p:sp>
          <p:nvSpPr>
            <p:cNvPr id="62" name="椭圆 61"/>
            <p:cNvSpPr/>
            <p:nvPr>
              <p:custDataLst>
                <p:tags r:id="rId26"/>
              </p:custDataLst>
            </p:nvPr>
          </p:nvSpPr>
          <p:spPr>
            <a:xfrm>
              <a:off x="5877474" y="3192000"/>
              <a:ext cx="437053" cy="437053"/>
            </a:xfrm>
            <a:prstGeom prst="ellipse">
              <a:avLst/>
            </a:prstGeom>
            <a:grpFill/>
            <a:ln>
              <a:noFill/>
            </a:ln>
          </p:spPr>
          <p:style>
            <a:lnRef idx="2">
              <a:srgbClr val="FC546D">
                <a:shade val="50000"/>
              </a:srgbClr>
            </a:lnRef>
            <a:fillRef idx="1">
              <a:srgbClr val="FC546D"/>
            </a:fillRef>
            <a:effectRef idx="0">
              <a:srgbClr val="FC546D"/>
            </a:effectRef>
            <a:fontRef idx="minor">
              <a:sysClr val="window" lastClr="FFFFFF"/>
            </a:fontRef>
          </p:style>
          <p:txBody>
            <a:bodyPr rtlCol="0" anchor="ctr">
              <a:normAutofit fontScale="87500" lnSpcReduction="20000"/>
            </a:bodyPr>
            <a:lstStyle/>
            <a:p>
              <a:pPr algn="ctr"/>
              <a:endParaRPr lang="zh-CN" altLang="en-US">
                <a:sym typeface="Arial" panose="020B0604020202020204" pitchFamily="34" charset="0"/>
              </a:endParaRPr>
            </a:p>
          </p:txBody>
        </p:sp>
        <p:sp>
          <p:nvSpPr>
            <p:cNvPr id="63" name="KSO_Shape"/>
            <p:cNvSpPr/>
            <p:nvPr>
              <p:custDataLst>
                <p:tags r:id="rId27"/>
              </p:custDataLst>
            </p:nvPr>
          </p:nvSpPr>
          <p:spPr bwMode="auto">
            <a:xfrm>
              <a:off x="5653414" y="2967202"/>
              <a:ext cx="885173" cy="88665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grpFill/>
            <a:ln>
              <a:noFill/>
            </a:ln>
          </p:spPr>
          <p:txBody>
            <a:bodyPr wrap="square" anchor="ctr">
              <a:normAutofit/>
              <a:scene3d>
                <a:camera prst="orthographicFront"/>
                <a:lightRig rig="threePt" dir="t"/>
              </a:scene3d>
              <a:sp3d>
                <a:contourClr>
                  <a:srgbClr val="FFFFFF"/>
                </a:contourClr>
              </a:sp3d>
            </a:bodyPr>
            <a:lstStyle/>
            <a:p>
              <a:pPr algn="ctr">
                <a:defRPr/>
              </a:pPr>
              <a:endParaRPr lang="zh-CN" altLang="en-US">
                <a:solidFill>
                  <a:srgbClr val="FFFFFF"/>
                </a:solidFill>
                <a:sym typeface="Arial" panose="020B0604020202020204" pitchFamily="34" charset="0"/>
              </a:endParaRPr>
            </a:p>
          </p:txBody>
        </p:sp>
      </p:grpSp>
      <p:sp>
        <p:nvSpPr>
          <p:cNvPr id="61" name="KSO_Shape"/>
          <p:cNvSpPr/>
          <p:nvPr>
            <p:custDataLst>
              <p:tags r:id="rId28"/>
            </p:custDataLst>
          </p:nvPr>
        </p:nvSpPr>
        <p:spPr bwMode="auto">
          <a:xfrm>
            <a:off x="5884707" y="2311255"/>
            <a:ext cx="365435" cy="358735"/>
          </a:xfrm>
          <a:custGeom>
            <a:avLst/>
            <a:gdLst>
              <a:gd name="T0" fmla="*/ 291065635 w 5643"/>
              <a:gd name="T1" fmla="*/ 74701230 h 5531"/>
              <a:gd name="T2" fmla="*/ 0 w 5643"/>
              <a:gd name="T3" fmla="*/ 631761781 h 5531"/>
              <a:gd name="T4" fmla="*/ 124221326 w 5643"/>
              <a:gd name="T5" fmla="*/ 234954587 h 5531"/>
              <a:gd name="T6" fmla="*/ 105986935 w 5643"/>
              <a:gd name="T7" fmla="*/ 239752000 h 5531"/>
              <a:gd name="T8" fmla="*/ 90259798 w 5643"/>
              <a:gd name="T9" fmla="*/ 249346489 h 5531"/>
              <a:gd name="T10" fmla="*/ 77837969 w 5643"/>
              <a:gd name="T11" fmla="*/ 262939104 h 5531"/>
              <a:gd name="T12" fmla="*/ 69860128 w 5643"/>
              <a:gd name="T13" fmla="*/ 279615264 h 5531"/>
              <a:gd name="T14" fmla="*/ 66897132 w 5643"/>
              <a:gd name="T15" fmla="*/ 298576357 h 5531"/>
              <a:gd name="T16" fmla="*/ 68264694 w 5643"/>
              <a:gd name="T17" fmla="*/ 509887056 h 5531"/>
              <a:gd name="T18" fmla="*/ 74760869 w 5643"/>
              <a:gd name="T19" fmla="*/ 527362841 h 5531"/>
              <a:gd name="T20" fmla="*/ 85587265 w 5643"/>
              <a:gd name="T21" fmla="*/ 542211865 h 5531"/>
              <a:gd name="T22" fmla="*/ 100402919 w 5643"/>
              <a:gd name="T23" fmla="*/ 553062763 h 5531"/>
              <a:gd name="T24" fmla="*/ 117839256 w 5643"/>
              <a:gd name="T25" fmla="*/ 559573369 h 5531"/>
              <a:gd name="T26" fmla="*/ 420757212 w 5643"/>
              <a:gd name="T27" fmla="*/ 560944059 h 5531"/>
              <a:gd name="T28" fmla="*/ 439675215 w 5643"/>
              <a:gd name="T29" fmla="*/ 557974457 h 5531"/>
              <a:gd name="T30" fmla="*/ 456314173 w 5643"/>
              <a:gd name="T31" fmla="*/ 549978880 h 5531"/>
              <a:gd name="T32" fmla="*/ 469876031 w 5643"/>
              <a:gd name="T33" fmla="*/ 537528732 h 5531"/>
              <a:gd name="T34" fmla="*/ 479448969 w 5643"/>
              <a:gd name="T35" fmla="*/ 521766140 h 5531"/>
              <a:gd name="T36" fmla="*/ 484121502 w 5643"/>
              <a:gd name="T37" fmla="*/ 503490392 h 5531"/>
              <a:gd name="T38" fmla="*/ 484121502 w 5643"/>
              <a:gd name="T39" fmla="*/ 292065751 h 5531"/>
              <a:gd name="T40" fmla="*/ 479448969 w 5643"/>
              <a:gd name="T41" fmla="*/ 273790002 h 5531"/>
              <a:gd name="T42" fmla="*/ 469876031 w 5643"/>
              <a:gd name="T43" fmla="*/ 257913130 h 5531"/>
              <a:gd name="T44" fmla="*/ 456314173 w 5643"/>
              <a:gd name="T45" fmla="*/ 245577262 h 5531"/>
              <a:gd name="T46" fmla="*/ 439675215 w 5643"/>
              <a:gd name="T47" fmla="*/ 237467405 h 5531"/>
              <a:gd name="T48" fmla="*/ 420757212 w 5643"/>
              <a:gd name="T49" fmla="*/ 234612083 h 5531"/>
              <a:gd name="T50" fmla="*/ 609596624 w 5643"/>
              <a:gd name="T51" fmla="*/ 236210996 h 5531"/>
              <a:gd name="T52" fmla="*/ 609596624 w 5643"/>
              <a:gd name="T53" fmla="*/ 277673510 h 5531"/>
              <a:gd name="T54" fmla="*/ 609596624 w 5643"/>
              <a:gd name="T55" fmla="*/ 318108176 h 5531"/>
              <a:gd name="T56" fmla="*/ 609596624 w 5643"/>
              <a:gd name="T57" fmla="*/ 359570691 h 5531"/>
              <a:gd name="T58" fmla="*/ 549423200 w 5643"/>
              <a:gd name="T59" fmla="*/ 417367200 h 5531"/>
              <a:gd name="T60" fmla="*/ 536089213 w 5643"/>
              <a:gd name="T61" fmla="*/ 422164613 h 5531"/>
              <a:gd name="T62" fmla="*/ 525490688 w 5643"/>
              <a:gd name="T63" fmla="*/ 434957265 h 5531"/>
              <a:gd name="T64" fmla="*/ 523325409 w 5643"/>
              <a:gd name="T65" fmla="*/ 446265285 h 5531"/>
              <a:gd name="T66" fmla="*/ 524578868 w 5643"/>
              <a:gd name="T67" fmla="*/ 455060487 h 5531"/>
              <a:gd name="T68" fmla="*/ 533923934 w 5643"/>
              <a:gd name="T69" fmla="*/ 468767045 h 5531"/>
              <a:gd name="T70" fmla="*/ 547941534 w 5643"/>
              <a:gd name="T71" fmla="*/ 475049090 h 5531"/>
              <a:gd name="T72" fmla="*/ 555349192 w 5643"/>
              <a:gd name="T73" fmla="*/ 475277651 h 5531"/>
              <a:gd name="T74" fmla="*/ 568569413 w 5643"/>
              <a:gd name="T75" fmla="*/ 470480237 h 5531"/>
              <a:gd name="T76" fmla="*/ 579167937 w 5643"/>
              <a:gd name="T77" fmla="*/ 457687586 h 5531"/>
              <a:gd name="T78" fmla="*/ 581447321 w 5643"/>
              <a:gd name="T79" fmla="*/ 446265285 h 5531"/>
              <a:gd name="T80" fmla="*/ 580079758 w 5643"/>
              <a:gd name="T81" fmla="*/ 437584364 h 5531"/>
              <a:gd name="T82" fmla="*/ 570848458 w 5643"/>
              <a:gd name="T83" fmla="*/ 423877806 h 5531"/>
              <a:gd name="T84" fmla="*/ 556830859 w 5643"/>
              <a:gd name="T85" fmla="*/ 417595423 h 5531"/>
              <a:gd name="T86" fmla="*/ 552386196 w 5643"/>
              <a:gd name="T87" fmla="*/ 499264380 h 5531"/>
              <a:gd name="T88" fmla="*/ 541103721 w 5643"/>
              <a:gd name="T89" fmla="*/ 501548638 h 5531"/>
              <a:gd name="T90" fmla="*/ 528225813 w 5643"/>
              <a:gd name="T91" fmla="*/ 512171313 h 5531"/>
              <a:gd name="T92" fmla="*/ 523439176 w 5643"/>
              <a:gd name="T93" fmla="*/ 525535367 h 5531"/>
              <a:gd name="T94" fmla="*/ 523553280 w 5643"/>
              <a:gd name="T95" fmla="*/ 532959879 h 5531"/>
              <a:gd name="T96" fmla="*/ 529935351 w 5643"/>
              <a:gd name="T97" fmla="*/ 546894998 h 5531"/>
              <a:gd name="T98" fmla="*/ 543725080 w 5643"/>
              <a:gd name="T99" fmla="*/ 556260926 h 5531"/>
              <a:gd name="T100" fmla="*/ 552386196 w 5643"/>
              <a:gd name="T101" fmla="*/ 557631615 h 5531"/>
              <a:gd name="T102" fmla="*/ 563782775 w 5643"/>
              <a:gd name="T103" fmla="*/ 555347358 h 5531"/>
              <a:gd name="T104" fmla="*/ 576432812 w 5643"/>
              <a:gd name="T105" fmla="*/ 544724683 h 5531"/>
              <a:gd name="T106" fmla="*/ 581333216 w 5643"/>
              <a:gd name="T107" fmla="*/ 531474909 h 5531"/>
              <a:gd name="T108" fmla="*/ 581105346 w 5643"/>
              <a:gd name="T109" fmla="*/ 524050397 h 5531"/>
              <a:gd name="T110" fmla="*/ 574723275 w 5643"/>
              <a:gd name="T111" fmla="*/ 510000998 h 5531"/>
              <a:gd name="T112" fmla="*/ 561047650 w 5643"/>
              <a:gd name="T113" fmla="*/ 500635070 h 5531"/>
              <a:gd name="T114" fmla="*/ 552386196 w 5643"/>
              <a:gd name="T115" fmla="*/ 499264380 h 5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643" h="5531">
                <a:moveTo>
                  <a:pt x="0" y="1511"/>
                </a:moveTo>
                <a:lnTo>
                  <a:pt x="1627" y="1511"/>
                </a:lnTo>
                <a:lnTo>
                  <a:pt x="645" y="270"/>
                </a:lnTo>
                <a:lnTo>
                  <a:pt x="987" y="0"/>
                </a:lnTo>
                <a:lnTo>
                  <a:pt x="2000" y="1279"/>
                </a:lnTo>
                <a:lnTo>
                  <a:pt x="2554" y="654"/>
                </a:lnTo>
                <a:lnTo>
                  <a:pt x="2881" y="944"/>
                </a:lnTo>
                <a:lnTo>
                  <a:pt x="2379" y="1511"/>
                </a:lnTo>
                <a:lnTo>
                  <a:pt x="5643" y="1511"/>
                </a:lnTo>
                <a:lnTo>
                  <a:pt x="5643" y="5531"/>
                </a:lnTo>
                <a:lnTo>
                  <a:pt x="0" y="5531"/>
                </a:lnTo>
                <a:lnTo>
                  <a:pt x="0" y="1511"/>
                </a:lnTo>
                <a:close/>
                <a:moveTo>
                  <a:pt x="1147" y="2054"/>
                </a:moveTo>
                <a:lnTo>
                  <a:pt x="1147" y="2054"/>
                </a:lnTo>
                <a:lnTo>
                  <a:pt x="1119" y="2055"/>
                </a:lnTo>
                <a:lnTo>
                  <a:pt x="1090" y="2057"/>
                </a:lnTo>
                <a:lnTo>
                  <a:pt x="1062" y="2060"/>
                </a:lnTo>
                <a:lnTo>
                  <a:pt x="1034" y="2066"/>
                </a:lnTo>
                <a:lnTo>
                  <a:pt x="1008" y="2072"/>
                </a:lnTo>
                <a:lnTo>
                  <a:pt x="981" y="2079"/>
                </a:lnTo>
                <a:lnTo>
                  <a:pt x="956" y="2088"/>
                </a:lnTo>
                <a:lnTo>
                  <a:pt x="930" y="2099"/>
                </a:lnTo>
                <a:lnTo>
                  <a:pt x="905" y="2109"/>
                </a:lnTo>
                <a:lnTo>
                  <a:pt x="881" y="2122"/>
                </a:lnTo>
                <a:lnTo>
                  <a:pt x="858" y="2136"/>
                </a:lnTo>
                <a:lnTo>
                  <a:pt x="834" y="2150"/>
                </a:lnTo>
                <a:lnTo>
                  <a:pt x="813" y="2166"/>
                </a:lnTo>
                <a:lnTo>
                  <a:pt x="792" y="2183"/>
                </a:lnTo>
                <a:lnTo>
                  <a:pt x="772" y="2200"/>
                </a:lnTo>
                <a:lnTo>
                  <a:pt x="751" y="2219"/>
                </a:lnTo>
                <a:lnTo>
                  <a:pt x="733" y="2238"/>
                </a:lnTo>
                <a:lnTo>
                  <a:pt x="715" y="2258"/>
                </a:lnTo>
                <a:lnTo>
                  <a:pt x="699" y="2280"/>
                </a:lnTo>
                <a:lnTo>
                  <a:pt x="683" y="2302"/>
                </a:lnTo>
                <a:lnTo>
                  <a:pt x="668" y="2324"/>
                </a:lnTo>
                <a:lnTo>
                  <a:pt x="656" y="2348"/>
                </a:lnTo>
                <a:lnTo>
                  <a:pt x="643" y="2372"/>
                </a:lnTo>
                <a:lnTo>
                  <a:pt x="631" y="2397"/>
                </a:lnTo>
                <a:lnTo>
                  <a:pt x="622" y="2422"/>
                </a:lnTo>
                <a:lnTo>
                  <a:pt x="613" y="2448"/>
                </a:lnTo>
                <a:lnTo>
                  <a:pt x="604" y="2474"/>
                </a:lnTo>
                <a:lnTo>
                  <a:pt x="599" y="2502"/>
                </a:lnTo>
                <a:lnTo>
                  <a:pt x="594" y="2530"/>
                </a:lnTo>
                <a:lnTo>
                  <a:pt x="591" y="2557"/>
                </a:lnTo>
                <a:lnTo>
                  <a:pt x="589" y="2586"/>
                </a:lnTo>
                <a:lnTo>
                  <a:pt x="587" y="2614"/>
                </a:lnTo>
                <a:lnTo>
                  <a:pt x="587" y="4351"/>
                </a:lnTo>
                <a:lnTo>
                  <a:pt x="589" y="4379"/>
                </a:lnTo>
                <a:lnTo>
                  <a:pt x="591" y="4408"/>
                </a:lnTo>
                <a:lnTo>
                  <a:pt x="594" y="4436"/>
                </a:lnTo>
                <a:lnTo>
                  <a:pt x="599" y="4464"/>
                </a:lnTo>
                <a:lnTo>
                  <a:pt x="604" y="4490"/>
                </a:lnTo>
                <a:lnTo>
                  <a:pt x="613" y="4517"/>
                </a:lnTo>
                <a:lnTo>
                  <a:pt x="622" y="4543"/>
                </a:lnTo>
                <a:lnTo>
                  <a:pt x="631" y="4568"/>
                </a:lnTo>
                <a:lnTo>
                  <a:pt x="643" y="4593"/>
                </a:lnTo>
                <a:lnTo>
                  <a:pt x="656" y="4617"/>
                </a:lnTo>
                <a:lnTo>
                  <a:pt x="668" y="4640"/>
                </a:lnTo>
                <a:lnTo>
                  <a:pt x="683" y="4664"/>
                </a:lnTo>
                <a:lnTo>
                  <a:pt x="699" y="4685"/>
                </a:lnTo>
                <a:lnTo>
                  <a:pt x="715" y="4706"/>
                </a:lnTo>
                <a:lnTo>
                  <a:pt x="733" y="4726"/>
                </a:lnTo>
                <a:lnTo>
                  <a:pt x="751" y="4747"/>
                </a:lnTo>
                <a:lnTo>
                  <a:pt x="772" y="4765"/>
                </a:lnTo>
                <a:lnTo>
                  <a:pt x="792" y="4783"/>
                </a:lnTo>
                <a:lnTo>
                  <a:pt x="813" y="4799"/>
                </a:lnTo>
                <a:lnTo>
                  <a:pt x="834" y="4815"/>
                </a:lnTo>
                <a:lnTo>
                  <a:pt x="858" y="4830"/>
                </a:lnTo>
                <a:lnTo>
                  <a:pt x="881" y="4842"/>
                </a:lnTo>
                <a:lnTo>
                  <a:pt x="905" y="4855"/>
                </a:lnTo>
                <a:lnTo>
                  <a:pt x="930" y="4867"/>
                </a:lnTo>
                <a:lnTo>
                  <a:pt x="956" y="4877"/>
                </a:lnTo>
                <a:lnTo>
                  <a:pt x="981" y="4885"/>
                </a:lnTo>
                <a:lnTo>
                  <a:pt x="1008" y="4894"/>
                </a:lnTo>
                <a:lnTo>
                  <a:pt x="1034" y="4899"/>
                </a:lnTo>
                <a:lnTo>
                  <a:pt x="1062" y="4904"/>
                </a:lnTo>
                <a:lnTo>
                  <a:pt x="1090" y="4907"/>
                </a:lnTo>
                <a:lnTo>
                  <a:pt x="1119" y="4911"/>
                </a:lnTo>
                <a:lnTo>
                  <a:pt x="1147" y="4911"/>
                </a:lnTo>
                <a:lnTo>
                  <a:pt x="3692" y="4911"/>
                </a:lnTo>
                <a:lnTo>
                  <a:pt x="3721" y="4911"/>
                </a:lnTo>
                <a:lnTo>
                  <a:pt x="3748" y="4907"/>
                </a:lnTo>
                <a:lnTo>
                  <a:pt x="3777" y="4904"/>
                </a:lnTo>
                <a:lnTo>
                  <a:pt x="3804" y="4899"/>
                </a:lnTo>
                <a:lnTo>
                  <a:pt x="3831" y="4894"/>
                </a:lnTo>
                <a:lnTo>
                  <a:pt x="3858" y="4885"/>
                </a:lnTo>
                <a:lnTo>
                  <a:pt x="3883" y="4877"/>
                </a:lnTo>
                <a:lnTo>
                  <a:pt x="3909" y="4867"/>
                </a:lnTo>
                <a:lnTo>
                  <a:pt x="3933" y="4855"/>
                </a:lnTo>
                <a:lnTo>
                  <a:pt x="3958" y="4842"/>
                </a:lnTo>
                <a:lnTo>
                  <a:pt x="3981" y="4830"/>
                </a:lnTo>
                <a:lnTo>
                  <a:pt x="4004" y="4815"/>
                </a:lnTo>
                <a:lnTo>
                  <a:pt x="4026" y="4799"/>
                </a:lnTo>
                <a:lnTo>
                  <a:pt x="4047" y="4783"/>
                </a:lnTo>
                <a:lnTo>
                  <a:pt x="4068" y="4765"/>
                </a:lnTo>
                <a:lnTo>
                  <a:pt x="4087" y="4747"/>
                </a:lnTo>
                <a:lnTo>
                  <a:pt x="4106" y="4726"/>
                </a:lnTo>
                <a:lnTo>
                  <a:pt x="4123" y="4706"/>
                </a:lnTo>
                <a:lnTo>
                  <a:pt x="4140" y="4685"/>
                </a:lnTo>
                <a:lnTo>
                  <a:pt x="4156" y="4664"/>
                </a:lnTo>
                <a:lnTo>
                  <a:pt x="4170" y="4640"/>
                </a:lnTo>
                <a:lnTo>
                  <a:pt x="4184" y="4617"/>
                </a:lnTo>
                <a:lnTo>
                  <a:pt x="4196" y="4593"/>
                </a:lnTo>
                <a:lnTo>
                  <a:pt x="4207" y="4568"/>
                </a:lnTo>
                <a:lnTo>
                  <a:pt x="4218" y="4543"/>
                </a:lnTo>
                <a:lnTo>
                  <a:pt x="4226" y="4517"/>
                </a:lnTo>
                <a:lnTo>
                  <a:pt x="4234" y="4490"/>
                </a:lnTo>
                <a:lnTo>
                  <a:pt x="4240" y="4464"/>
                </a:lnTo>
                <a:lnTo>
                  <a:pt x="4245" y="4436"/>
                </a:lnTo>
                <a:lnTo>
                  <a:pt x="4248" y="4408"/>
                </a:lnTo>
                <a:lnTo>
                  <a:pt x="4251" y="4379"/>
                </a:lnTo>
                <a:lnTo>
                  <a:pt x="4252" y="4351"/>
                </a:lnTo>
                <a:lnTo>
                  <a:pt x="4252" y="2614"/>
                </a:lnTo>
                <a:lnTo>
                  <a:pt x="4251" y="2586"/>
                </a:lnTo>
                <a:lnTo>
                  <a:pt x="4248" y="2557"/>
                </a:lnTo>
                <a:lnTo>
                  <a:pt x="4245" y="2530"/>
                </a:lnTo>
                <a:lnTo>
                  <a:pt x="4240" y="2502"/>
                </a:lnTo>
                <a:lnTo>
                  <a:pt x="4234" y="2474"/>
                </a:lnTo>
                <a:lnTo>
                  <a:pt x="4226" y="2448"/>
                </a:lnTo>
                <a:lnTo>
                  <a:pt x="4218" y="2422"/>
                </a:lnTo>
                <a:lnTo>
                  <a:pt x="4207" y="2397"/>
                </a:lnTo>
                <a:lnTo>
                  <a:pt x="4196" y="2372"/>
                </a:lnTo>
                <a:lnTo>
                  <a:pt x="4184" y="2348"/>
                </a:lnTo>
                <a:lnTo>
                  <a:pt x="4170" y="2324"/>
                </a:lnTo>
                <a:lnTo>
                  <a:pt x="4156" y="2302"/>
                </a:lnTo>
                <a:lnTo>
                  <a:pt x="4140" y="2280"/>
                </a:lnTo>
                <a:lnTo>
                  <a:pt x="4123" y="2258"/>
                </a:lnTo>
                <a:lnTo>
                  <a:pt x="4106" y="2238"/>
                </a:lnTo>
                <a:lnTo>
                  <a:pt x="4087" y="2219"/>
                </a:lnTo>
                <a:lnTo>
                  <a:pt x="4068" y="2200"/>
                </a:lnTo>
                <a:lnTo>
                  <a:pt x="4047" y="2183"/>
                </a:lnTo>
                <a:lnTo>
                  <a:pt x="4026" y="2166"/>
                </a:lnTo>
                <a:lnTo>
                  <a:pt x="4004" y="2150"/>
                </a:lnTo>
                <a:lnTo>
                  <a:pt x="3981" y="2136"/>
                </a:lnTo>
                <a:lnTo>
                  <a:pt x="3958" y="2122"/>
                </a:lnTo>
                <a:lnTo>
                  <a:pt x="3933" y="2109"/>
                </a:lnTo>
                <a:lnTo>
                  <a:pt x="3909" y="2099"/>
                </a:lnTo>
                <a:lnTo>
                  <a:pt x="3883" y="2088"/>
                </a:lnTo>
                <a:lnTo>
                  <a:pt x="3858" y="2079"/>
                </a:lnTo>
                <a:lnTo>
                  <a:pt x="3831" y="2072"/>
                </a:lnTo>
                <a:lnTo>
                  <a:pt x="3804" y="2066"/>
                </a:lnTo>
                <a:lnTo>
                  <a:pt x="3777" y="2060"/>
                </a:lnTo>
                <a:lnTo>
                  <a:pt x="3748" y="2057"/>
                </a:lnTo>
                <a:lnTo>
                  <a:pt x="3721" y="2055"/>
                </a:lnTo>
                <a:lnTo>
                  <a:pt x="3692" y="2054"/>
                </a:lnTo>
                <a:lnTo>
                  <a:pt x="1147" y="2054"/>
                </a:lnTo>
                <a:close/>
                <a:moveTo>
                  <a:pt x="4522" y="2068"/>
                </a:moveTo>
                <a:lnTo>
                  <a:pt x="4522" y="2268"/>
                </a:lnTo>
                <a:lnTo>
                  <a:pt x="5349" y="2268"/>
                </a:lnTo>
                <a:lnTo>
                  <a:pt x="5349" y="2068"/>
                </a:lnTo>
                <a:lnTo>
                  <a:pt x="4522" y="2068"/>
                </a:lnTo>
                <a:close/>
                <a:moveTo>
                  <a:pt x="4522" y="2431"/>
                </a:moveTo>
                <a:lnTo>
                  <a:pt x="4522" y="2632"/>
                </a:lnTo>
                <a:lnTo>
                  <a:pt x="5349" y="2632"/>
                </a:lnTo>
                <a:lnTo>
                  <a:pt x="5349" y="2431"/>
                </a:lnTo>
                <a:lnTo>
                  <a:pt x="4522" y="2431"/>
                </a:lnTo>
                <a:close/>
                <a:moveTo>
                  <a:pt x="4522" y="2785"/>
                </a:moveTo>
                <a:lnTo>
                  <a:pt x="4522" y="2985"/>
                </a:lnTo>
                <a:lnTo>
                  <a:pt x="5349" y="2985"/>
                </a:lnTo>
                <a:lnTo>
                  <a:pt x="5349" y="2785"/>
                </a:lnTo>
                <a:lnTo>
                  <a:pt x="4522" y="2785"/>
                </a:lnTo>
                <a:close/>
                <a:moveTo>
                  <a:pt x="4522" y="3148"/>
                </a:moveTo>
                <a:lnTo>
                  <a:pt x="4522" y="3349"/>
                </a:lnTo>
                <a:lnTo>
                  <a:pt x="5349" y="3349"/>
                </a:lnTo>
                <a:lnTo>
                  <a:pt x="5349" y="3148"/>
                </a:lnTo>
                <a:lnTo>
                  <a:pt x="4522" y="3148"/>
                </a:lnTo>
                <a:close/>
                <a:moveTo>
                  <a:pt x="4847" y="3653"/>
                </a:moveTo>
                <a:lnTo>
                  <a:pt x="4847" y="3653"/>
                </a:lnTo>
                <a:lnTo>
                  <a:pt x="4834" y="3653"/>
                </a:lnTo>
                <a:lnTo>
                  <a:pt x="4821" y="3654"/>
                </a:lnTo>
                <a:lnTo>
                  <a:pt x="4808" y="3656"/>
                </a:lnTo>
                <a:lnTo>
                  <a:pt x="4795" y="3658"/>
                </a:lnTo>
                <a:lnTo>
                  <a:pt x="4771" y="3664"/>
                </a:lnTo>
                <a:lnTo>
                  <a:pt x="4748" y="3673"/>
                </a:lnTo>
                <a:lnTo>
                  <a:pt x="4725" y="3683"/>
                </a:lnTo>
                <a:lnTo>
                  <a:pt x="4704" y="3696"/>
                </a:lnTo>
                <a:lnTo>
                  <a:pt x="4685" y="3711"/>
                </a:lnTo>
                <a:lnTo>
                  <a:pt x="4667" y="3727"/>
                </a:lnTo>
                <a:lnTo>
                  <a:pt x="4650" y="3745"/>
                </a:lnTo>
                <a:lnTo>
                  <a:pt x="4635" y="3764"/>
                </a:lnTo>
                <a:lnTo>
                  <a:pt x="4622" y="3786"/>
                </a:lnTo>
                <a:lnTo>
                  <a:pt x="4611" y="3808"/>
                </a:lnTo>
                <a:lnTo>
                  <a:pt x="4603" y="3831"/>
                </a:lnTo>
                <a:lnTo>
                  <a:pt x="4596" y="3856"/>
                </a:lnTo>
                <a:lnTo>
                  <a:pt x="4594" y="3869"/>
                </a:lnTo>
                <a:lnTo>
                  <a:pt x="4593" y="3881"/>
                </a:lnTo>
                <a:lnTo>
                  <a:pt x="4592" y="3894"/>
                </a:lnTo>
                <a:lnTo>
                  <a:pt x="4592" y="3907"/>
                </a:lnTo>
                <a:lnTo>
                  <a:pt x="4592" y="3921"/>
                </a:lnTo>
                <a:lnTo>
                  <a:pt x="4593" y="3934"/>
                </a:lnTo>
                <a:lnTo>
                  <a:pt x="4594" y="3946"/>
                </a:lnTo>
                <a:lnTo>
                  <a:pt x="4596" y="3959"/>
                </a:lnTo>
                <a:lnTo>
                  <a:pt x="4603" y="3984"/>
                </a:lnTo>
                <a:lnTo>
                  <a:pt x="4611" y="4007"/>
                </a:lnTo>
                <a:lnTo>
                  <a:pt x="4622" y="4029"/>
                </a:lnTo>
                <a:lnTo>
                  <a:pt x="4635" y="4051"/>
                </a:lnTo>
                <a:lnTo>
                  <a:pt x="4650" y="4070"/>
                </a:lnTo>
                <a:lnTo>
                  <a:pt x="4667" y="4088"/>
                </a:lnTo>
                <a:lnTo>
                  <a:pt x="4685" y="4104"/>
                </a:lnTo>
                <a:lnTo>
                  <a:pt x="4704" y="4119"/>
                </a:lnTo>
                <a:lnTo>
                  <a:pt x="4725" y="4131"/>
                </a:lnTo>
                <a:lnTo>
                  <a:pt x="4748" y="4142"/>
                </a:lnTo>
                <a:lnTo>
                  <a:pt x="4771" y="4151"/>
                </a:lnTo>
                <a:lnTo>
                  <a:pt x="4795" y="4157"/>
                </a:lnTo>
                <a:lnTo>
                  <a:pt x="4808" y="4159"/>
                </a:lnTo>
                <a:lnTo>
                  <a:pt x="4821" y="4161"/>
                </a:lnTo>
                <a:lnTo>
                  <a:pt x="4834" y="4162"/>
                </a:lnTo>
                <a:lnTo>
                  <a:pt x="4847" y="4162"/>
                </a:lnTo>
                <a:lnTo>
                  <a:pt x="4860" y="4162"/>
                </a:lnTo>
                <a:lnTo>
                  <a:pt x="4873" y="4161"/>
                </a:lnTo>
                <a:lnTo>
                  <a:pt x="4886" y="4159"/>
                </a:lnTo>
                <a:lnTo>
                  <a:pt x="4899" y="4157"/>
                </a:lnTo>
                <a:lnTo>
                  <a:pt x="4923" y="4151"/>
                </a:lnTo>
                <a:lnTo>
                  <a:pt x="4947" y="4142"/>
                </a:lnTo>
                <a:lnTo>
                  <a:pt x="4969" y="4131"/>
                </a:lnTo>
                <a:lnTo>
                  <a:pt x="4989" y="4119"/>
                </a:lnTo>
                <a:lnTo>
                  <a:pt x="5009" y="4104"/>
                </a:lnTo>
                <a:lnTo>
                  <a:pt x="5027" y="4088"/>
                </a:lnTo>
                <a:lnTo>
                  <a:pt x="5043" y="4070"/>
                </a:lnTo>
                <a:lnTo>
                  <a:pt x="5058" y="4051"/>
                </a:lnTo>
                <a:lnTo>
                  <a:pt x="5071" y="4029"/>
                </a:lnTo>
                <a:lnTo>
                  <a:pt x="5082" y="4007"/>
                </a:lnTo>
                <a:lnTo>
                  <a:pt x="5090" y="3984"/>
                </a:lnTo>
                <a:lnTo>
                  <a:pt x="5097" y="3959"/>
                </a:lnTo>
                <a:lnTo>
                  <a:pt x="5099" y="3946"/>
                </a:lnTo>
                <a:lnTo>
                  <a:pt x="5101" y="3934"/>
                </a:lnTo>
                <a:lnTo>
                  <a:pt x="5102" y="3921"/>
                </a:lnTo>
                <a:lnTo>
                  <a:pt x="5102" y="3907"/>
                </a:lnTo>
                <a:lnTo>
                  <a:pt x="5102" y="3894"/>
                </a:lnTo>
                <a:lnTo>
                  <a:pt x="5101" y="3881"/>
                </a:lnTo>
                <a:lnTo>
                  <a:pt x="5099" y="3869"/>
                </a:lnTo>
                <a:lnTo>
                  <a:pt x="5097" y="3856"/>
                </a:lnTo>
                <a:lnTo>
                  <a:pt x="5090" y="3831"/>
                </a:lnTo>
                <a:lnTo>
                  <a:pt x="5082" y="3808"/>
                </a:lnTo>
                <a:lnTo>
                  <a:pt x="5071" y="3786"/>
                </a:lnTo>
                <a:lnTo>
                  <a:pt x="5058" y="3764"/>
                </a:lnTo>
                <a:lnTo>
                  <a:pt x="5043" y="3745"/>
                </a:lnTo>
                <a:lnTo>
                  <a:pt x="5027" y="3727"/>
                </a:lnTo>
                <a:lnTo>
                  <a:pt x="5009" y="3711"/>
                </a:lnTo>
                <a:lnTo>
                  <a:pt x="4989" y="3696"/>
                </a:lnTo>
                <a:lnTo>
                  <a:pt x="4969" y="3683"/>
                </a:lnTo>
                <a:lnTo>
                  <a:pt x="4947" y="3673"/>
                </a:lnTo>
                <a:lnTo>
                  <a:pt x="4923" y="3664"/>
                </a:lnTo>
                <a:lnTo>
                  <a:pt x="4899" y="3658"/>
                </a:lnTo>
                <a:lnTo>
                  <a:pt x="4886" y="3656"/>
                </a:lnTo>
                <a:lnTo>
                  <a:pt x="4873" y="3654"/>
                </a:lnTo>
                <a:lnTo>
                  <a:pt x="4860" y="3653"/>
                </a:lnTo>
                <a:lnTo>
                  <a:pt x="4847" y="3653"/>
                </a:lnTo>
                <a:close/>
                <a:moveTo>
                  <a:pt x="4847" y="4371"/>
                </a:moveTo>
                <a:lnTo>
                  <a:pt x="4847" y="4371"/>
                </a:lnTo>
                <a:lnTo>
                  <a:pt x="4834" y="4372"/>
                </a:lnTo>
                <a:lnTo>
                  <a:pt x="4821" y="4373"/>
                </a:lnTo>
                <a:lnTo>
                  <a:pt x="4808" y="4374"/>
                </a:lnTo>
                <a:lnTo>
                  <a:pt x="4795" y="4376"/>
                </a:lnTo>
                <a:lnTo>
                  <a:pt x="4771" y="4383"/>
                </a:lnTo>
                <a:lnTo>
                  <a:pt x="4748" y="4391"/>
                </a:lnTo>
                <a:lnTo>
                  <a:pt x="4725" y="4402"/>
                </a:lnTo>
                <a:lnTo>
                  <a:pt x="4704" y="4415"/>
                </a:lnTo>
                <a:lnTo>
                  <a:pt x="4685" y="4430"/>
                </a:lnTo>
                <a:lnTo>
                  <a:pt x="4667" y="4447"/>
                </a:lnTo>
                <a:lnTo>
                  <a:pt x="4650" y="4465"/>
                </a:lnTo>
                <a:lnTo>
                  <a:pt x="4635" y="4484"/>
                </a:lnTo>
                <a:lnTo>
                  <a:pt x="4622" y="4505"/>
                </a:lnTo>
                <a:lnTo>
                  <a:pt x="4611" y="4527"/>
                </a:lnTo>
                <a:lnTo>
                  <a:pt x="4603" y="4551"/>
                </a:lnTo>
                <a:lnTo>
                  <a:pt x="4596" y="4575"/>
                </a:lnTo>
                <a:lnTo>
                  <a:pt x="4594" y="4588"/>
                </a:lnTo>
                <a:lnTo>
                  <a:pt x="4593" y="4601"/>
                </a:lnTo>
                <a:lnTo>
                  <a:pt x="4592" y="4614"/>
                </a:lnTo>
                <a:lnTo>
                  <a:pt x="4592" y="4626"/>
                </a:lnTo>
                <a:lnTo>
                  <a:pt x="4592" y="4639"/>
                </a:lnTo>
                <a:lnTo>
                  <a:pt x="4593" y="4653"/>
                </a:lnTo>
                <a:lnTo>
                  <a:pt x="4594" y="4666"/>
                </a:lnTo>
                <a:lnTo>
                  <a:pt x="4596" y="4677"/>
                </a:lnTo>
                <a:lnTo>
                  <a:pt x="4603" y="4702"/>
                </a:lnTo>
                <a:lnTo>
                  <a:pt x="4611" y="4725"/>
                </a:lnTo>
                <a:lnTo>
                  <a:pt x="4622" y="4748"/>
                </a:lnTo>
                <a:lnTo>
                  <a:pt x="4635" y="4769"/>
                </a:lnTo>
                <a:lnTo>
                  <a:pt x="4650" y="4788"/>
                </a:lnTo>
                <a:lnTo>
                  <a:pt x="4667" y="4807"/>
                </a:lnTo>
                <a:lnTo>
                  <a:pt x="4685" y="4823"/>
                </a:lnTo>
                <a:lnTo>
                  <a:pt x="4704" y="4838"/>
                </a:lnTo>
                <a:lnTo>
                  <a:pt x="4725" y="4851"/>
                </a:lnTo>
                <a:lnTo>
                  <a:pt x="4748" y="4862"/>
                </a:lnTo>
                <a:lnTo>
                  <a:pt x="4771" y="4870"/>
                </a:lnTo>
                <a:lnTo>
                  <a:pt x="4795" y="4877"/>
                </a:lnTo>
                <a:lnTo>
                  <a:pt x="4808" y="4879"/>
                </a:lnTo>
                <a:lnTo>
                  <a:pt x="4821" y="4880"/>
                </a:lnTo>
                <a:lnTo>
                  <a:pt x="4834" y="4881"/>
                </a:lnTo>
                <a:lnTo>
                  <a:pt x="4847" y="4882"/>
                </a:lnTo>
                <a:lnTo>
                  <a:pt x="4860" y="4881"/>
                </a:lnTo>
                <a:lnTo>
                  <a:pt x="4873" y="4880"/>
                </a:lnTo>
                <a:lnTo>
                  <a:pt x="4886" y="4879"/>
                </a:lnTo>
                <a:lnTo>
                  <a:pt x="4899" y="4877"/>
                </a:lnTo>
                <a:lnTo>
                  <a:pt x="4923" y="4870"/>
                </a:lnTo>
                <a:lnTo>
                  <a:pt x="4947" y="4862"/>
                </a:lnTo>
                <a:lnTo>
                  <a:pt x="4969" y="4851"/>
                </a:lnTo>
                <a:lnTo>
                  <a:pt x="4989" y="4838"/>
                </a:lnTo>
                <a:lnTo>
                  <a:pt x="5009" y="4823"/>
                </a:lnTo>
                <a:lnTo>
                  <a:pt x="5027" y="4807"/>
                </a:lnTo>
                <a:lnTo>
                  <a:pt x="5043" y="4788"/>
                </a:lnTo>
                <a:lnTo>
                  <a:pt x="5058" y="4769"/>
                </a:lnTo>
                <a:lnTo>
                  <a:pt x="5071" y="4748"/>
                </a:lnTo>
                <a:lnTo>
                  <a:pt x="5082" y="4725"/>
                </a:lnTo>
                <a:lnTo>
                  <a:pt x="5090" y="4702"/>
                </a:lnTo>
                <a:lnTo>
                  <a:pt x="5097" y="4677"/>
                </a:lnTo>
                <a:lnTo>
                  <a:pt x="5099" y="4666"/>
                </a:lnTo>
                <a:lnTo>
                  <a:pt x="5101" y="4653"/>
                </a:lnTo>
                <a:lnTo>
                  <a:pt x="5102" y="4639"/>
                </a:lnTo>
                <a:lnTo>
                  <a:pt x="5102" y="4626"/>
                </a:lnTo>
                <a:lnTo>
                  <a:pt x="5102" y="4614"/>
                </a:lnTo>
                <a:lnTo>
                  <a:pt x="5101" y="4601"/>
                </a:lnTo>
                <a:lnTo>
                  <a:pt x="5099" y="4588"/>
                </a:lnTo>
                <a:lnTo>
                  <a:pt x="5097" y="4575"/>
                </a:lnTo>
                <a:lnTo>
                  <a:pt x="5090" y="4551"/>
                </a:lnTo>
                <a:lnTo>
                  <a:pt x="5082" y="4527"/>
                </a:lnTo>
                <a:lnTo>
                  <a:pt x="5071" y="4505"/>
                </a:lnTo>
                <a:lnTo>
                  <a:pt x="5058" y="4484"/>
                </a:lnTo>
                <a:lnTo>
                  <a:pt x="5043" y="4465"/>
                </a:lnTo>
                <a:lnTo>
                  <a:pt x="5027" y="4447"/>
                </a:lnTo>
                <a:lnTo>
                  <a:pt x="5009" y="4430"/>
                </a:lnTo>
                <a:lnTo>
                  <a:pt x="4989" y="4415"/>
                </a:lnTo>
                <a:lnTo>
                  <a:pt x="4969" y="4402"/>
                </a:lnTo>
                <a:lnTo>
                  <a:pt x="4947" y="4391"/>
                </a:lnTo>
                <a:lnTo>
                  <a:pt x="4923" y="4383"/>
                </a:lnTo>
                <a:lnTo>
                  <a:pt x="4899" y="4376"/>
                </a:lnTo>
                <a:lnTo>
                  <a:pt x="4886" y="4374"/>
                </a:lnTo>
                <a:lnTo>
                  <a:pt x="4873" y="4373"/>
                </a:lnTo>
                <a:lnTo>
                  <a:pt x="4860" y="4372"/>
                </a:lnTo>
                <a:lnTo>
                  <a:pt x="4847" y="4371"/>
                </a:lnTo>
                <a:close/>
              </a:path>
            </a:pathLst>
          </a:custGeom>
          <a:solidFill>
            <a:sysClr val="window" lastClr="FFFFFF"/>
          </a:solidFill>
          <a:ln>
            <a:noFill/>
          </a:ln>
        </p:spPr>
        <p:txBody>
          <a:bodyPr wrap="square" tIns="504000" rIns="324000" anchor="ctr">
            <a:normAutofit fontScale="25000" lnSpcReduction="20000"/>
          </a:bodyPr>
          <a:lstStyle/>
          <a:p>
            <a:endParaRPr lang="zh-CN" altLang="en-US">
              <a:sym typeface="Arial" panose="020B0604020202020204" pitchFamily="34" charset="0"/>
            </a:endParaRPr>
          </a:p>
        </p:txBody>
      </p:sp>
      <p:sp>
        <p:nvSpPr>
          <p:cNvPr id="2" name="文本框 1"/>
          <p:cNvSpPr txBox="1"/>
          <p:nvPr>
            <p:custDataLst>
              <p:tags r:id="rId29"/>
            </p:custDataLst>
          </p:nvPr>
        </p:nvSpPr>
        <p:spPr>
          <a:xfrm>
            <a:off x="741680" y="5891530"/>
            <a:ext cx="10687685" cy="905510"/>
          </a:xfrm>
          <a:prstGeom prst="rect">
            <a:avLst/>
          </a:prstGeom>
          <a:gradFill>
            <a:gsLst>
              <a:gs pos="100000">
                <a:srgbClr val="3F6CC4"/>
              </a:gs>
              <a:gs pos="0">
                <a:srgbClr val="DAF4FF"/>
              </a:gs>
            </a:gsLst>
            <a:lin scaled="1"/>
          </a:gradFill>
        </p:spPr>
        <p:txBody>
          <a:bodyPr wrap="square" rtlCol="0">
            <a:normAutofit/>
          </a:bodyPr>
          <a:lstStyle/>
          <a:p>
            <a:pPr algn="l">
              <a:lnSpc>
                <a:spcPct val="120000"/>
              </a:lnSpc>
            </a:pPr>
            <a:r>
              <a:rPr lang="zh-CN" altLang="en-US" dirty="0">
                <a:solidFill>
                  <a:srgbClr val="FF0000"/>
                </a:solidFill>
                <a:sym typeface="Arial" panose="020B0604020202020204" pitchFamily="34" charset="0"/>
              </a:rPr>
              <a:t>规划计划是国家发展战略的重要载体，也是政府宏观调控的重要手段，具有战略导向性、引导约束性两大作用。国家重大工程、重大项目、重大政策，必须列入规划计划，才能得以实施。</a:t>
            </a:r>
            <a:endParaRPr lang="zh-CN" altLang="en-US" dirty="0">
              <a:solidFill>
                <a:srgbClr val="FF0000"/>
              </a:solidFill>
              <a:sym typeface="Arial" panose="020B0604020202020204" pitchFamily="34" charset="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宏观政策的主要体系</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26" name="任意多边形 25"/>
          <p:cNvSpPr/>
          <p:nvPr>
            <p:custDataLst>
              <p:tags r:id="rId1"/>
            </p:custDataLst>
          </p:nvPr>
        </p:nvSpPr>
        <p:spPr>
          <a:xfrm>
            <a:off x="2813183" y="3256010"/>
            <a:ext cx="1240645" cy="1240645"/>
          </a:xfrm>
          <a:custGeom>
            <a:avLst/>
            <a:gdLst>
              <a:gd name="connsiteX0" fmla="*/ 0 w 1240645"/>
              <a:gd name="connsiteY0" fmla="*/ 620323 h 1240645"/>
              <a:gd name="connsiteX1" fmla="*/ 620323 w 1240645"/>
              <a:gd name="connsiteY1" fmla="*/ 0 h 1240645"/>
              <a:gd name="connsiteX2" fmla="*/ 1240646 w 1240645"/>
              <a:gd name="connsiteY2" fmla="*/ 620323 h 1240645"/>
              <a:gd name="connsiteX3" fmla="*/ 620323 w 1240645"/>
              <a:gd name="connsiteY3" fmla="*/ 1240646 h 1240645"/>
              <a:gd name="connsiteX4" fmla="*/ 0 w 1240645"/>
              <a:gd name="connsiteY4" fmla="*/ 620323 h 124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45" h="1240645">
                <a:moveTo>
                  <a:pt x="0" y="620323"/>
                </a:moveTo>
                <a:cubicBezTo>
                  <a:pt x="0" y="277728"/>
                  <a:pt x="277728" y="0"/>
                  <a:pt x="620323" y="0"/>
                </a:cubicBezTo>
                <a:cubicBezTo>
                  <a:pt x="962918" y="0"/>
                  <a:pt x="1240646" y="277728"/>
                  <a:pt x="1240646" y="620323"/>
                </a:cubicBezTo>
                <a:cubicBezTo>
                  <a:pt x="1240646" y="962918"/>
                  <a:pt x="962918" y="1240646"/>
                  <a:pt x="620323" y="1240646"/>
                </a:cubicBezTo>
                <a:cubicBezTo>
                  <a:pt x="277728" y="1240646"/>
                  <a:pt x="0" y="962918"/>
                  <a:pt x="0" y="620323"/>
                </a:cubicBezTo>
                <a:close/>
              </a:path>
            </a:pathLst>
          </a:custGeom>
          <a:solidFill>
            <a:srgbClr val="F0503F"/>
          </a:solidFill>
        </p:spPr>
        <p:style>
          <a:lnRef idx="2">
            <a:sysClr val="window" lastClr="FFFFFF">
              <a:hueOff val="0"/>
              <a:satOff val="0"/>
              <a:lumOff val="0"/>
              <a:alphaOff val="0"/>
            </a:sysClr>
          </a:lnRef>
          <a:fillRef idx="1">
            <a:scrgbClr r="0" g="0" b="0"/>
          </a:fillRef>
          <a:effectRef idx="0">
            <a:srgbClr val="3E5161">
              <a:hueOff val="0"/>
              <a:satOff val="0"/>
              <a:lumOff val="0"/>
              <a:alphaOff val="0"/>
            </a:srgbClr>
          </a:effectRef>
          <a:fontRef idx="minor">
            <a:sysClr val="window" lastClr="FFFFFF"/>
          </a:fontRef>
        </p:style>
        <p:txBody>
          <a:bodyPr spcFirstLastPara="0" vert="horz" wrap="square" lIns="90000" tIns="46800" rIns="90000" bIns="46800" numCol="1" spcCol="1270" anchor="ctr" anchorCtr="0">
            <a:normAutofit/>
          </a:bodyPr>
          <a:lstStyle/>
          <a:p>
            <a:pPr lvl="0" algn="ctr" defTabSz="889000">
              <a:lnSpc>
                <a:spcPct val="90000"/>
              </a:lnSpc>
              <a:spcBef>
                <a:spcPct val="0"/>
              </a:spcBef>
              <a:spcAft>
                <a:spcPct val="35000"/>
              </a:spcAft>
            </a:pPr>
            <a:r>
              <a:rPr lang="zh-CN" altLang="en-US" sz="3600" b="1" i="0" kern="1200" cap="all" baseline="0">
                <a:solidFill>
                  <a:srgbClr val="FFFFFF"/>
                </a:solidFill>
                <a:sym typeface="Arial" panose="020B0604020202020204" pitchFamily="34" charset="0"/>
              </a:rPr>
              <a:t>定义</a:t>
            </a:r>
            <a:endParaRPr lang="zh-CN" altLang="en-US" sz="3600" b="1" i="0" kern="1200" cap="all" baseline="0">
              <a:solidFill>
                <a:srgbClr val="FFFFFF"/>
              </a:solidFill>
              <a:sym typeface="Arial" panose="020B0604020202020204" pitchFamily="34" charset="0"/>
            </a:endParaRPr>
          </a:p>
        </p:txBody>
      </p:sp>
      <p:sp>
        <p:nvSpPr>
          <p:cNvPr id="34" name="文本框 33"/>
          <p:cNvSpPr txBox="1"/>
          <p:nvPr>
            <p:custDataLst>
              <p:tags r:id="rId2"/>
            </p:custDataLst>
          </p:nvPr>
        </p:nvSpPr>
        <p:spPr>
          <a:xfrm>
            <a:off x="6538595" y="1849120"/>
            <a:ext cx="2910205" cy="1166495"/>
          </a:xfrm>
          <a:prstGeom prst="rect">
            <a:avLst/>
          </a:prstGeom>
          <a:noFill/>
        </p:spPr>
        <p:txBody>
          <a:bodyPr vert="horz" wrap="square" lIns="90000" tIns="46800" rIns="90000" bIns="46800" rtlCol="0" anchor="ctr" anchorCtr="0">
            <a:noAutofit/>
          </a:bodyPr>
          <a:lstStyle/>
          <a:p>
            <a:r>
              <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经济增长</a:t>
            </a:r>
            <a:endPar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endParaRPr>
          </a:p>
          <a:p>
            <a:r>
              <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充分就业</a:t>
            </a:r>
            <a:endPar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endParaRPr>
          </a:p>
          <a:p>
            <a:r>
              <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价格水平稳定</a:t>
            </a:r>
            <a:endPar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endParaRPr>
          </a:p>
          <a:p>
            <a:r>
              <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国际收支平衡</a:t>
            </a:r>
            <a:endPar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endParaRPr>
          </a:p>
        </p:txBody>
      </p:sp>
      <p:sp>
        <p:nvSpPr>
          <p:cNvPr id="28" name="任意多边形 27"/>
          <p:cNvSpPr/>
          <p:nvPr>
            <p:custDataLst>
              <p:tags r:id="rId3"/>
            </p:custDataLst>
          </p:nvPr>
        </p:nvSpPr>
        <p:spPr>
          <a:xfrm>
            <a:off x="5029818" y="1849495"/>
            <a:ext cx="1178613" cy="942890"/>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3E5161"/>
          </a:solidFill>
        </p:spPr>
        <p:style>
          <a:lnRef idx="2">
            <a:sysClr val="window" lastClr="FFFFFF">
              <a:hueOff val="0"/>
              <a:satOff val="0"/>
              <a:lumOff val="0"/>
              <a:alphaOff val="0"/>
            </a:sysClr>
          </a:lnRef>
          <a:fillRef idx="1">
            <a:scrgbClr r="0" g="0" b="0"/>
          </a:fillRef>
          <a:effectRef idx="0">
            <a:srgbClr val="3E5161">
              <a:hueOff val="0"/>
              <a:satOff val="0"/>
              <a:lumOff val="0"/>
              <a:alphaOff val="0"/>
            </a:srgbClr>
          </a:effectRef>
          <a:fontRef idx="minor">
            <a:sysClr val="window" lastClr="FFFFFF"/>
          </a:fontRef>
        </p:style>
        <p:txBody>
          <a:bodyPr spcFirstLastPara="0" vert="horz" wrap="square" lIns="90000" tIns="46800" rIns="90000" bIns="46800" numCol="1" spcCol="1270" anchor="ctr" anchorCtr="0">
            <a:normAutofit/>
          </a:bodyPr>
          <a:lstStyle/>
          <a:p>
            <a:pPr lvl="0" algn="ctr" defTabSz="889000">
              <a:lnSpc>
                <a:spcPct val="90000"/>
              </a:lnSpc>
              <a:spcBef>
                <a:spcPct val="0"/>
              </a:spcBef>
              <a:spcAft>
                <a:spcPct val="35000"/>
              </a:spcAft>
            </a:pPr>
            <a:r>
              <a:rPr lang="zh-CN" altLang="en-US" sz="1600" b="0" i="0" kern="1200" cap="all" baseline="0">
                <a:solidFill>
                  <a:srgbClr val="FFFFFF"/>
                </a:solidFill>
                <a:sym typeface="Arial" panose="020B0604020202020204" pitchFamily="34" charset="0"/>
              </a:rPr>
              <a:t>四个目标</a:t>
            </a:r>
            <a:endParaRPr lang="zh-CN" altLang="en-US" sz="1600" b="0" i="0" kern="1200" cap="all" baseline="0">
              <a:solidFill>
                <a:srgbClr val="FFFFFF"/>
              </a:solidFill>
              <a:sym typeface="Arial" panose="020B0604020202020204" pitchFamily="34" charset="0"/>
            </a:endParaRPr>
          </a:p>
        </p:txBody>
      </p:sp>
      <p:sp>
        <p:nvSpPr>
          <p:cNvPr id="37" name="文本框 36"/>
          <p:cNvSpPr txBox="1"/>
          <p:nvPr>
            <p:custDataLst>
              <p:tags r:id="rId4"/>
            </p:custDataLst>
          </p:nvPr>
        </p:nvSpPr>
        <p:spPr>
          <a:xfrm>
            <a:off x="6624955" y="3256280"/>
            <a:ext cx="2823845" cy="942975"/>
          </a:xfrm>
          <a:prstGeom prst="rect">
            <a:avLst/>
          </a:prstGeom>
          <a:noFill/>
        </p:spPr>
        <p:txBody>
          <a:bodyPr vert="horz" wrap="square" lIns="90000" tIns="46800" rIns="90000" bIns="46800" rtlCol="0" anchor="ctr" anchorCtr="0">
            <a:normAutofit/>
          </a:bodyPr>
          <a:lstStyle/>
          <a:p>
            <a:r>
              <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需求管理</a:t>
            </a:r>
            <a:endPar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endParaRPr>
          </a:p>
          <a:p>
            <a:r>
              <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供给管理</a:t>
            </a:r>
            <a:endPar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endParaRPr>
          </a:p>
        </p:txBody>
      </p:sp>
      <p:sp>
        <p:nvSpPr>
          <p:cNvPr id="30" name="任意多边形 29"/>
          <p:cNvSpPr/>
          <p:nvPr>
            <p:custDataLst>
              <p:tags r:id="rId5"/>
            </p:custDataLst>
          </p:nvPr>
        </p:nvSpPr>
        <p:spPr>
          <a:xfrm>
            <a:off x="5029818" y="3353295"/>
            <a:ext cx="1178613" cy="942890"/>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5BC5ED"/>
          </a:solidFill>
        </p:spPr>
        <p:style>
          <a:lnRef idx="2">
            <a:sysClr val="window" lastClr="FFFFFF">
              <a:hueOff val="0"/>
              <a:satOff val="0"/>
              <a:lumOff val="0"/>
              <a:alphaOff val="0"/>
            </a:sysClr>
          </a:lnRef>
          <a:fillRef idx="1">
            <a:scrgbClr r="0" g="0" b="0"/>
          </a:fillRef>
          <a:effectRef idx="0">
            <a:srgbClr val="3E5161">
              <a:hueOff val="0"/>
              <a:satOff val="0"/>
              <a:lumOff val="0"/>
              <a:alphaOff val="0"/>
            </a:srgbClr>
          </a:effectRef>
          <a:fontRef idx="minor">
            <a:sysClr val="window" lastClr="FFFFFF"/>
          </a:fontRef>
        </p:style>
        <p:txBody>
          <a:bodyPr spcFirstLastPara="0" vert="horz" wrap="square" lIns="90000" tIns="46800" rIns="90000" bIns="46800" numCol="1" spcCol="1270" anchor="ctr" anchorCtr="0">
            <a:normAutofit/>
          </a:bodyPr>
          <a:lstStyle/>
          <a:p>
            <a:pPr lvl="0" algn="ctr" defTabSz="889000">
              <a:lnSpc>
                <a:spcPct val="90000"/>
              </a:lnSpc>
              <a:spcBef>
                <a:spcPct val="0"/>
              </a:spcBef>
              <a:spcAft>
                <a:spcPct val="35000"/>
              </a:spcAft>
            </a:pPr>
            <a:r>
              <a:rPr lang="zh-CN" altLang="en-US" sz="1600" b="0" i="0" kern="1200" cap="all" baseline="0">
                <a:solidFill>
                  <a:srgbClr val="FFFFFF"/>
                </a:solidFill>
                <a:sym typeface="Arial" panose="020B0604020202020204" pitchFamily="34" charset="0"/>
              </a:rPr>
              <a:t>两大管理</a:t>
            </a:r>
            <a:endParaRPr lang="zh-CN" altLang="en-US" sz="1600" b="0" i="0" kern="1200" cap="all" baseline="0">
              <a:solidFill>
                <a:srgbClr val="FFFFFF"/>
              </a:solidFill>
              <a:sym typeface="Arial" panose="020B0604020202020204" pitchFamily="34" charset="0"/>
            </a:endParaRPr>
          </a:p>
        </p:txBody>
      </p:sp>
      <p:sp>
        <p:nvSpPr>
          <p:cNvPr id="40" name="文本框 39"/>
          <p:cNvSpPr txBox="1"/>
          <p:nvPr>
            <p:custDataLst>
              <p:tags r:id="rId6"/>
            </p:custDataLst>
          </p:nvPr>
        </p:nvSpPr>
        <p:spPr>
          <a:xfrm>
            <a:off x="6537960" y="4857115"/>
            <a:ext cx="2910840" cy="942975"/>
          </a:xfrm>
          <a:prstGeom prst="rect">
            <a:avLst/>
          </a:prstGeom>
          <a:noFill/>
        </p:spPr>
        <p:txBody>
          <a:bodyPr vert="horz" wrap="square" lIns="90000" tIns="46800" rIns="90000" bIns="46800" rtlCol="0" anchor="ctr" anchorCtr="0">
            <a:normAutofit/>
          </a:bodyPr>
          <a:lstStyle/>
          <a:p>
            <a:r>
              <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财政政策</a:t>
            </a:r>
            <a:endPar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endParaRPr>
          </a:p>
          <a:p>
            <a:r>
              <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rPr>
              <a:t>货币政策</a:t>
            </a:r>
            <a:endParaRPr lang="zh-CN" altLang="en-US" b="1" spc="150">
              <a:solidFill>
                <a:srgbClr val="000000"/>
              </a:solidFill>
              <a:latin typeface="Arial" panose="020B0604020202020204" pitchFamily="34" charset="0"/>
              <a:ea typeface="微软雅黑" panose="020B0503020204020204" pitchFamily="2" charset="-122"/>
              <a:cs typeface="+mn-ea"/>
              <a:sym typeface="Arial" panose="020B0604020202020204" pitchFamily="34" charset="0"/>
            </a:endParaRPr>
          </a:p>
        </p:txBody>
      </p:sp>
      <p:sp>
        <p:nvSpPr>
          <p:cNvPr id="32" name="任意多边形 31"/>
          <p:cNvSpPr/>
          <p:nvPr>
            <p:custDataLst>
              <p:tags r:id="rId7"/>
            </p:custDataLst>
          </p:nvPr>
        </p:nvSpPr>
        <p:spPr>
          <a:xfrm>
            <a:off x="5029818" y="4857094"/>
            <a:ext cx="1178613" cy="942890"/>
          </a:xfrm>
          <a:custGeom>
            <a:avLst/>
            <a:gdLst>
              <a:gd name="connsiteX0" fmla="*/ 0 w 1178613"/>
              <a:gd name="connsiteY0" fmla="*/ 94289 h 942890"/>
              <a:gd name="connsiteX1" fmla="*/ 94289 w 1178613"/>
              <a:gd name="connsiteY1" fmla="*/ 0 h 942890"/>
              <a:gd name="connsiteX2" fmla="*/ 1084324 w 1178613"/>
              <a:gd name="connsiteY2" fmla="*/ 0 h 942890"/>
              <a:gd name="connsiteX3" fmla="*/ 1178613 w 1178613"/>
              <a:gd name="connsiteY3" fmla="*/ 94289 h 942890"/>
              <a:gd name="connsiteX4" fmla="*/ 1178613 w 1178613"/>
              <a:gd name="connsiteY4" fmla="*/ 848601 h 942890"/>
              <a:gd name="connsiteX5" fmla="*/ 1084324 w 1178613"/>
              <a:gd name="connsiteY5" fmla="*/ 942890 h 942890"/>
              <a:gd name="connsiteX6" fmla="*/ 94289 w 1178613"/>
              <a:gd name="connsiteY6" fmla="*/ 942890 h 942890"/>
              <a:gd name="connsiteX7" fmla="*/ 0 w 1178613"/>
              <a:gd name="connsiteY7" fmla="*/ 848601 h 942890"/>
              <a:gd name="connsiteX8" fmla="*/ 0 w 1178613"/>
              <a:gd name="connsiteY8" fmla="*/ 94289 h 9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613" h="942890">
                <a:moveTo>
                  <a:pt x="0" y="94289"/>
                </a:moveTo>
                <a:cubicBezTo>
                  <a:pt x="0" y="42215"/>
                  <a:pt x="42215" y="0"/>
                  <a:pt x="94289" y="0"/>
                </a:cubicBezTo>
                <a:lnTo>
                  <a:pt x="1084324" y="0"/>
                </a:lnTo>
                <a:cubicBezTo>
                  <a:pt x="1136398" y="0"/>
                  <a:pt x="1178613" y="42215"/>
                  <a:pt x="1178613" y="94289"/>
                </a:cubicBezTo>
                <a:lnTo>
                  <a:pt x="1178613" y="848601"/>
                </a:lnTo>
                <a:cubicBezTo>
                  <a:pt x="1178613" y="900675"/>
                  <a:pt x="1136398" y="942890"/>
                  <a:pt x="1084324" y="942890"/>
                </a:cubicBezTo>
                <a:lnTo>
                  <a:pt x="94289" y="942890"/>
                </a:lnTo>
                <a:cubicBezTo>
                  <a:pt x="42215" y="942890"/>
                  <a:pt x="0" y="900675"/>
                  <a:pt x="0" y="848601"/>
                </a:cubicBezTo>
                <a:lnTo>
                  <a:pt x="0" y="94289"/>
                </a:lnTo>
                <a:close/>
              </a:path>
            </a:pathLst>
          </a:custGeom>
          <a:solidFill>
            <a:srgbClr val="3E5161"/>
          </a:solidFill>
        </p:spPr>
        <p:style>
          <a:lnRef idx="2">
            <a:sysClr val="window" lastClr="FFFFFF">
              <a:hueOff val="0"/>
              <a:satOff val="0"/>
              <a:lumOff val="0"/>
              <a:alphaOff val="0"/>
            </a:sysClr>
          </a:lnRef>
          <a:fillRef idx="1">
            <a:scrgbClr r="0" g="0" b="0"/>
          </a:fillRef>
          <a:effectRef idx="0">
            <a:srgbClr val="3E5161">
              <a:hueOff val="0"/>
              <a:satOff val="0"/>
              <a:lumOff val="0"/>
              <a:alphaOff val="0"/>
            </a:srgbClr>
          </a:effectRef>
          <a:fontRef idx="minor">
            <a:sysClr val="window" lastClr="FFFFFF"/>
          </a:fontRef>
        </p:style>
        <p:txBody>
          <a:bodyPr spcFirstLastPara="0" vert="horz" wrap="square" lIns="90000" tIns="46800" rIns="90000" bIns="46800" numCol="1" spcCol="1270" anchor="ctr" anchorCtr="0">
            <a:normAutofit/>
          </a:bodyPr>
          <a:lstStyle/>
          <a:p>
            <a:pPr lvl="0" algn="ctr" defTabSz="889000">
              <a:lnSpc>
                <a:spcPct val="90000"/>
              </a:lnSpc>
              <a:spcBef>
                <a:spcPct val="0"/>
              </a:spcBef>
              <a:spcAft>
                <a:spcPct val="35000"/>
              </a:spcAft>
            </a:pPr>
            <a:r>
              <a:rPr lang="zh-CN" altLang="en-US" sz="1600" b="0" i="0" kern="1200" cap="all" baseline="0">
                <a:solidFill>
                  <a:srgbClr val="FFFFFF"/>
                </a:solidFill>
                <a:sym typeface="Arial" panose="020B0604020202020204" pitchFamily="34" charset="0"/>
              </a:rPr>
              <a:t>两大政策</a:t>
            </a:r>
            <a:endParaRPr lang="zh-CN" altLang="en-US" sz="1600" b="0" i="0" kern="1200" cap="all" baseline="0">
              <a:solidFill>
                <a:srgbClr val="FFFFFF"/>
              </a:solidFill>
              <a:sym typeface="Arial" panose="020B0604020202020204" pitchFamily="34" charset="0"/>
            </a:endParaRPr>
          </a:p>
        </p:txBody>
      </p:sp>
      <p:cxnSp>
        <p:nvCxnSpPr>
          <p:cNvPr id="5" name="直接箭头连接符 4"/>
          <p:cNvCxnSpPr/>
          <p:nvPr>
            <p:custDataLst>
              <p:tags r:id="rId8"/>
            </p:custDataLst>
          </p:nvPr>
        </p:nvCxnSpPr>
        <p:spPr>
          <a:xfrm flipH="1">
            <a:off x="4053828" y="2355273"/>
            <a:ext cx="889647" cy="1073727"/>
          </a:xfrm>
          <a:prstGeom prst="straightConnector1">
            <a:avLst/>
          </a:prstGeom>
          <a:ln w="15875">
            <a:tailEnd type="triangle"/>
          </a:ln>
        </p:spPr>
        <p:style>
          <a:lnRef idx="1">
            <a:srgbClr val="3E5161"/>
          </a:lnRef>
          <a:fillRef idx="0">
            <a:srgbClr val="3E5161"/>
          </a:fillRef>
          <a:effectRef idx="0">
            <a:srgbClr val="3E5161"/>
          </a:effectRef>
          <a:fontRef idx="minor">
            <a:sysClr val="windowText" lastClr="000000"/>
          </a:fontRef>
        </p:style>
      </p:cxnSp>
      <p:cxnSp>
        <p:nvCxnSpPr>
          <p:cNvPr id="7" name="直接箭头连接符 6"/>
          <p:cNvCxnSpPr/>
          <p:nvPr>
            <p:custDataLst>
              <p:tags r:id="rId9"/>
            </p:custDataLst>
          </p:nvPr>
        </p:nvCxnSpPr>
        <p:spPr>
          <a:xfrm flipH="1">
            <a:off x="4156364" y="3833091"/>
            <a:ext cx="787111" cy="0"/>
          </a:xfrm>
          <a:prstGeom prst="straightConnector1">
            <a:avLst/>
          </a:prstGeom>
          <a:ln w="15875">
            <a:tailEnd type="triangle"/>
          </a:ln>
        </p:spPr>
        <p:style>
          <a:lnRef idx="1">
            <a:srgbClr val="3E5161"/>
          </a:lnRef>
          <a:fillRef idx="0">
            <a:srgbClr val="3E5161"/>
          </a:fillRef>
          <a:effectRef idx="0">
            <a:srgbClr val="3E5161"/>
          </a:effectRef>
          <a:fontRef idx="minor">
            <a:sysClr val="windowText" lastClr="000000"/>
          </a:fontRef>
        </p:style>
      </p:cxnSp>
      <p:cxnSp>
        <p:nvCxnSpPr>
          <p:cNvPr id="9" name="直接箭头连接符 8"/>
          <p:cNvCxnSpPr/>
          <p:nvPr>
            <p:custDataLst>
              <p:tags r:id="rId10"/>
            </p:custDataLst>
          </p:nvPr>
        </p:nvCxnSpPr>
        <p:spPr>
          <a:xfrm flipH="1" flipV="1">
            <a:off x="4053828" y="4296185"/>
            <a:ext cx="889647" cy="1060906"/>
          </a:xfrm>
          <a:prstGeom prst="straightConnector1">
            <a:avLst/>
          </a:prstGeom>
          <a:ln w="15875">
            <a:tailEnd type="triangle"/>
          </a:ln>
        </p:spPr>
        <p:style>
          <a:lnRef idx="1">
            <a:srgbClr val="3E5161"/>
          </a:lnRef>
          <a:fillRef idx="0">
            <a:srgbClr val="3E5161"/>
          </a:fillRef>
          <a:effectRef idx="0">
            <a:srgbClr val="3E5161"/>
          </a:effectRef>
          <a:fontRef idx="minor">
            <a:sysClr val="windowText" lastClr="000000"/>
          </a:fontRef>
        </p:style>
      </p:cxnSp>
      <p:sp>
        <p:nvSpPr>
          <p:cNvPr id="45" name="文本框 44"/>
          <p:cNvSpPr txBox="1"/>
          <p:nvPr>
            <p:custDataLst>
              <p:tags r:id="rId11"/>
            </p:custDataLst>
          </p:nvPr>
        </p:nvSpPr>
        <p:spPr>
          <a:xfrm>
            <a:off x="658495" y="2670175"/>
            <a:ext cx="2154555" cy="2346325"/>
          </a:xfrm>
          <a:prstGeom prst="rect">
            <a:avLst/>
          </a:prstGeom>
        </p:spPr>
        <p:txBody>
          <a:bodyPr vert="horz" wrap="square" lIns="90000" tIns="46800" rIns="90000" bIns="46800">
            <a:normAutofit/>
          </a:bodyPr>
          <a:lstStyle>
            <a:defPPr>
              <a:defRPr lang="zh-CN"/>
            </a:defPPr>
            <a:lvl1pPr algn="ctr">
              <a:defRPr>
                <a:solidFill>
                  <a:srgbClr val="3E5161"/>
                </a:solidFill>
              </a:defRPr>
            </a:lvl1pPr>
          </a:lstStyle>
          <a:p>
            <a:pPr algn="l">
              <a:lnSpc>
                <a:spcPct val="150000"/>
              </a:lnSpc>
            </a:pPr>
            <a:r>
              <a:rPr lang="zh-CN" altLang="fr-FR" b="1">
                <a:ea typeface="宋体" panose="02010600030101010101" pitchFamily="2" charset="-122"/>
                <a:sym typeface="Arial" panose="020B0604020202020204" pitchFamily="34" charset="0"/>
              </a:rPr>
              <a:t>宏观政策是政府有意识、有计划的运用一定的政策工具，调控宏观经济运行，以实现预期目标。</a:t>
            </a:r>
            <a:endParaRPr lang="zh-CN" altLang="fr-FR" b="1">
              <a:ea typeface="宋体" panose="02010600030101010101" pitchFamily="2" charset="-122"/>
              <a:sym typeface="Arial" panose="020B060402020202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nvSpPr>
        <p:spPr>
          <a:xfrm>
            <a:off x="300355" y="70485"/>
            <a:ext cx="9537700" cy="64389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人力资本投资方向（差异化）</a:t>
            </a:r>
            <a:endParaRPr lang="zh-CN"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16387" name="Freeform 5"/>
          <p:cNvSpPr/>
          <p:nvPr>
            <p:custDataLst>
              <p:tags r:id="rId1"/>
            </p:custDataLst>
          </p:nvPr>
        </p:nvSpPr>
        <p:spPr bwMode="auto">
          <a:xfrm>
            <a:off x="4505678" y="3377137"/>
            <a:ext cx="1606984" cy="1856850"/>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rgbClr val="1F74AD"/>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16391" name="Freeform 9"/>
          <p:cNvSpPr/>
          <p:nvPr>
            <p:custDataLst>
              <p:tags r:id="rId2"/>
            </p:custDataLst>
          </p:nvPr>
        </p:nvSpPr>
        <p:spPr bwMode="auto">
          <a:xfrm>
            <a:off x="6213916" y="3520851"/>
            <a:ext cx="875349" cy="1009265"/>
          </a:xfrm>
          <a:custGeom>
            <a:avLst/>
            <a:gdLst>
              <a:gd name="T0" fmla="*/ 0 w 430"/>
              <a:gd name="T1" fmla="*/ 2147483646 h 496"/>
              <a:gd name="T2" fmla="*/ 2147483646 w 430"/>
              <a:gd name="T3" fmla="*/ 0 h 496"/>
              <a:gd name="T4" fmla="*/ 2147483646 w 430"/>
              <a:gd name="T5" fmla="*/ 2147483646 h 496"/>
              <a:gd name="T6" fmla="*/ 2147483646 w 430"/>
              <a:gd name="T7" fmla="*/ 2147483646 h 496"/>
              <a:gd name="T8" fmla="*/ 2147483646 w 430"/>
              <a:gd name="T9" fmla="*/ 2147483646 h 496"/>
              <a:gd name="T10" fmla="*/ 0 w 430"/>
              <a:gd name="T11" fmla="*/ 2147483646 h 496"/>
              <a:gd name="T12" fmla="*/ 0 w 430"/>
              <a:gd name="T13" fmla="*/ 2147483646 h 4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 h="496">
                <a:moveTo>
                  <a:pt x="0" y="124"/>
                </a:moveTo>
                <a:lnTo>
                  <a:pt x="214" y="0"/>
                </a:lnTo>
                <a:lnTo>
                  <a:pt x="430" y="124"/>
                </a:lnTo>
                <a:lnTo>
                  <a:pt x="430" y="372"/>
                </a:lnTo>
                <a:lnTo>
                  <a:pt x="214" y="496"/>
                </a:lnTo>
                <a:lnTo>
                  <a:pt x="0" y="372"/>
                </a:lnTo>
                <a:lnTo>
                  <a:pt x="0" y="124"/>
                </a:lnTo>
                <a:close/>
              </a:path>
            </a:pathLst>
          </a:custGeom>
          <a:solidFill>
            <a:srgbClr val="3498DB"/>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endParaRPr lang="zh-CN" altLang="en-US"/>
          </a:p>
        </p:txBody>
      </p:sp>
      <p:sp>
        <p:nvSpPr>
          <p:cNvPr id="16411" name="Freeform 31"/>
          <p:cNvSpPr/>
          <p:nvPr>
            <p:custDataLst>
              <p:tags r:id="rId3"/>
            </p:custDataLst>
          </p:nvPr>
        </p:nvSpPr>
        <p:spPr bwMode="auto">
          <a:xfrm>
            <a:off x="6483705" y="3855312"/>
            <a:ext cx="336422" cy="243661"/>
          </a:xfrm>
          <a:custGeom>
            <a:avLst/>
            <a:gdLst>
              <a:gd name="T0" fmla="*/ 466 w 87"/>
              <a:gd name="T1" fmla="*/ 160 h 63"/>
              <a:gd name="T2" fmla="*/ 437 w 87"/>
              <a:gd name="T3" fmla="*/ 168 h 63"/>
              <a:gd name="T4" fmla="*/ 437 w 87"/>
              <a:gd name="T5" fmla="*/ 152 h 63"/>
              <a:gd name="T6" fmla="*/ 284 w 87"/>
              <a:gd name="T7" fmla="*/ 0 h 63"/>
              <a:gd name="T8" fmla="*/ 139 w 87"/>
              <a:gd name="T9" fmla="*/ 124 h 63"/>
              <a:gd name="T10" fmla="*/ 99 w 87"/>
              <a:gd name="T11" fmla="*/ 131 h 63"/>
              <a:gd name="T12" fmla="*/ 99 w 87"/>
              <a:gd name="T13" fmla="*/ 131 h 63"/>
              <a:gd name="T14" fmla="*/ 36 w 87"/>
              <a:gd name="T15" fmla="*/ 221 h 63"/>
              <a:gd name="T16" fmla="*/ 40 w 87"/>
              <a:gd name="T17" fmla="*/ 261 h 63"/>
              <a:gd name="T18" fmla="*/ 0 w 87"/>
              <a:gd name="T19" fmla="*/ 345 h 63"/>
              <a:gd name="T20" fmla="*/ 99 w 87"/>
              <a:gd name="T21" fmla="*/ 436 h 63"/>
              <a:gd name="T22" fmla="*/ 193 w 87"/>
              <a:gd name="T23" fmla="*/ 436 h 63"/>
              <a:gd name="T24" fmla="*/ 221 w 87"/>
              <a:gd name="T25" fmla="*/ 413 h 63"/>
              <a:gd name="T26" fmla="*/ 193 w 87"/>
              <a:gd name="T27" fmla="*/ 389 h 63"/>
              <a:gd name="T28" fmla="*/ 99 w 87"/>
              <a:gd name="T29" fmla="*/ 389 h 63"/>
              <a:gd name="T30" fmla="*/ 55 w 87"/>
              <a:gd name="T31" fmla="*/ 345 h 63"/>
              <a:gd name="T32" fmla="*/ 92 w 87"/>
              <a:gd name="T33" fmla="*/ 297 h 63"/>
              <a:gd name="T34" fmla="*/ 113 w 87"/>
              <a:gd name="T35" fmla="*/ 284 h 63"/>
              <a:gd name="T36" fmla="*/ 105 w 87"/>
              <a:gd name="T37" fmla="*/ 253 h 63"/>
              <a:gd name="T38" fmla="*/ 92 w 87"/>
              <a:gd name="T39" fmla="*/ 221 h 63"/>
              <a:gd name="T40" fmla="*/ 116 w 87"/>
              <a:gd name="T41" fmla="*/ 181 h 63"/>
              <a:gd name="T42" fmla="*/ 116 w 87"/>
              <a:gd name="T43" fmla="*/ 181 h 63"/>
              <a:gd name="T44" fmla="*/ 153 w 87"/>
              <a:gd name="T45" fmla="*/ 185 h 63"/>
              <a:gd name="T46" fmla="*/ 181 w 87"/>
              <a:gd name="T47" fmla="*/ 181 h 63"/>
              <a:gd name="T48" fmla="*/ 193 w 87"/>
              <a:gd name="T49" fmla="*/ 160 h 63"/>
              <a:gd name="T50" fmla="*/ 189 w 87"/>
              <a:gd name="T51" fmla="*/ 152 h 63"/>
              <a:gd name="T52" fmla="*/ 189 w 87"/>
              <a:gd name="T53" fmla="*/ 152 h 63"/>
              <a:gd name="T54" fmla="*/ 284 w 87"/>
              <a:gd name="T55" fmla="*/ 55 h 63"/>
              <a:gd name="T56" fmla="*/ 382 w 87"/>
              <a:gd name="T57" fmla="*/ 152 h 63"/>
              <a:gd name="T58" fmla="*/ 368 w 87"/>
              <a:gd name="T59" fmla="*/ 200 h 63"/>
              <a:gd name="T60" fmla="*/ 376 w 87"/>
              <a:gd name="T61" fmla="*/ 236 h 63"/>
              <a:gd name="T62" fmla="*/ 412 w 87"/>
              <a:gd name="T63" fmla="*/ 236 h 63"/>
              <a:gd name="T64" fmla="*/ 466 w 87"/>
              <a:gd name="T65" fmla="*/ 213 h 63"/>
              <a:gd name="T66" fmla="*/ 550 w 87"/>
              <a:gd name="T67" fmla="*/ 297 h 63"/>
              <a:gd name="T68" fmla="*/ 466 w 87"/>
              <a:gd name="T69" fmla="*/ 389 h 63"/>
              <a:gd name="T70" fmla="*/ 412 w 87"/>
              <a:gd name="T71" fmla="*/ 389 h 63"/>
              <a:gd name="T72" fmla="*/ 382 w 87"/>
              <a:gd name="T73" fmla="*/ 413 h 63"/>
              <a:gd name="T74" fmla="*/ 412 w 87"/>
              <a:gd name="T75" fmla="*/ 436 h 63"/>
              <a:gd name="T76" fmla="*/ 466 w 87"/>
              <a:gd name="T77" fmla="*/ 436 h 63"/>
              <a:gd name="T78" fmla="*/ 605 w 87"/>
              <a:gd name="T79" fmla="*/ 297 h 63"/>
              <a:gd name="T80" fmla="*/ 466 w 87"/>
              <a:gd name="T81" fmla="*/ 160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 h="63">
                <a:moveTo>
                  <a:pt x="67" y="23"/>
                </a:moveTo>
                <a:cubicBezTo>
                  <a:pt x="65" y="23"/>
                  <a:pt x="64" y="24"/>
                  <a:pt x="63" y="24"/>
                </a:cubicBezTo>
                <a:cubicBezTo>
                  <a:pt x="63" y="23"/>
                  <a:pt x="63" y="23"/>
                  <a:pt x="63" y="22"/>
                </a:cubicBezTo>
                <a:cubicBezTo>
                  <a:pt x="63" y="10"/>
                  <a:pt x="53" y="0"/>
                  <a:pt x="41" y="0"/>
                </a:cubicBezTo>
                <a:cubicBezTo>
                  <a:pt x="31" y="0"/>
                  <a:pt x="22" y="8"/>
                  <a:pt x="20" y="18"/>
                </a:cubicBezTo>
                <a:cubicBezTo>
                  <a:pt x="18" y="18"/>
                  <a:pt x="16" y="18"/>
                  <a:pt x="14" y="19"/>
                </a:cubicBezTo>
                <a:cubicBezTo>
                  <a:pt x="14" y="19"/>
                  <a:pt x="14" y="19"/>
                  <a:pt x="14" y="19"/>
                </a:cubicBezTo>
                <a:cubicBezTo>
                  <a:pt x="9" y="21"/>
                  <a:pt x="5" y="26"/>
                  <a:pt x="5" y="32"/>
                </a:cubicBezTo>
                <a:cubicBezTo>
                  <a:pt x="5" y="34"/>
                  <a:pt x="6" y="36"/>
                  <a:pt x="6" y="38"/>
                </a:cubicBezTo>
                <a:cubicBezTo>
                  <a:pt x="3" y="41"/>
                  <a:pt x="0" y="45"/>
                  <a:pt x="0" y="50"/>
                </a:cubicBezTo>
                <a:cubicBezTo>
                  <a:pt x="0" y="57"/>
                  <a:pt x="6" y="63"/>
                  <a:pt x="14" y="63"/>
                </a:cubicBezTo>
                <a:cubicBezTo>
                  <a:pt x="28" y="63"/>
                  <a:pt x="28" y="63"/>
                  <a:pt x="28" y="63"/>
                </a:cubicBezTo>
                <a:cubicBezTo>
                  <a:pt x="30" y="63"/>
                  <a:pt x="32" y="62"/>
                  <a:pt x="32" y="60"/>
                </a:cubicBezTo>
                <a:cubicBezTo>
                  <a:pt x="32" y="58"/>
                  <a:pt x="30" y="56"/>
                  <a:pt x="28" y="56"/>
                </a:cubicBezTo>
                <a:cubicBezTo>
                  <a:pt x="14" y="56"/>
                  <a:pt x="14" y="56"/>
                  <a:pt x="14" y="56"/>
                </a:cubicBezTo>
                <a:cubicBezTo>
                  <a:pt x="10" y="56"/>
                  <a:pt x="8" y="53"/>
                  <a:pt x="8" y="50"/>
                </a:cubicBezTo>
                <a:cubicBezTo>
                  <a:pt x="8" y="47"/>
                  <a:pt x="10" y="44"/>
                  <a:pt x="13" y="43"/>
                </a:cubicBezTo>
                <a:cubicBezTo>
                  <a:pt x="15" y="43"/>
                  <a:pt x="16" y="42"/>
                  <a:pt x="16" y="41"/>
                </a:cubicBezTo>
                <a:cubicBezTo>
                  <a:pt x="17" y="39"/>
                  <a:pt x="16" y="38"/>
                  <a:pt x="15" y="37"/>
                </a:cubicBezTo>
                <a:cubicBezTo>
                  <a:pt x="13" y="36"/>
                  <a:pt x="13" y="34"/>
                  <a:pt x="13" y="32"/>
                </a:cubicBezTo>
                <a:cubicBezTo>
                  <a:pt x="13" y="29"/>
                  <a:pt x="14" y="27"/>
                  <a:pt x="17" y="26"/>
                </a:cubicBezTo>
                <a:cubicBezTo>
                  <a:pt x="17" y="26"/>
                  <a:pt x="17" y="26"/>
                  <a:pt x="17" y="26"/>
                </a:cubicBezTo>
                <a:cubicBezTo>
                  <a:pt x="18" y="25"/>
                  <a:pt x="20" y="26"/>
                  <a:pt x="22" y="27"/>
                </a:cubicBezTo>
                <a:cubicBezTo>
                  <a:pt x="23" y="27"/>
                  <a:pt x="25" y="27"/>
                  <a:pt x="26" y="26"/>
                </a:cubicBezTo>
                <a:cubicBezTo>
                  <a:pt x="27" y="26"/>
                  <a:pt x="28" y="24"/>
                  <a:pt x="28" y="23"/>
                </a:cubicBezTo>
                <a:cubicBezTo>
                  <a:pt x="27" y="23"/>
                  <a:pt x="27" y="22"/>
                  <a:pt x="27" y="22"/>
                </a:cubicBezTo>
                <a:cubicBezTo>
                  <a:pt x="27" y="22"/>
                  <a:pt x="27" y="22"/>
                  <a:pt x="27" y="22"/>
                </a:cubicBezTo>
                <a:cubicBezTo>
                  <a:pt x="27" y="14"/>
                  <a:pt x="34" y="8"/>
                  <a:pt x="41" y="8"/>
                </a:cubicBezTo>
                <a:cubicBezTo>
                  <a:pt x="49" y="8"/>
                  <a:pt x="55" y="14"/>
                  <a:pt x="55" y="22"/>
                </a:cubicBezTo>
                <a:cubicBezTo>
                  <a:pt x="55" y="24"/>
                  <a:pt x="55" y="27"/>
                  <a:pt x="53" y="29"/>
                </a:cubicBezTo>
                <a:cubicBezTo>
                  <a:pt x="52" y="31"/>
                  <a:pt x="53" y="33"/>
                  <a:pt x="54" y="34"/>
                </a:cubicBezTo>
                <a:cubicBezTo>
                  <a:pt x="55" y="35"/>
                  <a:pt x="57" y="35"/>
                  <a:pt x="59" y="34"/>
                </a:cubicBezTo>
                <a:cubicBezTo>
                  <a:pt x="60" y="33"/>
                  <a:pt x="63" y="31"/>
                  <a:pt x="67" y="31"/>
                </a:cubicBezTo>
                <a:cubicBezTo>
                  <a:pt x="74" y="31"/>
                  <a:pt x="79" y="37"/>
                  <a:pt x="79" y="43"/>
                </a:cubicBezTo>
                <a:cubicBezTo>
                  <a:pt x="79" y="50"/>
                  <a:pt x="74" y="56"/>
                  <a:pt x="67" y="56"/>
                </a:cubicBezTo>
                <a:cubicBezTo>
                  <a:pt x="59" y="56"/>
                  <a:pt x="59" y="56"/>
                  <a:pt x="59" y="56"/>
                </a:cubicBezTo>
                <a:cubicBezTo>
                  <a:pt x="56" y="56"/>
                  <a:pt x="55" y="58"/>
                  <a:pt x="55" y="60"/>
                </a:cubicBezTo>
                <a:cubicBezTo>
                  <a:pt x="55" y="62"/>
                  <a:pt x="56" y="63"/>
                  <a:pt x="59" y="63"/>
                </a:cubicBezTo>
                <a:cubicBezTo>
                  <a:pt x="67" y="63"/>
                  <a:pt x="67" y="63"/>
                  <a:pt x="67" y="63"/>
                </a:cubicBezTo>
                <a:cubicBezTo>
                  <a:pt x="78" y="63"/>
                  <a:pt x="87" y="54"/>
                  <a:pt x="87" y="43"/>
                </a:cubicBezTo>
                <a:cubicBezTo>
                  <a:pt x="87" y="32"/>
                  <a:pt x="78" y="23"/>
                  <a:pt x="67" y="2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normAutofit fontScale="67500" lnSpcReduction="20000"/>
          </a:bodyPr>
          <a:lstStyle/>
          <a:p>
            <a:endParaRPr lang="zh-CN" altLang="en-US"/>
          </a:p>
        </p:txBody>
      </p:sp>
      <p:sp>
        <p:nvSpPr>
          <p:cNvPr id="16412" name="Freeform 32"/>
          <p:cNvSpPr/>
          <p:nvPr>
            <p:custDataLst>
              <p:tags r:id="rId4"/>
            </p:custDataLst>
          </p:nvPr>
        </p:nvSpPr>
        <p:spPr bwMode="auto">
          <a:xfrm>
            <a:off x="6586918" y="3995760"/>
            <a:ext cx="127383" cy="201200"/>
          </a:xfrm>
          <a:custGeom>
            <a:avLst/>
            <a:gdLst>
              <a:gd name="T0" fmla="*/ 189 w 33"/>
              <a:gd name="T1" fmla="*/ 228 h 52"/>
              <a:gd name="T2" fmla="*/ 139 w 33"/>
              <a:gd name="T3" fmla="*/ 268 h 52"/>
              <a:gd name="T4" fmla="*/ 139 w 33"/>
              <a:gd name="T5" fmla="*/ 21 h 52"/>
              <a:gd name="T6" fmla="*/ 113 w 33"/>
              <a:gd name="T7" fmla="*/ 0 h 52"/>
              <a:gd name="T8" fmla="*/ 92 w 33"/>
              <a:gd name="T9" fmla="*/ 21 h 52"/>
              <a:gd name="T10" fmla="*/ 92 w 33"/>
              <a:gd name="T11" fmla="*/ 268 h 52"/>
              <a:gd name="T12" fmla="*/ 40 w 33"/>
              <a:gd name="T13" fmla="*/ 228 h 52"/>
              <a:gd name="T14" fmla="*/ 8 w 33"/>
              <a:gd name="T15" fmla="*/ 228 h 52"/>
              <a:gd name="T16" fmla="*/ 8 w 33"/>
              <a:gd name="T17" fmla="*/ 261 h 52"/>
              <a:gd name="T18" fmla="*/ 99 w 33"/>
              <a:gd name="T19" fmla="*/ 352 h 52"/>
              <a:gd name="T20" fmla="*/ 113 w 33"/>
              <a:gd name="T21" fmla="*/ 358 h 52"/>
              <a:gd name="T22" fmla="*/ 132 w 33"/>
              <a:gd name="T23" fmla="*/ 352 h 52"/>
              <a:gd name="T24" fmla="*/ 221 w 33"/>
              <a:gd name="T25" fmla="*/ 261 h 52"/>
              <a:gd name="T26" fmla="*/ 221 w 33"/>
              <a:gd name="T27" fmla="*/ 228 h 52"/>
              <a:gd name="T28" fmla="*/ 189 w 33"/>
              <a:gd name="T29" fmla="*/ 228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52">
                <a:moveTo>
                  <a:pt x="27" y="33"/>
                </a:moveTo>
                <a:cubicBezTo>
                  <a:pt x="20" y="39"/>
                  <a:pt x="20" y="39"/>
                  <a:pt x="20" y="39"/>
                </a:cubicBezTo>
                <a:cubicBezTo>
                  <a:pt x="20" y="3"/>
                  <a:pt x="20" y="3"/>
                  <a:pt x="20" y="3"/>
                </a:cubicBezTo>
                <a:cubicBezTo>
                  <a:pt x="20" y="1"/>
                  <a:pt x="19" y="0"/>
                  <a:pt x="16" y="0"/>
                </a:cubicBezTo>
                <a:cubicBezTo>
                  <a:pt x="14" y="0"/>
                  <a:pt x="13" y="1"/>
                  <a:pt x="13" y="3"/>
                </a:cubicBezTo>
                <a:cubicBezTo>
                  <a:pt x="13" y="39"/>
                  <a:pt x="13" y="39"/>
                  <a:pt x="13" y="39"/>
                </a:cubicBezTo>
                <a:cubicBezTo>
                  <a:pt x="6" y="33"/>
                  <a:pt x="6" y="33"/>
                  <a:pt x="6" y="33"/>
                </a:cubicBezTo>
                <a:cubicBezTo>
                  <a:pt x="5" y="32"/>
                  <a:pt x="2" y="32"/>
                  <a:pt x="1" y="33"/>
                </a:cubicBezTo>
                <a:cubicBezTo>
                  <a:pt x="0" y="34"/>
                  <a:pt x="0" y="37"/>
                  <a:pt x="1" y="38"/>
                </a:cubicBezTo>
                <a:cubicBezTo>
                  <a:pt x="14" y="51"/>
                  <a:pt x="14" y="51"/>
                  <a:pt x="14" y="51"/>
                </a:cubicBezTo>
                <a:cubicBezTo>
                  <a:pt x="15" y="52"/>
                  <a:pt x="15" y="52"/>
                  <a:pt x="16" y="52"/>
                </a:cubicBezTo>
                <a:cubicBezTo>
                  <a:pt x="17" y="52"/>
                  <a:pt x="18" y="52"/>
                  <a:pt x="19" y="51"/>
                </a:cubicBezTo>
                <a:cubicBezTo>
                  <a:pt x="32" y="38"/>
                  <a:pt x="32" y="38"/>
                  <a:pt x="32" y="38"/>
                </a:cubicBezTo>
                <a:cubicBezTo>
                  <a:pt x="33" y="37"/>
                  <a:pt x="33" y="34"/>
                  <a:pt x="32" y="33"/>
                </a:cubicBezTo>
                <a:cubicBezTo>
                  <a:pt x="30" y="32"/>
                  <a:pt x="28" y="32"/>
                  <a:pt x="27" y="3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normAutofit fontScale="47500" lnSpcReduction="20000"/>
          </a:bodyPr>
          <a:lstStyle/>
          <a:p>
            <a:endParaRPr lang="zh-CN" altLang="en-US"/>
          </a:p>
        </p:txBody>
      </p:sp>
      <p:sp>
        <p:nvSpPr>
          <p:cNvPr id="16398" name="Freeform 33"/>
          <p:cNvSpPr>
            <a:spLocks noEditPoints="1"/>
          </p:cNvSpPr>
          <p:nvPr>
            <p:custDataLst>
              <p:tags r:id="rId5"/>
            </p:custDataLst>
          </p:nvPr>
        </p:nvSpPr>
        <p:spPr bwMode="auto">
          <a:xfrm>
            <a:off x="5139326" y="4183895"/>
            <a:ext cx="342954" cy="238435"/>
          </a:xfrm>
          <a:custGeom>
            <a:avLst/>
            <a:gdLst>
              <a:gd name="T0" fmla="*/ 2147483646 w 88"/>
              <a:gd name="T1" fmla="*/ 2147483646 h 61"/>
              <a:gd name="T2" fmla="*/ 2147483646 w 88"/>
              <a:gd name="T3" fmla="*/ 2147483646 h 61"/>
              <a:gd name="T4" fmla="*/ 2147483646 w 88"/>
              <a:gd name="T5" fmla="*/ 2147483646 h 61"/>
              <a:gd name="T6" fmla="*/ 2147483646 w 88"/>
              <a:gd name="T7" fmla="*/ 2147483646 h 61"/>
              <a:gd name="T8" fmla="*/ 2147483646 w 88"/>
              <a:gd name="T9" fmla="*/ 2147483646 h 61"/>
              <a:gd name="T10" fmla="*/ 2147483646 w 88"/>
              <a:gd name="T11" fmla="*/ 2147483646 h 61"/>
              <a:gd name="T12" fmla="*/ 2147483646 w 88"/>
              <a:gd name="T13" fmla="*/ 2147483646 h 61"/>
              <a:gd name="T14" fmla="*/ 2147483646 w 88"/>
              <a:gd name="T15" fmla="*/ 2147483646 h 61"/>
              <a:gd name="T16" fmla="*/ 2147483646 w 88"/>
              <a:gd name="T17" fmla="*/ 2147483646 h 61"/>
              <a:gd name="T18" fmla="*/ 2147483646 w 88"/>
              <a:gd name="T19" fmla="*/ 2147483646 h 61"/>
              <a:gd name="T20" fmla="*/ 2147483646 w 88"/>
              <a:gd name="T21" fmla="*/ 0 h 61"/>
              <a:gd name="T22" fmla="*/ 2147483646 w 88"/>
              <a:gd name="T23" fmla="*/ 2147483646 h 61"/>
              <a:gd name="T24" fmla="*/ 0 w 88"/>
              <a:gd name="T25" fmla="*/ 2147483646 h 61"/>
              <a:gd name="T26" fmla="*/ 2147483646 w 88"/>
              <a:gd name="T27" fmla="*/ 2147483646 h 61"/>
              <a:gd name="T28" fmla="*/ 2147483646 w 88"/>
              <a:gd name="T29" fmla="*/ 2147483646 h 61"/>
              <a:gd name="T30" fmla="*/ 2147483646 w 88"/>
              <a:gd name="T31" fmla="*/ 2147483646 h 61"/>
              <a:gd name="T32" fmla="*/ 2147483646 w 88"/>
              <a:gd name="T33" fmla="*/ 2147483646 h 61"/>
              <a:gd name="T34" fmla="*/ 2147483646 w 88"/>
              <a:gd name="T35" fmla="*/ 2147483646 h 61"/>
              <a:gd name="T36" fmla="*/ 2147483646 w 88"/>
              <a:gd name="T37" fmla="*/ 2147483646 h 61"/>
              <a:gd name="T38" fmla="*/ 2147483646 w 88"/>
              <a:gd name="T39" fmla="*/ 2147483646 h 61"/>
              <a:gd name="T40" fmla="*/ 2147483646 w 88"/>
              <a:gd name="T41" fmla="*/ 2147483646 h 61"/>
              <a:gd name="T42" fmla="*/ 2147483646 w 88"/>
              <a:gd name="T43" fmla="*/ 2147483646 h 61"/>
              <a:gd name="T44" fmla="*/ 2147483646 w 88"/>
              <a:gd name="T45" fmla="*/ 2147483646 h 61"/>
              <a:gd name="T46" fmla="*/ 2147483646 w 88"/>
              <a:gd name="T47" fmla="*/ 2147483646 h 61"/>
              <a:gd name="T48" fmla="*/ 2147483646 w 88"/>
              <a:gd name="T49" fmla="*/ 2147483646 h 61"/>
              <a:gd name="T50" fmla="*/ 2147483646 w 88"/>
              <a:gd name="T51" fmla="*/ 2147483646 h 61"/>
              <a:gd name="T52" fmla="*/ 2147483646 w 88"/>
              <a:gd name="T53" fmla="*/ 2147483646 h 61"/>
              <a:gd name="T54" fmla="*/ 2147483646 w 88"/>
              <a:gd name="T55" fmla="*/ 2147483646 h 61"/>
              <a:gd name="T56" fmla="*/ 2147483646 w 88"/>
              <a:gd name="T57" fmla="*/ 2147483646 h 61"/>
              <a:gd name="T58" fmla="*/ 2147483646 w 88"/>
              <a:gd name="T59" fmla="*/ 2147483646 h 61"/>
              <a:gd name="T60" fmla="*/ 2147483646 w 88"/>
              <a:gd name="T61" fmla="*/ 2147483646 h 61"/>
              <a:gd name="T62" fmla="*/ 2147483646 w 88"/>
              <a:gd name="T63" fmla="*/ 2147483646 h 61"/>
              <a:gd name="T64" fmla="*/ 2147483646 w 88"/>
              <a:gd name="T65" fmla="*/ 2147483646 h 61"/>
              <a:gd name="T66" fmla="*/ 2147483646 w 88"/>
              <a:gd name="T67" fmla="*/ 2147483646 h 61"/>
              <a:gd name="T68" fmla="*/ 2147483646 w 88"/>
              <a:gd name="T69" fmla="*/ 2147483646 h 61"/>
              <a:gd name="T70" fmla="*/ 2147483646 w 88"/>
              <a:gd name="T71" fmla="*/ 2147483646 h 61"/>
              <a:gd name="T72" fmla="*/ 2147483646 w 88"/>
              <a:gd name="T73" fmla="*/ 2147483646 h 61"/>
              <a:gd name="T74" fmla="*/ 2147483646 w 88"/>
              <a:gd name="T75" fmla="*/ 2147483646 h 61"/>
              <a:gd name="T76" fmla="*/ 2147483646 w 88"/>
              <a:gd name="T77" fmla="*/ 2147483646 h 61"/>
              <a:gd name="T78" fmla="*/ 2147483646 w 88"/>
              <a:gd name="T79" fmla="*/ 2147483646 h 61"/>
              <a:gd name="T80" fmla="*/ 2147483646 w 88"/>
              <a:gd name="T81" fmla="*/ 2147483646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8" h="61">
                <a:moveTo>
                  <a:pt x="84" y="7"/>
                </a:moveTo>
                <a:cubicBezTo>
                  <a:pt x="82" y="5"/>
                  <a:pt x="79" y="4"/>
                  <a:pt x="76" y="4"/>
                </a:cubicBezTo>
                <a:cubicBezTo>
                  <a:pt x="73" y="4"/>
                  <a:pt x="70" y="5"/>
                  <a:pt x="68" y="7"/>
                </a:cubicBezTo>
                <a:cubicBezTo>
                  <a:pt x="65" y="9"/>
                  <a:pt x="64" y="12"/>
                  <a:pt x="64" y="15"/>
                </a:cubicBezTo>
                <a:cubicBezTo>
                  <a:pt x="64" y="17"/>
                  <a:pt x="65" y="19"/>
                  <a:pt x="65" y="20"/>
                </a:cubicBezTo>
                <a:cubicBezTo>
                  <a:pt x="51" y="33"/>
                  <a:pt x="51" y="33"/>
                  <a:pt x="51" y="33"/>
                </a:cubicBezTo>
                <a:cubicBezTo>
                  <a:pt x="48" y="32"/>
                  <a:pt x="46" y="31"/>
                  <a:pt x="43" y="31"/>
                </a:cubicBezTo>
                <a:cubicBezTo>
                  <a:pt x="40" y="31"/>
                  <a:pt x="38" y="32"/>
                  <a:pt x="36" y="33"/>
                </a:cubicBezTo>
                <a:cubicBezTo>
                  <a:pt x="25" y="21"/>
                  <a:pt x="25" y="21"/>
                  <a:pt x="25" y="21"/>
                </a:cubicBezTo>
                <a:cubicBezTo>
                  <a:pt x="28" y="15"/>
                  <a:pt x="28" y="8"/>
                  <a:pt x="23" y="4"/>
                </a:cubicBezTo>
                <a:cubicBezTo>
                  <a:pt x="21" y="1"/>
                  <a:pt x="17" y="0"/>
                  <a:pt x="14" y="0"/>
                </a:cubicBezTo>
                <a:cubicBezTo>
                  <a:pt x="10" y="0"/>
                  <a:pt x="6" y="1"/>
                  <a:pt x="4" y="4"/>
                </a:cubicBezTo>
                <a:cubicBezTo>
                  <a:pt x="1" y="7"/>
                  <a:pt x="0" y="10"/>
                  <a:pt x="0" y="14"/>
                </a:cubicBezTo>
                <a:cubicBezTo>
                  <a:pt x="0" y="17"/>
                  <a:pt x="1" y="21"/>
                  <a:pt x="4" y="23"/>
                </a:cubicBezTo>
                <a:cubicBezTo>
                  <a:pt x="6" y="26"/>
                  <a:pt x="10" y="27"/>
                  <a:pt x="14" y="27"/>
                </a:cubicBezTo>
                <a:cubicBezTo>
                  <a:pt x="16" y="27"/>
                  <a:pt x="18" y="27"/>
                  <a:pt x="20" y="26"/>
                </a:cubicBezTo>
                <a:cubicBezTo>
                  <a:pt x="30" y="38"/>
                  <a:pt x="30" y="38"/>
                  <a:pt x="30" y="38"/>
                </a:cubicBezTo>
                <a:cubicBezTo>
                  <a:pt x="27" y="44"/>
                  <a:pt x="28" y="51"/>
                  <a:pt x="33" y="56"/>
                </a:cubicBezTo>
                <a:cubicBezTo>
                  <a:pt x="35" y="59"/>
                  <a:pt x="39" y="61"/>
                  <a:pt x="43" y="61"/>
                </a:cubicBezTo>
                <a:cubicBezTo>
                  <a:pt x="47" y="61"/>
                  <a:pt x="51" y="59"/>
                  <a:pt x="54" y="56"/>
                </a:cubicBezTo>
                <a:cubicBezTo>
                  <a:pt x="58" y="51"/>
                  <a:pt x="59" y="44"/>
                  <a:pt x="56" y="38"/>
                </a:cubicBezTo>
                <a:cubicBezTo>
                  <a:pt x="71" y="26"/>
                  <a:pt x="71" y="26"/>
                  <a:pt x="71" y="26"/>
                </a:cubicBezTo>
                <a:cubicBezTo>
                  <a:pt x="72" y="27"/>
                  <a:pt x="74" y="27"/>
                  <a:pt x="76" y="27"/>
                </a:cubicBezTo>
                <a:cubicBezTo>
                  <a:pt x="79" y="27"/>
                  <a:pt x="82" y="26"/>
                  <a:pt x="84" y="24"/>
                </a:cubicBezTo>
                <a:cubicBezTo>
                  <a:pt x="87" y="21"/>
                  <a:pt x="88" y="18"/>
                  <a:pt x="88" y="15"/>
                </a:cubicBezTo>
                <a:cubicBezTo>
                  <a:pt x="88" y="12"/>
                  <a:pt x="87" y="9"/>
                  <a:pt x="84" y="7"/>
                </a:cubicBezTo>
                <a:close/>
                <a:moveTo>
                  <a:pt x="9" y="18"/>
                </a:moveTo>
                <a:cubicBezTo>
                  <a:pt x="8" y="17"/>
                  <a:pt x="7" y="15"/>
                  <a:pt x="7" y="14"/>
                </a:cubicBezTo>
                <a:cubicBezTo>
                  <a:pt x="7" y="12"/>
                  <a:pt x="8" y="11"/>
                  <a:pt x="9" y="9"/>
                </a:cubicBezTo>
                <a:cubicBezTo>
                  <a:pt x="10" y="8"/>
                  <a:pt x="12" y="8"/>
                  <a:pt x="14" y="8"/>
                </a:cubicBezTo>
                <a:cubicBezTo>
                  <a:pt x="15" y="8"/>
                  <a:pt x="17" y="8"/>
                  <a:pt x="18" y="9"/>
                </a:cubicBezTo>
                <a:cubicBezTo>
                  <a:pt x="20" y="12"/>
                  <a:pt x="20" y="16"/>
                  <a:pt x="18" y="18"/>
                </a:cubicBezTo>
                <a:cubicBezTo>
                  <a:pt x="16" y="20"/>
                  <a:pt x="12" y="20"/>
                  <a:pt x="9" y="18"/>
                </a:cubicBezTo>
                <a:close/>
                <a:moveTo>
                  <a:pt x="79" y="18"/>
                </a:moveTo>
                <a:cubicBezTo>
                  <a:pt x="77" y="20"/>
                  <a:pt x="75" y="20"/>
                  <a:pt x="73" y="18"/>
                </a:cubicBezTo>
                <a:cubicBezTo>
                  <a:pt x="72" y="18"/>
                  <a:pt x="72" y="16"/>
                  <a:pt x="72" y="15"/>
                </a:cubicBezTo>
                <a:cubicBezTo>
                  <a:pt x="72" y="14"/>
                  <a:pt x="72" y="13"/>
                  <a:pt x="73" y="12"/>
                </a:cubicBezTo>
                <a:cubicBezTo>
                  <a:pt x="74" y="12"/>
                  <a:pt x="75" y="11"/>
                  <a:pt x="76" y="11"/>
                </a:cubicBezTo>
                <a:cubicBezTo>
                  <a:pt x="77" y="11"/>
                  <a:pt x="78" y="12"/>
                  <a:pt x="79" y="12"/>
                </a:cubicBezTo>
                <a:cubicBezTo>
                  <a:pt x="80" y="13"/>
                  <a:pt x="80" y="14"/>
                  <a:pt x="80" y="15"/>
                </a:cubicBezTo>
                <a:cubicBezTo>
                  <a:pt x="80" y="16"/>
                  <a:pt x="80" y="18"/>
                  <a:pt x="79" y="18"/>
                </a:cubicBezTo>
                <a:close/>
              </a:path>
            </a:pathLst>
          </a:custGeom>
          <a:solidFill>
            <a:sysClr val="window" lastClr="FFFFFF"/>
          </a:solidFill>
          <a:ln>
            <a:noFill/>
          </a:ln>
        </p:spPr>
        <p:txBody>
          <a:bodyPr>
            <a:normAutofit fontScale="67500" lnSpcReduction="20000"/>
          </a:bodyPr>
          <a:lstStyle/>
          <a:p>
            <a:endParaRPr lang="zh-CN" altLang="en-US"/>
          </a:p>
        </p:txBody>
      </p:sp>
      <p:sp>
        <p:nvSpPr>
          <p:cNvPr id="16399" name="Freeform 34"/>
          <p:cNvSpPr/>
          <p:nvPr>
            <p:custDataLst>
              <p:tags r:id="rId6"/>
            </p:custDataLst>
          </p:nvPr>
        </p:nvSpPr>
        <p:spPr bwMode="auto">
          <a:xfrm>
            <a:off x="4407691" y="3110938"/>
            <a:ext cx="904745" cy="266198"/>
          </a:xfrm>
          <a:custGeom>
            <a:avLst/>
            <a:gdLst>
              <a:gd name="T0" fmla="*/ 2147483646 w 444"/>
              <a:gd name="T1" fmla="*/ 2147483646 h 130"/>
              <a:gd name="T2" fmla="*/ 2147483646 w 444"/>
              <a:gd name="T3" fmla="*/ 0 h 130"/>
              <a:gd name="T4" fmla="*/ 0 w 444"/>
              <a:gd name="T5" fmla="*/ 0 h 130"/>
              <a:gd name="T6" fmla="*/ 0 60000 65536"/>
              <a:gd name="T7" fmla="*/ 0 60000 65536"/>
              <a:gd name="T8" fmla="*/ 0 60000 65536"/>
            </a:gdLst>
            <a:ahLst/>
            <a:cxnLst>
              <a:cxn ang="T6">
                <a:pos x="T0" y="T1"/>
              </a:cxn>
              <a:cxn ang="T7">
                <a:pos x="T2" y="T3"/>
              </a:cxn>
              <a:cxn ang="T8">
                <a:pos x="T4" y="T5"/>
              </a:cxn>
            </a:cxnLst>
            <a:rect l="0" t="0" r="r" b="b"/>
            <a:pathLst>
              <a:path w="444" h="130">
                <a:moveTo>
                  <a:pt x="444" y="130"/>
                </a:moveTo>
                <a:lnTo>
                  <a:pt x="444" y="0"/>
                </a:lnTo>
                <a:lnTo>
                  <a:pt x="0" y="0"/>
                </a:lnTo>
              </a:path>
            </a:pathLst>
          </a:custGeom>
          <a:noFill/>
          <a:ln w="6350" cap="flat" cmpd="sng">
            <a:solidFill>
              <a:srgbClr val="1F74AD"/>
            </a:solidFill>
            <a:round/>
          </a:ln>
          <a:extLst>
            <a:ext uri="{909E8E84-426E-40DD-AFC4-6F175D3DCCD1}">
              <a14:hiddenFill xmlns:a14="http://schemas.microsoft.com/office/drawing/2010/main">
                <a:solidFill>
                  <a:srgbClr val="FFFFFF"/>
                </a:solidFill>
              </a14:hiddenFill>
            </a:ext>
          </a:extLst>
        </p:spPr>
        <p:txBody>
          <a:bodyPr>
            <a:normAutofit fontScale="75000" lnSpcReduction="20000"/>
          </a:bodyPr>
          <a:lstStyle/>
          <a:p>
            <a:endParaRPr lang="zh-CN" altLang="en-US"/>
          </a:p>
        </p:txBody>
      </p:sp>
      <p:sp>
        <p:nvSpPr>
          <p:cNvPr id="16400" name="Freeform 35"/>
          <p:cNvSpPr/>
          <p:nvPr>
            <p:custDataLst>
              <p:tags r:id="rId7"/>
            </p:custDataLst>
          </p:nvPr>
        </p:nvSpPr>
        <p:spPr bwMode="auto">
          <a:xfrm>
            <a:off x="6649957" y="3110938"/>
            <a:ext cx="870450" cy="409912"/>
          </a:xfrm>
          <a:custGeom>
            <a:avLst/>
            <a:gdLst>
              <a:gd name="T0" fmla="*/ 0 w 428"/>
              <a:gd name="T1" fmla="*/ 2147483646 h 201"/>
              <a:gd name="T2" fmla="*/ 0 w 428"/>
              <a:gd name="T3" fmla="*/ 0 h 201"/>
              <a:gd name="T4" fmla="*/ 2147483646 w 428"/>
              <a:gd name="T5" fmla="*/ 0 h 201"/>
              <a:gd name="T6" fmla="*/ 0 60000 65536"/>
              <a:gd name="T7" fmla="*/ 0 60000 65536"/>
              <a:gd name="T8" fmla="*/ 0 60000 65536"/>
            </a:gdLst>
            <a:ahLst/>
            <a:cxnLst>
              <a:cxn ang="T6">
                <a:pos x="T0" y="T1"/>
              </a:cxn>
              <a:cxn ang="T7">
                <a:pos x="T2" y="T3"/>
              </a:cxn>
              <a:cxn ang="T8">
                <a:pos x="T4" y="T5"/>
              </a:cxn>
            </a:cxnLst>
            <a:rect l="0" t="0" r="r" b="b"/>
            <a:pathLst>
              <a:path w="428" h="201">
                <a:moveTo>
                  <a:pt x="0" y="201"/>
                </a:moveTo>
                <a:lnTo>
                  <a:pt x="0" y="0"/>
                </a:lnTo>
                <a:lnTo>
                  <a:pt x="428" y="0"/>
                </a:lnTo>
              </a:path>
            </a:pathLst>
          </a:custGeom>
          <a:noFill/>
          <a:ln w="6350" cap="flat" cmpd="sng">
            <a:solidFill>
              <a:srgbClr val="3498DB"/>
            </a:solidFill>
            <a:round/>
          </a:ln>
          <a:extLst>
            <a:ext uri="{909E8E84-426E-40DD-AFC4-6F175D3DCCD1}">
              <a14:hiddenFill xmlns:a14="http://schemas.microsoft.com/office/drawing/2010/main">
                <a:solidFill>
                  <a:srgbClr val="FFFFFF"/>
                </a:solidFill>
              </a14:hiddenFill>
            </a:ext>
          </a:extLst>
        </p:spPr>
        <p:txBody>
          <a:bodyPr>
            <a:normAutofit/>
          </a:bodyPr>
          <a:lstStyle/>
          <a:p>
            <a:endParaRPr lang="zh-CN" altLang="en-US"/>
          </a:p>
        </p:txBody>
      </p:sp>
      <p:sp>
        <p:nvSpPr>
          <p:cNvPr id="4" name="文本框 3"/>
          <p:cNvSpPr txBox="1"/>
          <p:nvPr>
            <p:custDataLst>
              <p:tags r:id="rId8"/>
            </p:custDataLst>
          </p:nvPr>
        </p:nvSpPr>
        <p:spPr>
          <a:xfrm>
            <a:off x="7628255" y="1562735"/>
            <a:ext cx="3571875" cy="208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a:bodyPr>
          <a:lstStyle>
            <a:defPPr>
              <a:defRPr lang="zh-CN"/>
            </a:defPPr>
            <a:lvl1pPr algn="ctr">
              <a:lnSpc>
                <a:spcPct val="120000"/>
              </a:lnSpc>
            </a:lvl1pPr>
          </a:lstStyle>
          <a:p>
            <a:r>
              <a:rPr lang="zh-CN" altLang="en-US" sz="3600" spc="150">
                <a:latin typeface="微软雅黑" panose="020B0503020204020204" pitchFamily="2" charset="-122"/>
                <a:ea typeface="微软雅黑" panose="020B0503020204020204" pitchFamily="2" charset="-122"/>
              </a:rPr>
              <a:t>非战略性人才进行市场投资！</a:t>
            </a:r>
            <a:endParaRPr lang="zh-CN" altLang="en-US" sz="3600" spc="150">
              <a:latin typeface="微软雅黑" panose="020B0503020204020204" pitchFamily="2" charset="-122"/>
              <a:ea typeface="微软雅黑" panose="020B0503020204020204" pitchFamily="2" charset="-122"/>
            </a:endParaRPr>
          </a:p>
          <a:p>
            <a:r>
              <a:rPr lang="zh-CN" altLang="en-US" sz="3600" spc="150">
                <a:latin typeface="微软雅黑" panose="020B0503020204020204" pitchFamily="2" charset="-122"/>
                <a:ea typeface="微软雅黑" panose="020B0503020204020204" pitchFamily="2" charset="-122"/>
              </a:rPr>
              <a:t>市场竞争即可！</a:t>
            </a:r>
            <a:endParaRPr lang="zh-CN" altLang="en-US" sz="3600" spc="150">
              <a:latin typeface="微软雅黑" panose="020B0503020204020204" pitchFamily="2" charset="-122"/>
              <a:ea typeface="微软雅黑" panose="020B0503020204020204" pitchFamily="2" charset="-122"/>
            </a:endParaRPr>
          </a:p>
        </p:txBody>
      </p:sp>
      <p:sp>
        <p:nvSpPr>
          <p:cNvPr id="5" name="文本框 4"/>
          <p:cNvSpPr txBox="1"/>
          <p:nvPr>
            <p:custDataLst>
              <p:tags r:id="rId9"/>
            </p:custDataLst>
          </p:nvPr>
        </p:nvSpPr>
        <p:spPr>
          <a:xfrm>
            <a:off x="699135" y="1563370"/>
            <a:ext cx="416433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a:bodyPr>
          <a:lstStyle>
            <a:defPPr>
              <a:defRPr lang="zh-CN"/>
            </a:defPPr>
            <a:lvl1pPr algn="ctr">
              <a:lnSpc>
                <a:spcPct val="120000"/>
              </a:lnSpc>
            </a:lvl1pPr>
          </a:lstStyle>
          <a:p>
            <a:r>
              <a:rPr lang="zh-CN" altLang="en-US" sz="3600" spc="150">
                <a:latin typeface="微软雅黑" panose="020B0503020204020204" pitchFamily="2" charset="-122"/>
                <a:ea typeface="微软雅黑" panose="020B0503020204020204" pitchFamily="2" charset="-122"/>
              </a:rPr>
              <a:t>对战略性人才加大投资！</a:t>
            </a:r>
            <a:endParaRPr lang="zh-CN" altLang="en-US" sz="3600" spc="150">
              <a:latin typeface="微软雅黑" panose="020B0503020204020204" pitchFamily="2" charset="-122"/>
              <a:ea typeface="微软雅黑" panose="020B0503020204020204" pitchFamily="2" charset="-122"/>
            </a:endParaRPr>
          </a:p>
          <a:p>
            <a:r>
              <a:rPr lang="zh-CN" altLang="en-US" sz="3600" spc="150">
                <a:latin typeface="微软雅黑" panose="020B0503020204020204" pitchFamily="2" charset="-122"/>
                <a:ea typeface="微软雅黑" panose="020B0503020204020204" pitchFamily="2" charset="-122"/>
              </a:rPr>
              <a:t>独一无二！</a:t>
            </a:r>
            <a:endParaRPr lang="zh-CN" altLang="en-US" sz="3600" spc="150">
              <a:latin typeface="微软雅黑" panose="020B0503020204020204" pitchFamily="2" charset="-122"/>
              <a:ea typeface="微软雅黑" panose="020B0503020204020204" pitchFamily="2" charset="-122"/>
            </a:endParaRPr>
          </a:p>
        </p:txBody>
      </p:sp>
      <p:sp>
        <p:nvSpPr>
          <p:cNvPr id="75" name="文本框 74"/>
          <p:cNvSpPr txBox="1"/>
          <p:nvPr>
            <p:custDataLst>
              <p:tags r:id="rId10"/>
            </p:custDataLst>
          </p:nvPr>
        </p:nvSpPr>
        <p:spPr>
          <a:xfrm>
            <a:off x="4863417" y="4711484"/>
            <a:ext cx="6554518" cy="1839483"/>
          </a:xfrm>
          <a:prstGeom prst="rect">
            <a:avLst/>
          </a:prstGeom>
          <a:noFill/>
        </p:spPr>
        <p:txBody>
          <a:bodyPr wrap="square" lIns="90000" tIns="46800" rIns="90000" bIns="0" anchor="b" anchorCtr="0">
            <a:normAutofit/>
          </a:bodyPr>
          <a:lstStyle>
            <a:defPPr>
              <a:defRPr lang="zh-CN"/>
            </a:defPPr>
            <a:lvl1pPr marL="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1pPr>
            <a:lvl2pPr marL="457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2pPr>
            <a:lvl3pPr marL="914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3pPr>
            <a:lvl4pPr marL="1371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4pPr>
            <a:lvl5pPr marL="18288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5pPr>
            <a:lvl6pPr marL="22860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6pPr>
            <a:lvl7pPr marL="27432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7pPr>
            <a:lvl8pPr marL="32004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8pPr>
            <a:lvl9pPr marL="3657600" algn="l" defTabSz="913765" rtl="0" eaLnBrk="1" latinLnBrk="0" hangingPunct="1">
              <a:defRPr sz="1800" kern="1200">
                <a:solidFill>
                  <a:srgbClr val="000000"/>
                </a:solidFill>
                <a:latin typeface="Arial" panose="020B0604020202020204" pitchFamily="34" charset="0"/>
                <a:ea typeface="微软雅黑" panose="020B0503020204020204" pitchFamily="2" charset="-122"/>
                <a:cs typeface="+mn-ea"/>
              </a:defRPr>
            </a:lvl9pPr>
          </a:lstStyle>
          <a:p>
            <a:pPr algn="ctr">
              <a:lnSpc>
                <a:spcPct val="120000"/>
              </a:lnSpc>
            </a:pPr>
            <a:r>
              <a:rPr lang="zh-CN" altLang="en-US" sz="3200" b="1" spc="300" dirty="0">
                <a:solidFill>
                  <a:srgbClr val="FF0000"/>
                </a:solidFill>
                <a:latin typeface="微软雅黑" panose="020B0503020204020204" pitchFamily="2" charset="-122"/>
                <a:ea typeface="微软雅黑" panose="020B0503020204020204" pitchFamily="2" charset="-122"/>
                <a:cs typeface="+mn-ea"/>
              </a:rPr>
              <a:t>我们很多时候搞反了！！</a:t>
            </a:r>
            <a:endParaRPr lang="zh-CN" altLang="en-US" sz="3200" b="1" spc="300" dirty="0">
              <a:solidFill>
                <a:srgbClr val="FF0000"/>
              </a:solidFill>
              <a:latin typeface="微软雅黑" panose="020B0503020204020204" pitchFamily="2" charset="-122"/>
              <a:ea typeface="微软雅黑" panose="020B0503020204020204" pitchFamily="2" charset="-122"/>
              <a:cs typeface="+mn-ea"/>
            </a:endParaRP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产业政策</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3" name="KSO_Shape"/>
          <p:cNvSpPr/>
          <p:nvPr>
            <p:custDataLst>
              <p:tags r:id="rId1"/>
            </p:custDataLst>
          </p:nvPr>
        </p:nvSpPr>
        <p:spPr>
          <a:xfrm>
            <a:off x="1200865" y="1608746"/>
            <a:ext cx="2165563" cy="1209106"/>
          </a:xfrm>
          <a:custGeom>
            <a:avLst/>
            <a:gdLst/>
            <a:ahLst/>
            <a:cxnLst/>
            <a:rect l="l" t="t" r="r" b="b"/>
            <a:pathLst>
              <a:path w="2263730" h="1265688">
                <a:moveTo>
                  <a:pt x="905551" y="0"/>
                </a:moveTo>
                <a:cubicBezTo>
                  <a:pt x="964955" y="0"/>
                  <a:pt x="1021809" y="12275"/>
                  <a:pt x="1073606" y="36122"/>
                </a:cubicBezTo>
                <a:cubicBezTo>
                  <a:pt x="867772" y="107015"/>
                  <a:pt x="717264" y="277397"/>
                  <a:pt x="695253" y="481416"/>
                </a:cubicBezTo>
                <a:cubicBezTo>
                  <a:pt x="659529" y="464587"/>
                  <a:pt x="621677" y="456871"/>
                  <a:pt x="584749" y="459054"/>
                </a:cubicBezTo>
                <a:cubicBezTo>
                  <a:pt x="568316" y="460025"/>
                  <a:pt x="552067" y="462956"/>
                  <a:pt x="536229" y="467989"/>
                </a:cubicBezTo>
                <a:cubicBezTo>
                  <a:pt x="461080" y="491867"/>
                  <a:pt x="412084" y="557684"/>
                  <a:pt x="398547" y="640069"/>
                </a:cubicBezTo>
                <a:cubicBezTo>
                  <a:pt x="252469" y="690186"/>
                  <a:pt x="150529" y="805213"/>
                  <a:pt x="150529" y="939037"/>
                </a:cubicBezTo>
                <a:cubicBezTo>
                  <a:pt x="150529" y="1060859"/>
                  <a:pt x="235005" y="1167106"/>
                  <a:pt x="360867" y="1221858"/>
                </a:cubicBezTo>
                <a:cubicBezTo>
                  <a:pt x="258008" y="1163330"/>
                  <a:pt x="191624" y="1067577"/>
                  <a:pt x="191624" y="959585"/>
                </a:cubicBezTo>
                <a:cubicBezTo>
                  <a:pt x="191624" y="825761"/>
                  <a:pt x="293564" y="710734"/>
                  <a:pt x="439642" y="660617"/>
                </a:cubicBezTo>
                <a:cubicBezTo>
                  <a:pt x="453179" y="578232"/>
                  <a:pt x="502175" y="512415"/>
                  <a:pt x="577324" y="488537"/>
                </a:cubicBezTo>
                <a:cubicBezTo>
                  <a:pt x="593162" y="483504"/>
                  <a:pt x="609411" y="480573"/>
                  <a:pt x="625844" y="479602"/>
                </a:cubicBezTo>
                <a:cubicBezTo>
                  <a:pt x="662772" y="477419"/>
                  <a:pt x="700624" y="485135"/>
                  <a:pt x="736348" y="501964"/>
                </a:cubicBezTo>
                <a:cubicBezTo>
                  <a:pt x="765500" y="231754"/>
                  <a:pt x="1020053" y="20548"/>
                  <a:pt x="1329741" y="20548"/>
                </a:cubicBezTo>
                <a:cubicBezTo>
                  <a:pt x="1659087" y="20548"/>
                  <a:pt x="1926075" y="259418"/>
                  <a:pt x="1926075" y="554079"/>
                </a:cubicBezTo>
                <a:cubicBezTo>
                  <a:pt x="1926075" y="582788"/>
                  <a:pt x="1923540" y="610967"/>
                  <a:pt x="1917927" y="638343"/>
                </a:cubicBezTo>
                <a:cubicBezTo>
                  <a:pt x="2114194" y="662993"/>
                  <a:pt x="2263730" y="797503"/>
                  <a:pt x="2263730" y="959585"/>
                </a:cubicBezTo>
                <a:cubicBezTo>
                  <a:pt x="2263730" y="1100449"/>
                  <a:pt x="2150783" y="1220487"/>
                  <a:pt x="1992071" y="1265207"/>
                </a:cubicBezTo>
                <a:lnTo>
                  <a:pt x="1990321" y="1265688"/>
                </a:lnTo>
                <a:lnTo>
                  <a:pt x="465245" y="1265688"/>
                </a:lnTo>
                <a:lnTo>
                  <a:pt x="370547" y="1265688"/>
                </a:lnTo>
                <a:lnTo>
                  <a:pt x="351179" y="1263493"/>
                </a:lnTo>
                <a:cubicBezTo>
                  <a:pt x="343976" y="1265446"/>
                  <a:pt x="336631" y="1265688"/>
                  <a:pt x="329229" y="1265688"/>
                </a:cubicBezTo>
                <a:cubicBezTo>
                  <a:pt x="147401" y="1265688"/>
                  <a:pt x="0" y="1119441"/>
                  <a:pt x="0" y="939037"/>
                </a:cubicBezTo>
                <a:cubicBezTo>
                  <a:pt x="0" y="805213"/>
                  <a:pt x="81109" y="690186"/>
                  <a:pt x="197338" y="640069"/>
                </a:cubicBezTo>
                <a:cubicBezTo>
                  <a:pt x="208108" y="557684"/>
                  <a:pt x="247093" y="491867"/>
                  <a:pt x="306885" y="467989"/>
                </a:cubicBezTo>
                <a:cubicBezTo>
                  <a:pt x="319486" y="462956"/>
                  <a:pt x="332415" y="460025"/>
                  <a:pt x="345490" y="459054"/>
                </a:cubicBezTo>
                <a:cubicBezTo>
                  <a:pt x="374873" y="456871"/>
                  <a:pt x="404990" y="464587"/>
                  <a:pt x="433414" y="481416"/>
                </a:cubicBezTo>
                <a:cubicBezTo>
                  <a:pt x="456609" y="211206"/>
                  <a:pt x="659145" y="0"/>
                  <a:pt x="905551" y="0"/>
                </a:cubicBezTo>
                <a:close/>
              </a:path>
            </a:pathLst>
          </a:custGeom>
          <a:solidFill>
            <a:srgbClr val="F6C171"/>
          </a:solidFill>
          <a:ln w="76200">
            <a:noFill/>
          </a:ln>
        </p:spPr>
        <p:style>
          <a:lnRef idx="2">
            <a:srgbClr val="F6C171">
              <a:shade val="50000"/>
            </a:srgbClr>
          </a:lnRef>
          <a:fillRef idx="1">
            <a:srgbClr val="F6C171"/>
          </a:fillRef>
          <a:effectRef idx="0">
            <a:srgbClr val="F6C171"/>
          </a:effectRef>
          <a:fontRef idx="minor">
            <a:sysClr val="window" lastClr="FFFFFF"/>
          </a:fontRef>
        </p:style>
        <p:txBody>
          <a:bodyPr lIns="180000" tIns="504000" anchor="ctr">
            <a:normAutofit/>
          </a:bodyPr>
          <a:lstStyle/>
          <a:p>
            <a:pPr algn="ctr">
              <a:defRPr/>
            </a:pPr>
            <a:r>
              <a:rPr lang="zh-CN" altLang="da-DK" dirty="0">
                <a:latin typeface="Arial" panose="020B0604020202020204" pitchFamily="34" charset="0"/>
                <a:ea typeface="黑体" panose="02010609060101010101" charset="-122"/>
                <a:cs typeface="+mn-ea"/>
                <a:sym typeface="+mn-ea"/>
              </a:rPr>
              <a:t>小宫隆太郎</a:t>
            </a:r>
            <a:endParaRPr lang="zh-CN" altLang="da-DK" dirty="0">
              <a:solidFill>
                <a:sysClr val="window" lastClr="FFFFFF"/>
              </a:solidFill>
              <a:latin typeface="Arial" panose="020B0604020202020204" pitchFamily="34" charset="0"/>
              <a:ea typeface="黑体" panose="02010609060101010101" charset="-122"/>
              <a:cs typeface="+mn-ea"/>
            </a:endParaRPr>
          </a:p>
          <a:p>
            <a:pPr algn="ctr">
              <a:defRPr/>
            </a:pPr>
            <a:r>
              <a:rPr lang="zh-CN" altLang="da-DK" dirty="0">
                <a:latin typeface="Arial" panose="020B0604020202020204" pitchFamily="34" charset="0"/>
                <a:ea typeface="黑体" panose="02010609060101010101" charset="-122"/>
                <a:cs typeface="+mn-ea"/>
                <a:sym typeface="+mn-ea"/>
              </a:rPr>
              <a:t>《日本的产业政策》</a:t>
            </a:r>
            <a:endParaRPr lang="zh-CN" altLang="da-DK" dirty="0">
              <a:solidFill>
                <a:sysClr val="window" lastClr="FFFFFF"/>
              </a:solidFill>
              <a:latin typeface="Arial" panose="020B0604020202020204" pitchFamily="34" charset="0"/>
              <a:ea typeface="黑体" panose="02010609060101010101" charset="-122"/>
              <a:cs typeface="+mn-ea"/>
            </a:endParaRPr>
          </a:p>
        </p:txBody>
      </p:sp>
      <p:sp>
        <p:nvSpPr>
          <p:cNvPr id="5" name="矩形 4"/>
          <p:cNvSpPr/>
          <p:nvPr>
            <p:custDataLst>
              <p:tags r:id="rId2"/>
            </p:custDataLst>
          </p:nvPr>
        </p:nvSpPr>
        <p:spPr>
          <a:xfrm>
            <a:off x="3366135" y="1175385"/>
            <a:ext cx="8390890" cy="1851660"/>
          </a:xfrm>
          <a:prstGeom prst="rect">
            <a:avLst/>
          </a:prstGeom>
        </p:spPr>
        <p:txBody>
          <a:bodyPr wrap="square" anchor="ctr">
            <a:noAutofit/>
          </a:bodyPr>
          <a:lstStyle/>
          <a:p>
            <a:pPr algn="just">
              <a:lnSpc>
                <a:spcPct val="130000"/>
              </a:lnSpc>
            </a:pPr>
            <a:r>
              <a:rPr lang="zh-CN" altLang="da-DK" kern="0" dirty="0">
                <a:ea typeface="宋体" panose="02010600030101010101" pitchFamily="2" charset="-122"/>
              </a:rPr>
              <a:t>一方面，政府针对</a:t>
            </a:r>
            <a:r>
              <a:rPr lang="en-US" altLang="zh-CN" kern="0" dirty="0">
                <a:solidFill>
                  <a:schemeClr val="accent5"/>
                </a:solidFill>
                <a:ea typeface="宋体" panose="02010600030101010101" pitchFamily="2" charset="-122"/>
              </a:rPr>
              <a:t>“</a:t>
            </a:r>
            <a:r>
              <a:rPr lang="zh-CN" altLang="da-DK" kern="0" dirty="0">
                <a:solidFill>
                  <a:schemeClr val="accent5"/>
                </a:solidFill>
                <a:ea typeface="宋体" panose="02010600030101010101" pitchFamily="2" charset="-122"/>
              </a:rPr>
              <a:t>不同产业之间</a:t>
            </a:r>
            <a:r>
              <a:rPr lang="en-US" altLang="zh-CN" kern="0" dirty="0">
                <a:solidFill>
                  <a:schemeClr val="accent5"/>
                </a:solidFill>
                <a:ea typeface="宋体" panose="02010600030101010101" pitchFamily="2" charset="-122"/>
              </a:rPr>
              <a:t>”</a:t>
            </a:r>
            <a:r>
              <a:rPr lang="zh-CN" altLang="da-DK" kern="0" dirty="0">
                <a:ea typeface="宋体" panose="02010600030101010101" pitchFamily="2" charset="-122"/>
              </a:rPr>
              <a:t>资源配置和基础设施建设方面的有关政策，包括重点产业培育和保护，落后产业的调整等。</a:t>
            </a:r>
            <a:endParaRPr lang="zh-CN" altLang="da-DK" kern="0" dirty="0">
              <a:ea typeface="宋体" panose="02010600030101010101" pitchFamily="2" charset="-122"/>
            </a:endParaRPr>
          </a:p>
          <a:p>
            <a:pPr algn="just">
              <a:lnSpc>
                <a:spcPct val="130000"/>
              </a:lnSpc>
            </a:pPr>
            <a:r>
              <a:rPr lang="zh-CN" altLang="da-DK" kern="0" dirty="0">
                <a:ea typeface="宋体" panose="02010600030101010101" pitchFamily="2" charset="-122"/>
              </a:rPr>
              <a:t>一方面，政府在</a:t>
            </a:r>
            <a:r>
              <a:rPr lang="zh-CN" altLang="en-US" kern="0" dirty="0">
                <a:ea typeface="宋体" panose="02010600030101010101" pitchFamily="2" charset="-122"/>
              </a:rPr>
              <a:t>调整</a:t>
            </a:r>
            <a:r>
              <a:rPr lang="en-US" altLang="zh-CN" kern="0" dirty="0">
                <a:solidFill>
                  <a:schemeClr val="accent5"/>
                </a:solidFill>
                <a:ea typeface="宋体" panose="02010600030101010101" pitchFamily="2" charset="-122"/>
              </a:rPr>
              <a:t>“</a:t>
            </a:r>
            <a:r>
              <a:rPr lang="zh-CN" altLang="en-US" kern="0" dirty="0">
                <a:solidFill>
                  <a:schemeClr val="accent5"/>
                </a:solidFill>
                <a:ea typeface="宋体" panose="02010600030101010101" pitchFamily="2" charset="-122"/>
              </a:rPr>
              <a:t>产业内部结构</a:t>
            </a:r>
            <a:r>
              <a:rPr lang="en-US" altLang="zh-CN" kern="0" dirty="0">
                <a:solidFill>
                  <a:schemeClr val="accent5"/>
                </a:solidFill>
                <a:ea typeface="宋体" panose="02010600030101010101" pitchFamily="2" charset="-122"/>
              </a:rPr>
              <a:t>”</a:t>
            </a:r>
            <a:r>
              <a:rPr lang="zh-CN" altLang="en-US" kern="0" dirty="0">
                <a:ea typeface="宋体" panose="02010600030101010101" pitchFamily="2" charset="-122"/>
              </a:rPr>
              <a:t>方面的政策，比如推动企业的合并以提高集中度，组织调解企业调整开工量和投资规模，以及实施支持中小企业成长的政策等。</a:t>
            </a:r>
            <a:endParaRPr lang="zh-CN" altLang="en-US" kern="0" dirty="0">
              <a:ea typeface="宋体" panose="02010600030101010101" pitchFamily="2" charset="-122"/>
            </a:endParaRPr>
          </a:p>
        </p:txBody>
      </p:sp>
      <p:sp>
        <p:nvSpPr>
          <p:cNvPr id="8" name="KSO_Shape"/>
          <p:cNvSpPr/>
          <p:nvPr>
            <p:custDataLst>
              <p:tags r:id="rId3"/>
            </p:custDataLst>
          </p:nvPr>
        </p:nvSpPr>
        <p:spPr>
          <a:xfrm>
            <a:off x="6271021" y="4749126"/>
            <a:ext cx="2165563" cy="1209106"/>
          </a:xfrm>
          <a:custGeom>
            <a:avLst/>
            <a:gdLst/>
            <a:ahLst/>
            <a:cxnLst/>
            <a:rect l="l" t="t" r="r" b="b"/>
            <a:pathLst>
              <a:path w="2263730" h="1265688">
                <a:moveTo>
                  <a:pt x="905551" y="0"/>
                </a:moveTo>
                <a:cubicBezTo>
                  <a:pt x="964955" y="0"/>
                  <a:pt x="1021809" y="12275"/>
                  <a:pt x="1073606" y="36122"/>
                </a:cubicBezTo>
                <a:cubicBezTo>
                  <a:pt x="867772" y="107015"/>
                  <a:pt x="717264" y="277397"/>
                  <a:pt x="695253" y="481416"/>
                </a:cubicBezTo>
                <a:cubicBezTo>
                  <a:pt x="659529" y="464587"/>
                  <a:pt x="621677" y="456871"/>
                  <a:pt x="584749" y="459054"/>
                </a:cubicBezTo>
                <a:cubicBezTo>
                  <a:pt x="568316" y="460025"/>
                  <a:pt x="552067" y="462956"/>
                  <a:pt x="536229" y="467989"/>
                </a:cubicBezTo>
                <a:cubicBezTo>
                  <a:pt x="461080" y="491867"/>
                  <a:pt x="412084" y="557684"/>
                  <a:pt x="398547" y="640069"/>
                </a:cubicBezTo>
                <a:cubicBezTo>
                  <a:pt x="252469" y="690186"/>
                  <a:pt x="150529" y="805213"/>
                  <a:pt x="150529" y="939037"/>
                </a:cubicBezTo>
                <a:cubicBezTo>
                  <a:pt x="150529" y="1060859"/>
                  <a:pt x="235005" y="1167106"/>
                  <a:pt x="360867" y="1221858"/>
                </a:cubicBezTo>
                <a:cubicBezTo>
                  <a:pt x="258008" y="1163330"/>
                  <a:pt x="191624" y="1067577"/>
                  <a:pt x="191624" y="959585"/>
                </a:cubicBezTo>
                <a:cubicBezTo>
                  <a:pt x="191624" y="825761"/>
                  <a:pt x="293564" y="710734"/>
                  <a:pt x="439642" y="660617"/>
                </a:cubicBezTo>
                <a:cubicBezTo>
                  <a:pt x="453179" y="578232"/>
                  <a:pt x="502175" y="512415"/>
                  <a:pt x="577324" y="488537"/>
                </a:cubicBezTo>
                <a:cubicBezTo>
                  <a:pt x="593162" y="483504"/>
                  <a:pt x="609411" y="480573"/>
                  <a:pt x="625844" y="479602"/>
                </a:cubicBezTo>
                <a:cubicBezTo>
                  <a:pt x="662772" y="477419"/>
                  <a:pt x="700624" y="485135"/>
                  <a:pt x="736348" y="501964"/>
                </a:cubicBezTo>
                <a:cubicBezTo>
                  <a:pt x="765500" y="231754"/>
                  <a:pt x="1020053" y="20548"/>
                  <a:pt x="1329741" y="20548"/>
                </a:cubicBezTo>
                <a:cubicBezTo>
                  <a:pt x="1659087" y="20548"/>
                  <a:pt x="1926075" y="259418"/>
                  <a:pt x="1926075" y="554079"/>
                </a:cubicBezTo>
                <a:cubicBezTo>
                  <a:pt x="1926075" y="582788"/>
                  <a:pt x="1923540" y="610967"/>
                  <a:pt x="1917927" y="638343"/>
                </a:cubicBezTo>
                <a:cubicBezTo>
                  <a:pt x="2114194" y="662993"/>
                  <a:pt x="2263730" y="797503"/>
                  <a:pt x="2263730" y="959585"/>
                </a:cubicBezTo>
                <a:cubicBezTo>
                  <a:pt x="2263730" y="1100449"/>
                  <a:pt x="2150783" y="1220487"/>
                  <a:pt x="1992071" y="1265207"/>
                </a:cubicBezTo>
                <a:lnTo>
                  <a:pt x="1990321" y="1265688"/>
                </a:lnTo>
                <a:lnTo>
                  <a:pt x="465245" y="1265688"/>
                </a:lnTo>
                <a:lnTo>
                  <a:pt x="370547" y="1265688"/>
                </a:lnTo>
                <a:lnTo>
                  <a:pt x="351179" y="1263493"/>
                </a:lnTo>
                <a:cubicBezTo>
                  <a:pt x="343976" y="1265446"/>
                  <a:pt x="336631" y="1265688"/>
                  <a:pt x="329229" y="1265688"/>
                </a:cubicBezTo>
                <a:cubicBezTo>
                  <a:pt x="147401" y="1265688"/>
                  <a:pt x="0" y="1119441"/>
                  <a:pt x="0" y="939037"/>
                </a:cubicBezTo>
                <a:cubicBezTo>
                  <a:pt x="0" y="805213"/>
                  <a:pt x="81109" y="690186"/>
                  <a:pt x="197338" y="640069"/>
                </a:cubicBezTo>
                <a:cubicBezTo>
                  <a:pt x="208108" y="557684"/>
                  <a:pt x="247093" y="491867"/>
                  <a:pt x="306885" y="467989"/>
                </a:cubicBezTo>
                <a:cubicBezTo>
                  <a:pt x="319486" y="462956"/>
                  <a:pt x="332415" y="460025"/>
                  <a:pt x="345490" y="459054"/>
                </a:cubicBezTo>
                <a:cubicBezTo>
                  <a:pt x="374873" y="456871"/>
                  <a:pt x="404990" y="464587"/>
                  <a:pt x="433414" y="481416"/>
                </a:cubicBezTo>
                <a:cubicBezTo>
                  <a:pt x="456609" y="211206"/>
                  <a:pt x="659145" y="0"/>
                  <a:pt x="905551" y="0"/>
                </a:cubicBezTo>
                <a:close/>
              </a:path>
            </a:pathLst>
          </a:custGeom>
          <a:solidFill>
            <a:srgbClr val="CE8D3E"/>
          </a:solidFill>
          <a:ln w="76200">
            <a:noFill/>
          </a:ln>
        </p:spPr>
        <p:style>
          <a:lnRef idx="2">
            <a:srgbClr val="F6C171">
              <a:shade val="50000"/>
            </a:srgbClr>
          </a:lnRef>
          <a:fillRef idx="1">
            <a:srgbClr val="F6C171"/>
          </a:fillRef>
          <a:effectRef idx="0">
            <a:srgbClr val="F6C171"/>
          </a:effectRef>
          <a:fontRef idx="minor">
            <a:sysClr val="window" lastClr="FFFFFF"/>
          </a:fontRef>
        </p:style>
        <p:txBody>
          <a:bodyPr lIns="180000" tIns="504000" anchor="ctr">
            <a:normAutofit/>
          </a:bodyPr>
          <a:lstStyle/>
          <a:p>
            <a:pPr algn="ctr">
              <a:defRPr/>
            </a:pPr>
            <a:r>
              <a:rPr lang="zh-CN" altLang="da-DK" dirty="0">
                <a:latin typeface="Arial" panose="020B0604020202020204" pitchFamily="34" charset="0"/>
                <a:ea typeface="黑体" panose="02010609060101010101" charset="-122"/>
                <a:cs typeface="+mn-ea"/>
                <a:sym typeface="+mn-ea"/>
              </a:rPr>
              <a:t>百度百科</a:t>
            </a:r>
            <a:endParaRPr lang="zh-CN" altLang="da-DK" dirty="0">
              <a:solidFill>
                <a:sysClr val="window" lastClr="FFFFFF"/>
              </a:solidFill>
              <a:latin typeface="Arial" panose="020B0604020202020204" pitchFamily="34" charset="0"/>
              <a:ea typeface="黑体" panose="02010609060101010101" charset="-122"/>
              <a:cs typeface="+mn-ea"/>
            </a:endParaRPr>
          </a:p>
        </p:txBody>
      </p:sp>
      <p:sp>
        <p:nvSpPr>
          <p:cNvPr id="9" name="矩形 8"/>
          <p:cNvSpPr/>
          <p:nvPr>
            <p:custDataLst>
              <p:tags r:id="rId4"/>
            </p:custDataLst>
          </p:nvPr>
        </p:nvSpPr>
        <p:spPr>
          <a:xfrm>
            <a:off x="8436610" y="4655820"/>
            <a:ext cx="3320415" cy="1302385"/>
          </a:xfrm>
          <a:prstGeom prst="rect">
            <a:avLst/>
          </a:prstGeom>
        </p:spPr>
        <p:txBody>
          <a:bodyPr wrap="square" anchor="ctr">
            <a:noAutofit/>
          </a:bodyPr>
          <a:lstStyle/>
          <a:p>
            <a:pPr algn="just">
              <a:lnSpc>
                <a:spcPct val="130000"/>
              </a:lnSpc>
            </a:pPr>
            <a:r>
              <a:rPr lang="zh-CN" altLang="da-DK" kern="0" dirty="0">
                <a:ea typeface="宋体" panose="02010600030101010101" pitchFamily="2" charset="-122"/>
                <a:sym typeface="+mn-ea"/>
              </a:rPr>
              <a:t>政府为了实现一定经济和社会</a:t>
            </a:r>
            <a:r>
              <a:rPr lang="zh-CN" altLang="da-DK" kern="0" dirty="0">
                <a:solidFill>
                  <a:schemeClr val="accent5"/>
                </a:solidFill>
                <a:ea typeface="宋体" panose="02010600030101010101" pitchFamily="2" charset="-122"/>
                <a:sym typeface="+mn-ea"/>
              </a:rPr>
              <a:t>目标</a:t>
            </a:r>
            <a:r>
              <a:rPr lang="zh-CN" altLang="da-DK" kern="0" dirty="0">
                <a:ea typeface="宋体" panose="02010600030101010101" pitchFamily="2" charset="-122"/>
                <a:sym typeface="+mn-ea"/>
              </a:rPr>
              <a:t>而对产业的形成和发展进行干预的各种政策总和。</a:t>
            </a:r>
            <a:endParaRPr lang="zh-CN" altLang="da-DK" kern="0" dirty="0">
              <a:ea typeface="宋体" panose="02010600030101010101" pitchFamily="2" charset="-122"/>
            </a:endParaRPr>
          </a:p>
          <a:p>
            <a:pPr algn="just">
              <a:lnSpc>
                <a:spcPct val="130000"/>
              </a:lnSpc>
            </a:pPr>
            <a:endParaRPr lang="da-DK" altLang="zh-CN" kern="0" dirty="0"/>
          </a:p>
        </p:txBody>
      </p:sp>
      <p:sp>
        <p:nvSpPr>
          <p:cNvPr id="14" name="KSO_Shape"/>
          <p:cNvSpPr/>
          <p:nvPr>
            <p:custDataLst>
              <p:tags r:id="rId5"/>
            </p:custDataLst>
          </p:nvPr>
        </p:nvSpPr>
        <p:spPr>
          <a:xfrm>
            <a:off x="3735943" y="3178936"/>
            <a:ext cx="2165563" cy="1209106"/>
          </a:xfrm>
          <a:custGeom>
            <a:avLst/>
            <a:gdLst/>
            <a:ahLst/>
            <a:cxnLst/>
            <a:rect l="l" t="t" r="r" b="b"/>
            <a:pathLst>
              <a:path w="2263730" h="1265688">
                <a:moveTo>
                  <a:pt x="905551" y="0"/>
                </a:moveTo>
                <a:cubicBezTo>
                  <a:pt x="964955" y="0"/>
                  <a:pt x="1021809" y="12275"/>
                  <a:pt x="1073606" y="36122"/>
                </a:cubicBezTo>
                <a:cubicBezTo>
                  <a:pt x="867772" y="107015"/>
                  <a:pt x="717264" y="277397"/>
                  <a:pt x="695253" y="481416"/>
                </a:cubicBezTo>
                <a:cubicBezTo>
                  <a:pt x="659529" y="464587"/>
                  <a:pt x="621677" y="456871"/>
                  <a:pt x="584749" y="459054"/>
                </a:cubicBezTo>
                <a:cubicBezTo>
                  <a:pt x="568316" y="460025"/>
                  <a:pt x="552067" y="462956"/>
                  <a:pt x="536229" y="467989"/>
                </a:cubicBezTo>
                <a:cubicBezTo>
                  <a:pt x="461080" y="491867"/>
                  <a:pt x="412084" y="557684"/>
                  <a:pt x="398547" y="640069"/>
                </a:cubicBezTo>
                <a:cubicBezTo>
                  <a:pt x="252469" y="690186"/>
                  <a:pt x="150529" y="805213"/>
                  <a:pt x="150529" y="939037"/>
                </a:cubicBezTo>
                <a:cubicBezTo>
                  <a:pt x="150529" y="1060859"/>
                  <a:pt x="235005" y="1167106"/>
                  <a:pt x="360867" y="1221858"/>
                </a:cubicBezTo>
                <a:cubicBezTo>
                  <a:pt x="258008" y="1163330"/>
                  <a:pt x="191624" y="1067577"/>
                  <a:pt x="191624" y="959585"/>
                </a:cubicBezTo>
                <a:cubicBezTo>
                  <a:pt x="191624" y="825761"/>
                  <a:pt x="293564" y="710734"/>
                  <a:pt x="439642" y="660617"/>
                </a:cubicBezTo>
                <a:cubicBezTo>
                  <a:pt x="453179" y="578232"/>
                  <a:pt x="502175" y="512415"/>
                  <a:pt x="577324" y="488537"/>
                </a:cubicBezTo>
                <a:cubicBezTo>
                  <a:pt x="593162" y="483504"/>
                  <a:pt x="609411" y="480573"/>
                  <a:pt x="625844" y="479602"/>
                </a:cubicBezTo>
                <a:cubicBezTo>
                  <a:pt x="662772" y="477419"/>
                  <a:pt x="700624" y="485135"/>
                  <a:pt x="736348" y="501964"/>
                </a:cubicBezTo>
                <a:cubicBezTo>
                  <a:pt x="765500" y="231754"/>
                  <a:pt x="1020053" y="20548"/>
                  <a:pt x="1329741" y="20548"/>
                </a:cubicBezTo>
                <a:cubicBezTo>
                  <a:pt x="1659087" y="20548"/>
                  <a:pt x="1926075" y="259418"/>
                  <a:pt x="1926075" y="554079"/>
                </a:cubicBezTo>
                <a:cubicBezTo>
                  <a:pt x="1926075" y="582788"/>
                  <a:pt x="1923540" y="610967"/>
                  <a:pt x="1917927" y="638343"/>
                </a:cubicBezTo>
                <a:cubicBezTo>
                  <a:pt x="2114194" y="662993"/>
                  <a:pt x="2263730" y="797503"/>
                  <a:pt x="2263730" y="959585"/>
                </a:cubicBezTo>
                <a:cubicBezTo>
                  <a:pt x="2263730" y="1100449"/>
                  <a:pt x="2150783" y="1220487"/>
                  <a:pt x="1992071" y="1265207"/>
                </a:cubicBezTo>
                <a:lnTo>
                  <a:pt x="1990321" y="1265688"/>
                </a:lnTo>
                <a:lnTo>
                  <a:pt x="465245" y="1265688"/>
                </a:lnTo>
                <a:lnTo>
                  <a:pt x="370547" y="1265688"/>
                </a:lnTo>
                <a:lnTo>
                  <a:pt x="351179" y="1263493"/>
                </a:lnTo>
                <a:cubicBezTo>
                  <a:pt x="343976" y="1265446"/>
                  <a:pt x="336631" y="1265688"/>
                  <a:pt x="329229" y="1265688"/>
                </a:cubicBezTo>
                <a:cubicBezTo>
                  <a:pt x="147401" y="1265688"/>
                  <a:pt x="0" y="1119441"/>
                  <a:pt x="0" y="939037"/>
                </a:cubicBezTo>
                <a:cubicBezTo>
                  <a:pt x="0" y="805213"/>
                  <a:pt x="81109" y="690186"/>
                  <a:pt x="197338" y="640069"/>
                </a:cubicBezTo>
                <a:cubicBezTo>
                  <a:pt x="208108" y="557684"/>
                  <a:pt x="247093" y="491867"/>
                  <a:pt x="306885" y="467989"/>
                </a:cubicBezTo>
                <a:cubicBezTo>
                  <a:pt x="319486" y="462956"/>
                  <a:pt x="332415" y="460025"/>
                  <a:pt x="345490" y="459054"/>
                </a:cubicBezTo>
                <a:cubicBezTo>
                  <a:pt x="374873" y="456871"/>
                  <a:pt x="404990" y="464587"/>
                  <a:pt x="433414" y="481416"/>
                </a:cubicBezTo>
                <a:cubicBezTo>
                  <a:pt x="456609" y="211206"/>
                  <a:pt x="659145" y="0"/>
                  <a:pt x="905551" y="0"/>
                </a:cubicBezTo>
                <a:close/>
              </a:path>
            </a:pathLst>
          </a:custGeom>
          <a:solidFill>
            <a:srgbClr val="F27255"/>
          </a:solidFill>
          <a:ln w="76200">
            <a:noFill/>
          </a:ln>
        </p:spPr>
        <p:style>
          <a:lnRef idx="2">
            <a:srgbClr val="F6C171">
              <a:shade val="50000"/>
            </a:srgbClr>
          </a:lnRef>
          <a:fillRef idx="1">
            <a:srgbClr val="F6C171"/>
          </a:fillRef>
          <a:effectRef idx="0">
            <a:srgbClr val="F6C171"/>
          </a:effectRef>
          <a:fontRef idx="minor">
            <a:sysClr val="window" lastClr="FFFFFF"/>
          </a:fontRef>
        </p:style>
        <p:txBody>
          <a:bodyPr lIns="180000" tIns="504000" anchor="ctr">
            <a:normAutofit/>
          </a:bodyPr>
          <a:lstStyle/>
          <a:p>
            <a:pPr algn="ctr">
              <a:defRPr/>
            </a:pPr>
            <a:r>
              <a:rPr lang="zh-CN" altLang="da-DK" dirty="0">
                <a:solidFill>
                  <a:sysClr val="window" lastClr="FFFFFF"/>
                </a:solidFill>
                <a:latin typeface="Arial" panose="020B0604020202020204" pitchFamily="34" charset="0"/>
                <a:ea typeface="黑体" panose="02010609060101010101" charset="-122"/>
                <a:cs typeface="+mn-ea"/>
              </a:rPr>
              <a:t>维基百科</a:t>
            </a:r>
            <a:endParaRPr lang="zh-CN" altLang="da-DK" dirty="0">
              <a:solidFill>
                <a:sysClr val="window" lastClr="FFFFFF"/>
              </a:solidFill>
              <a:latin typeface="Arial" panose="020B0604020202020204" pitchFamily="34" charset="0"/>
              <a:ea typeface="黑体" panose="02010609060101010101" charset="-122"/>
              <a:cs typeface="+mn-ea"/>
            </a:endParaRPr>
          </a:p>
        </p:txBody>
      </p:sp>
      <p:sp>
        <p:nvSpPr>
          <p:cNvPr id="15" name="矩形 14"/>
          <p:cNvSpPr/>
          <p:nvPr>
            <p:custDataLst>
              <p:tags r:id="rId6"/>
            </p:custDataLst>
          </p:nvPr>
        </p:nvSpPr>
        <p:spPr>
          <a:xfrm>
            <a:off x="5901055" y="3237865"/>
            <a:ext cx="4778375" cy="1091565"/>
          </a:xfrm>
          <a:prstGeom prst="rect">
            <a:avLst/>
          </a:prstGeom>
        </p:spPr>
        <p:txBody>
          <a:bodyPr wrap="square" anchor="ctr">
            <a:noAutofit/>
          </a:bodyPr>
          <a:lstStyle/>
          <a:p>
            <a:pPr algn="just">
              <a:lnSpc>
                <a:spcPct val="130000"/>
              </a:lnSpc>
            </a:pPr>
            <a:r>
              <a:rPr lang="zh-CN" altLang="da-DK" kern="0" dirty="0">
                <a:ea typeface="宋体" panose="02010600030101010101" pitchFamily="2" charset="-122"/>
              </a:rPr>
              <a:t>政府为了鼓励国民经济的某些行业的</a:t>
            </a:r>
            <a:r>
              <a:rPr lang="zh-CN" altLang="da-DK" kern="0" dirty="0">
                <a:solidFill>
                  <a:schemeClr val="accent5"/>
                </a:solidFill>
                <a:ea typeface="宋体" panose="02010600030101010101" pitchFamily="2" charset="-122"/>
              </a:rPr>
              <a:t>发展</a:t>
            </a:r>
            <a:r>
              <a:rPr lang="zh-CN" altLang="da-DK" kern="0" dirty="0">
                <a:ea typeface="宋体" panose="02010600030101010101" pitchFamily="2" charset="-122"/>
              </a:rPr>
              <a:t>而采取的策略。</a:t>
            </a:r>
            <a:endParaRPr lang="zh-CN" altLang="da-DK" kern="0" dirty="0">
              <a:ea typeface="宋体" panose="02010600030101010101" pitchFamily="2" charset="-122"/>
            </a:endParaRPr>
          </a:p>
        </p:txBody>
      </p:sp>
      <p:sp>
        <p:nvSpPr>
          <p:cNvPr id="2" name="右箭头标注 1"/>
          <p:cNvSpPr/>
          <p:nvPr/>
        </p:nvSpPr>
        <p:spPr>
          <a:xfrm>
            <a:off x="190500" y="3410585"/>
            <a:ext cx="4185920" cy="329247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a:t>1</a:t>
            </a:r>
            <a:r>
              <a:rPr lang="zh-CN" altLang="en-US"/>
              <a:t>、产业政策的主体都是政府，包括中央政府和地方政府；</a:t>
            </a:r>
            <a:endParaRPr lang="zh-CN" altLang="en-US"/>
          </a:p>
          <a:p>
            <a:pPr algn="l"/>
            <a:endParaRPr lang="zh-CN" altLang="en-US"/>
          </a:p>
          <a:p>
            <a:pPr algn="l"/>
            <a:r>
              <a:rPr lang="en-US" altLang="zh-CN"/>
              <a:t>2</a:t>
            </a:r>
            <a:r>
              <a:rPr lang="zh-CN" altLang="en-US"/>
              <a:t>、针对产业的结构性干预，如果政府对经济的干预政策不是按产业特点来指定的，不针对产业结构，那么这种政策就不是产业政策。</a:t>
            </a:r>
            <a:endParaRPr lang="zh-CN" altLang="en-US"/>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公共服务政策工具</a:t>
            </a:r>
            <a:endPar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54" name="KSO_Shape"/>
          <p:cNvSpPr/>
          <p:nvPr>
            <p:custDataLst>
              <p:tags r:id="rId1"/>
            </p:custDataLst>
          </p:nvPr>
        </p:nvSpPr>
        <p:spPr>
          <a:xfrm rot="16200000">
            <a:off x="1801280" y="2539847"/>
            <a:ext cx="4254558" cy="2091824"/>
          </a:xfrm>
          <a:custGeom>
            <a:avLst/>
            <a:gdLst>
              <a:gd name="connsiteX0" fmla="*/ 0 w 3325370"/>
              <a:gd name="connsiteY0" fmla="*/ 0 h 1637134"/>
              <a:gd name="connsiteX1" fmla="*/ 3325370 w 3325370"/>
              <a:gd name="connsiteY1" fmla="*/ 0 h 1637134"/>
              <a:gd name="connsiteX2" fmla="*/ 3318183 w 3325370"/>
              <a:gd name="connsiteY2" fmla="*/ 142905 h 1637134"/>
              <a:gd name="connsiteX3" fmla="*/ 1673347 w 3325370"/>
              <a:gd name="connsiteY3" fmla="*/ 1637102 h 1637134"/>
              <a:gd name="connsiteX4" fmla="*/ 10229 w 3325370"/>
              <a:gd name="connsiteY4" fmla="*/ 163281 h 1637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noFill/>
          <a:ln>
            <a:solidFill>
              <a:srgbClr val="FCEC8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1pPr>
            <a:lvl2pPr marL="4572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2pPr>
            <a:lvl3pPr marL="9144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3pPr>
            <a:lvl4pPr marL="13716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4pPr>
            <a:lvl5pPr marL="1828800" algn="l" rtl="0" eaLnBrk="0" fontAlgn="base" hangingPunct="0">
              <a:spcBef>
                <a:spcPct val="0"/>
              </a:spcBef>
              <a:spcAft>
                <a:spcPct val="0"/>
              </a:spcAft>
              <a:defRPr kern="1200">
                <a:solidFill>
                  <a:sysClr val="window" lastClr="FFFFFF"/>
                </a:solidFill>
                <a:latin typeface="Arial" panose="020B0604020202020204" pitchFamily="34" charset="0"/>
                <a:ea typeface="微软雅黑" panose="020B0503020204020204" pitchFamily="2" charset="-122"/>
                <a:cs typeface="+mn-ea"/>
              </a:defRPr>
            </a:lvl5pPr>
            <a:lvl6pPr marL="22860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6pPr>
            <a:lvl7pPr marL="27432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7pPr>
            <a:lvl8pPr marL="32004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8pPr>
            <a:lvl9pPr marL="3657600" algn="l" defTabSz="914400" rtl="0" eaLnBrk="1" latinLnBrk="0" hangingPunct="1">
              <a:defRPr kern="1200">
                <a:solidFill>
                  <a:sysClr val="window" lastClr="FFFFFF"/>
                </a:solidFill>
                <a:latin typeface="Arial" panose="020B0604020202020204" pitchFamily="34" charset="0"/>
                <a:ea typeface="微软雅黑" panose="020B0503020204020204" pitchFamily="2" charset="-122"/>
                <a:cs typeface="+mn-ea"/>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53" name="圆: 空心 52"/>
          <p:cNvSpPr/>
          <p:nvPr>
            <p:custDataLst>
              <p:tags r:id="rId2"/>
            </p:custDataLst>
          </p:nvPr>
        </p:nvSpPr>
        <p:spPr>
          <a:xfrm>
            <a:off x="710541" y="1661354"/>
            <a:ext cx="3848809" cy="3848809"/>
          </a:xfrm>
          <a:prstGeom prst="donut">
            <a:avLst>
              <a:gd name="adj" fmla="val 1830"/>
            </a:avLst>
          </a:prstGeom>
          <a:solidFill>
            <a:srgbClr val="43537C"/>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solidFill>
                <a:sysClr val="windowText" lastClr="000000"/>
              </a:solidFill>
            </a:endParaRPr>
          </a:p>
        </p:txBody>
      </p:sp>
      <p:sp>
        <p:nvSpPr>
          <p:cNvPr id="55" name="椭圆 54"/>
          <p:cNvSpPr/>
          <p:nvPr>
            <p:custDataLst>
              <p:tags r:id="rId3"/>
            </p:custDataLst>
          </p:nvPr>
        </p:nvSpPr>
        <p:spPr>
          <a:xfrm>
            <a:off x="803284" y="1730913"/>
            <a:ext cx="3697640" cy="3697640"/>
          </a:xfrm>
          <a:prstGeom prst="ellipse">
            <a:avLst/>
          </a:prstGeom>
          <a:solidFill>
            <a:sysClr val="window" lastClr="FFFFFF"/>
          </a:solidFill>
          <a:ln>
            <a:no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sp>
        <p:nvSpPr>
          <p:cNvPr id="56" name="椭圆 55"/>
          <p:cNvSpPr/>
          <p:nvPr>
            <p:custDataLst>
              <p:tags r:id="rId4"/>
            </p:custDataLst>
          </p:nvPr>
        </p:nvSpPr>
        <p:spPr>
          <a:xfrm>
            <a:off x="4646857" y="2502340"/>
            <a:ext cx="202876" cy="202876"/>
          </a:xfrm>
          <a:prstGeom prst="ellipse">
            <a:avLst/>
          </a:prstGeom>
          <a:solidFill>
            <a:sysClr val="window" lastClr="FFFFFF"/>
          </a:solidFill>
          <a:ln>
            <a:solidFill>
              <a:srgbClr val="FCEC8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sp>
        <p:nvSpPr>
          <p:cNvPr id="59" name="椭圆 58"/>
          <p:cNvSpPr/>
          <p:nvPr>
            <p:custDataLst>
              <p:tags r:id="rId5"/>
            </p:custDataLst>
          </p:nvPr>
        </p:nvSpPr>
        <p:spPr>
          <a:xfrm>
            <a:off x="4610720" y="4511987"/>
            <a:ext cx="202876" cy="202876"/>
          </a:xfrm>
          <a:prstGeom prst="ellipse">
            <a:avLst/>
          </a:prstGeom>
          <a:solidFill>
            <a:sysClr val="window" lastClr="FFFFFF"/>
          </a:solidFill>
          <a:ln>
            <a:solidFill>
              <a:srgbClr val="FCEC8C">
                <a:lumMod val="50000"/>
              </a:srgbClr>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cxnSp>
        <p:nvCxnSpPr>
          <p:cNvPr id="61" name="直接连接符 60"/>
          <p:cNvCxnSpPr>
            <a:stCxn id="56" idx="7"/>
          </p:cNvCxnSpPr>
          <p:nvPr>
            <p:custDataLst>
              <p:tags r:id="rId6"/>
            </p:custDataLst>
          </p:nvPr>
        </p:nvCxnSpPr>
        <p:spPr>
          <a:xfrm flipV="1">
            <a:off x="4820022" y="1815467"/>
            <a:ext cx="502117" cy="716585"/>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cxnSp>
        <p:nvCxnSpPr>
          <p:cNvPr id="63" name="直接连接符 62"/>
          <p:cNvCxnSpPr/>
          <p:nvPr>
            <p:custDataLst>
              <p:tags r:id="rId7"/>
            </p:custDataLst>
          </p:nvPr>
        </p:nvCxnSpPr>
        <p:spPr>
          <a:xfrm>
            <a:off x="5325854" y="1815467"/>
            <a:ext cx="1389642" cy="1"/>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65" name="椭圆 64"/>
          <p:cNvSpPr/>
          <p:nvPr>
            <p:custDataLst>
              <p:tags r:id="rId8"/>
            </p:custDataLst>
          </p:nvPr>
        </p:nvSpPr>
        <p:spPr>
          <a:xfrm>
            <a:off x="6728635" y="1253220"/>
            <a:ext cx="1136040" cy="1136040"/>
          </a:xfrm>
          <a:prstGeom prst="ellipse">
            <a:avLst/>
          </a:prstGeom>
          <a:solidFill>
            <a:sysClr val="window" lastClr="FFFFFF"/>
          </a:solidFill>
          <a:ln w="9525">
            <a:solidFill>
              <a:srgbClr val="43537C"/>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cxnSp>
        <p:nvCxnSpPr>
          <p:cNvPr id="77" name="直接连接符 76"/>
          <p:cNvCxnSpPr/>
          <p:nvPr>
            <p:custDataLst>
              <p:tags r:id="rId9"/>
            </p:custDataLst>
          </p:nvPr>
        </p:nvCxnSpPr>
        <p:spPr>
          <a:xfrm>
            <a:off x="4787601" y="4704352"/>
            <a:ext cx="502117" cy="730287"/>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cxnSp>
        <p:nvCxnSpPr>
          <p:cNvPr id="78" name="直接连接符 77"/>
          <p:cNvCxnSpPr>
            <a:endCxn id="79" idx="2"/>
          </p:cNvCxnSpPr>
          <p:nvPr>
            <p:custDataLst>
              <p:tags r:id="rId10"/>
            </p:custDataLst>
          </p:nvPr>
        </p:nvCxnSpPr>
        <p:spPr>
          <a:xfrm>
            <a:off x="5278126" y="5428563"/>
            <a:ext cx="1394905" cy="0"/>
          </a:xfrm>
          <a:prstGeom prst="line">
            <a:avLst/>
          </a:prstGeom>
          <a:ln>
            <a:solidFill>
              <a:srgbClr val="FCEC8C">
                <a:lumMod val="50000"/>
              </a:srgbClr>
            </a:solidFill>
          </a:ln>
        </p:spPr>
        <p:style>
          <a:lnRef idx="1">
            <a:srgbClr val="0CB5C8"/>
          </a:lnRef>
          <a:fillRef idx="0">
            <a:srgbClr val="0CB5C8"/>
          </a:fillRef>
          <a:effectRef idx="0">
            <a:srgbClr val="0CB5C8"/>
          </a:effectRef>
          <a:fontRef idx="minor">
            <a:sysClr val="windowText" lastClr="000000"/>
          </a:fontRef>
        </p:style>
      </p:cxnSp>
      <p:sp>
        <p:nvSpPr>
          <p:cNvPr id="79" name="椭圆 78"/>
          <p:cNvSpPr/>
          <p:nvPr>
            <p:custDataLst>
              <p:tags r:id="rId11"/>
            </p:custDataLst>
          </p:nvPr>
        </p:nvSpPr>
        <p:spPr>
          <a:xfrm>
            <a:off x="6673030" y="4860532"/>
            <a:ext cx="1136040" cy="1136040"/>
          </a:xfrm>
          <a:prstGeom prst="ellipse">
            <a:avLst/>
          </a:prstGeom>
          <a:solidFill>
            <a:sysClr val="window" lastClr="FFFFFF"/>
          </a:solidFill>
          <a:ln w="9525">
            <a:solidFill>
              <a:srgbClr val="43537C"/>
            </a:solidFill>
          </a:ln>
        </p:spPr>
        <p:style>
          <a:lnRef idx="2">
            <a:srgbClr val="0CB5C8">
              <a:shade val="50000"/>
            </a:srgbClr>
          </a:lnRef>
          <a:fillRef idx="1">
            <a:srgbClr val="0CB5C8"/>
          </a:fillRef>
          <a:effectRef idx="0">
            <a:srgbClr val="0CB5C8"/>
          </a:effectRef>
          <a:fontRef idx="minor">
            <a:sysClr val="window" lastClr="FFFFFF"/>
          </a:fontRef>
        </p:style>
        <p:txBody>
          <a:bodyPr rtlCol="0" anchor="ctr"/>
          <a:lstStyle/>
          <a:p>
            <a:pPr algn="ctr"/>
            <a:endParaRPr lang="zh-CN" altLang="en-US"/>
          </a:p>
        </p:txBody>
      </p:sp>
      <p:sp>
        <p:nvSpPr>
          <p:cNvPr id="81" name="文本框 80"/>
          <p:cNvSpPr txBox="1"/>
          <p:nvPr>
            <p:custDataLst>
              <p:tags r:id="rId12"/>
            </p:custDataLst>
          </p:nvPr>
        </p:nvSpPr>
        <p:spPr>
          <a:xfrm>
            <a:off x="5322138" y="1334365"/>
            <a:ext cx="799936" cy="368300"/>
          </a:xfrm>
          <a:prstGeom prst="rect">
            <a:avLst/>
          </a:prstGeom>
          <a:noFill/>
        </p:spPr>
        <p:txBody>
          <a:bodyPr wrap="square" rtlCol="0">
            <a:spAutoFit/>
          </a:bodyPr>
          <a:lstStyle/>
          <a:p>
            <a:pPr algn="ctr"/>
            <a:r>
              <a:rPr lang="en-US" altLang="zh-CN" dirty="0"/>
              <a:t>01</a:t>
            </a:r>
            <a:endParaRPr lang="zh-CN" altLang="en-US" dirty="0"/>
          </a:p>
        </p:txBody>
      </p:sp>
      <p:sp>
        <p:nvSpPr>
          <p:cNvPr id="84" name="文本框 83"/>
          <p:cNvSpPr txBox="1"/>
          <p:nvPr>
            <p:custDataLst>
              <p:tags r:id="rId13"/>
            </p:custDataLst>
          </p:nvPr>
        </p:nvSpPr>
        <p:spPr>
          <a:xfrm>
            <a:off x="5283780" y="4941367"/>
            <a:ext cx="799936" cy="368300"/>
          </a:xfrm>
          <a:prstGeom prst="rect">
            <a:avLst/>
          </a:prstGeom>
          <a:noFill/>
        </p:spPr>
        <p:txBody>
          <a:bodyPr wrap="square" rtlCol="0">
            <a:spAutoFit/>
          </a:bodyPr>
          <a:lstStyle/>
          <a:p>
            <a:pPr algn="ctr"/>
            <a:r>
              <a:rPr lang="en-US" altLang="zh-CN" dirty="0"/>
              <a:t>02</a:t>
            </a:r>
            <a:endParaRPr lang="zh-CN" altLang="en-US" dirty="0"/>
          </a:p>
        </p:txBody>
      </p:sp>
      <p:sp>
        <p:nvSpPr>
          <p:cNvPr id="88" name="文本框 87"/>
          <p:cNvSpPr txBox="1"/>
          <p:nvPr>
            <p:custDataLst>
              <p:tags r:id="rId14"/>
            </p:custDataLst>
          </p:nvPr>
        </p:nvSpPr>
        <p:spPr>
          <a:xfrm>
            <a:off x="8056098" y="1095267"/>
            <a:ext cx="3433884" cy="368300"/>
          </a:xfrm>
          <a:prstGeom prst="rect">
            <a:avLst/>
          </a:prstGeom>
          <a:noFill/>
        </p:spPr>
        <p:txBody>
          <a:bodyPr wrap="square" rtlCol="0">
            <a:spAutoFit/>
          </a:bodyPr>
          <a:lstStyle/>
          <a:p>
            <a:r>
              <a:rPr lang="zh-CN" altLang="en-US" dirty="0">
                <a:latin typeface="Arial" panose="020B0604020202020204" pitchFamily="34" charset="0"/>
                <a:ea typeface="微软雅黑" panose="020B0503020204020204" pitchFamily="2" charset="-122"/>
                <a:cs typeface="+mn-ea"/>
              </a:rPr>
              <a:t>行政管理服务</a:t>
            </a:r>
            <a:endParaRPr lang="zh-CN" altLang="en-US" dirty="0">
              <a:latin typeface="Arial" panose="020B0604020202020204" pitchFamily="34" charset="0"/>
              <a:ea typeface="微软雅黑" panose="020B0503020204020204" pitchFamily="2" charset="-122"/>
              <a:cs typeface="+mn-ea"/>
            </a:endParaRPr>
          </a:p>
        </p:txBody>
      </p:sp>
      <p:sp>
        <p:nvSpPr>
          <p:cNvPr id="89" name="文本框 88"/>
          <p:cNvSpPr txBox="1"/>
          <p:nvPr>
            <p:custDataLst>
              <p:tags r:id="rId15"/>
            </p:custDataLst>
          </p:nvPr>
        </p:nvSpPr>
        <p:spPr>
          <a:xfrm>
            <a:off x="8056097" y="1621113"/>
            <a:ext cx="3837217" cy="922020"/>
          </a:xfrm>
          <a:prstGeom prst="rect">
            <a:avLst/>
          </a:prstGeom>
          <a:noFill/>
        </p:spPr>
        <p:txBody>
          <a:bodyPr wrap="square" rtlCol="0">
            <a:spAutoFit/>
          </a:bodyPr>
          <a:lstStyle/>
          <a:p>
            <a:r>
              <a:rPr lang="zh-CN" altLang="en-US" dirty="0">
                <a:solidFill>
                  <a:sysClr val="window" lastClr="FFFFFF">
                    <a:lumMod val="50000"/>
                  </a:sysClr>
                </a:solidFill>
              </a:rPr>
              <a:t>行政服务（最多跑一趟、放管服）</a:t>
            </a:r>
            <a:endParaRPr lang="zh-CN" altLang="en-US" dirty="0">
              <a:solidFill>
                <a:sysClr val="window" lastClr="FFFFFF">
                  <a:lumMod val="50000"/>
                </a:sysClr>
              </a:solidFill>
            </a:endParaRPr>
          </a:p>
          <a:p>
            <a:r>
              <a:rPr lang="zh-CN" altLang="en-US" dirty="0">
                <a:solidFill>
                  <a:sysClr val="window" lastClr="FFFFFF">
                    <a:lumMod val="50000"/>
                  </a:sysClr>
                </a:solidFill>
              </a:rPr>
              <a:t>规费减免（减免刻章费、证照费、登记费等）</a:t>
            </a:r>
            <a:endParaRPr lang="zh-CN" altLang="en-US" dirty="0">
              <a:solidFill>
                <a:sysClr val="window" lastClr="FFFFFF">
                  <a:lumMod val="50000"/>
                </a:sysClr>
              </a:solidFill>
            </a:endParaRPr>
          </a:p>
        </p:txBody>
      </p:sp>
      <p:sp>
        <p:nvSpPr>
          <p:cNvPr id="96" name="文本框 95"/>
          <p:cNvSpPr txBox="1"/>
          <p:nvPr>
            <p:custDataLst>
              <p:tags r:id="rId16"/>
            </p:custDataLst>
          </p:nvPr>
        </p:nvSpPr>
        <p:spPr>
          <a:xfrm>
            <a:off x="8017740" y="3774477"/>
            <a:ext cx="3433884" cy="368300"/>
          </a:xfrm>
          <a:prstGeom prst="rect">
            <a:avLst/>
          </a:prstGeom>
          <a:noFill/>
        </p:spPr>
        <p:txBody>
          <a:bodyPr wrap="square" rtlCol="0">
            <a:spAutoFit/>
          </a:bodyPr>
          <a:lstStyle/>
          <a:p>
            <a:r>
              <a:rPr lang="zh-CN" altLang="en-US" dirty="0">
                <a:latin typeface="Arial" panose="020B0604020202020204" pitchFamily="34" charset="0"/>
                <a:ea typeface="微软雅黑" panose="020B0503020204020204" pitchFamily="2" charset="-122"/>
                <a:cs typeface="+mn-ea"/>
              </a:rPr>
              <a:t>公共服务平台建设</a:t>
            </a:r>
            <a:endParaRPr lang="zh-CN" altLang="en-US" dirty="0">
              <a:latin typeface="Arial" panose="020B0604020202020204" pitchFamily="34" charset="0"/>
              <a:ea typeface="微软雅黑" panose="020B0503020204020204" pitchFamily="2" charset="-122"/>
              <a:cs typeface="+mn-ea"/>
            </a:endParaRPr>
          </a:p>
        </p:txBody>
      </p:sp>
      <p:sp>
        <p:nvSpPr>
          <p:cNvPr id="97" name="文本框 96"/>
          <p:cNvSpPr txBox="1"/>
          <p:nvPr>
            <p:custDataLst>
              <p:tags r:id="rId17"/>
            </p:custDataLst>
          </p:nvPr>
        </p:nvSpPr>
        <p:spPr>
          <a:xfrm>
            <a:off x="8017739" y="4281272"/>
            <a:ext cx="3837217" cy="1753235"/>
          </a:xfrm>
          <a:prstGeom prst="rect">
            <a:avLst/>
          </a:prstGeom>
          <a:noFill/>
        </p:spPr>
        <p:txBody>
          <a:bodyPr wrap="square" rtlCol="0">
            <a:spAutoFit/>
          </a:bodyPr>
          <a:lstStyle/>
          <a:p>
            <a:r>
              <a:rPr lang="zh-CN" altLang="en-US" dirty="0">
                <a:solidFill>
                  <a:sysClr val="window" lastClr="FFFFFF">
                    <a:lumMod val="50000"/>
                  </a:sysClr>
                </a:solidFill>
              </a:rPr>
              <a:t>技术服务平台（科技成果转化服务平台）、投融资服务平台、信息服务平台、物流服务平台、培训服务平台、人力资源服务平台、管理咨询服务平台、法律服务平台、国际贸易服务平台等</a:t>
            </a:r>
            <a:endParaRPr lang="zh-CN" altLang="en-US" dirty="0">
              <a:solidFill>
                <a:sysClr val="window" lastClr="FFFFFF">
                  <a:lumMod val="50000"/>
                </a:sysClr>
              </a:solidFill>
            </a:endParaRPr>
          </a:p>
        </p:txBody>
      </p:sp>
      <p:sp>
        <p:nvSpPr>
          <p:cNvPr id="102" name="Freeform 15"/>
          <p:cNvSpPr>
            <a:spLocks noEditPoints="1" noChangeArrowheads="1"/>
          </p:cNvSpPr>
          <p:nvPr>
            <p:custDataLst>
              <p:tags r:id="rId18"/>
            </p:custDataLst>
          </p:nvPr>
        </p:nvSpPr>
        <p:spPr bwMode="auto">
          <a:xfrm>
            <a:off x="7082061" y="1614046"/>
            <a:ext cx="429188" cy="414387"/>
          </a:xfrm>
          <a:custGeom>
            <a:avLst/>
            <a:gdLst>
              <a:gd name="T0" fmla="*/ 180 w 237"/>
              <a:gd name="T1" fmla="*/ 2 h 229"/>
              <a:gd name="T2" fmla="*/ 180 w 237"/>
              <a:gd name="T3" fmla="*/ 2 h 229"/>
              <a:gd name="T4" fmla="*/ 175 w 237"/>
              <a:gd name="T5" fmla="*/ 0 h 229"/>
              <a:gd name="T6" fmla="*/ 171 w 237"/>
              <a:gd name="T7" fmla="*/ 2 h 229"/>
              <a:gd name="T8" fmla="*/ 171 w 237"/>
              <a:gd name="T9" fmla="*/ 2 h 229"/>
              <a:gd name="T10" fmla="*/ 119 w 237"/>
              <a:gd name="T11" fmla="*/ 28 h 229"/>
              <a:gd name="T12" fmla="*/ 67 w 237"/>
              <a:gd name="T13" fmla="*/ 4 h 229"/>
              <a:gd name="T14" fmla="*/ 67 w 237"/>
              <a:gd name="T15" fmla="*/ 2 h 229"/>
              <a:gd name="T16" fmla="*/ 62 w 237"/>
              <a:gd name="T17" fmla="*/ 0 h 229"/>
              <a:gd name="T18" fmla="*/ 57 w 237"/>
              <a:gd name="T19" fmla="*/ 2 h 229"/>
              <a:gd name="T20" fmla="*/ 57 w 237"/>
              <a:gd name="T21" fmla="*/ 2 h 229"/>
              <a:gd name="T22" fmla="*/ 0 w 237"/>
              <a:gd name="T23" fmla="*/ 30 h 229"/>
              <a:gd name="T24" fmla="*/ 0 w 237"/>
              <a:gd name="T25" fmla="*/ 229 h 229"/>
              <a:gd name="T26" fmla="*/ 62 w 237"/>
              <a:gd name="T27" fmla="*/ 199 h 229"/>
              <a:gd name="T28" fmla="*/ 112 w 237"/>
              <a:gd name="T29" fmla="*/ 225 h 229"/>
              <a:gd name="T30" fmla="*/ 114 w 237"/>
              <a:gd name="T31" fmla="*/ 225 h 229"/>
              <a:gd name="T32" fmla="*/ 119 w 237"/>
              <a:gd name="T33" fmla="*/ 227 h 229"/>
              <a:gd name="T34" fmla="*/ 123 w 237"/>
              <a:gd name="T35" fmla="*/ 225 h 229"/>
              <a:gd name="T36" fmla="*/ 126 w 237"/>
              <a:gd name="T37" fmla="*/ 225 h 229"/>
              <a:gd name="T38" fmla="*/ 175 w 237"/>
              <a:gd name="T39" fmla="*/ 199 h 229"/>
              <a:gd name="T40" fmla="*/ 237 w 237"/>
              <a:gd name="T41" fmla="*/ 229 h 229"/>
              <a:gd name="T42" fmla="*/ 237 w 237"/>
              <a:gd name="T43" fmla="*/ 30 h 229"/>
              <a:gd name="T44" fmla="*/ 180 w 237"/>
              <a:gd name="T45" fmla="*/ 2 h 229"/>
              <a:gd name="T46" fmla="*/ 57 w 237"/>
              <a:gd name="T47" fmla="*/ 191 h 229"/>
              <a:gd name="T48" fmla="*/ 10 w 237"/>
              <a:gd name="T49" fmla="*/ 215 h 229"/>
              <a:gd name="T50" fmla="*/ 10 w 237"/>
              <a:gd name="T51" fmla="*/ 38 h 229"/>
              <a:gd name="T52" fmla="*/ 57 w 237"/>
              <a:gd name="T53" fmla="*/ 14 h 229"/>
              <a:gd name="T54" fmla="*/ 57 w 237"/>
              <a:gd name="T55" fmla="*/ 191 h 229"/>
              <a:gd name="T56" fmla="*/ 114 w 237"/>
              <a:gd name="T57" fmla="*/ 215 h 229"/>
              <a:gd name="T58" fmla="*/ 67 w 237"/>
              <a:gd name="T59" fmla="*/ 191 h 229"/>
              <a:gd name="T60" fmla="*/ 67 w 237"/>
              <a:gd name="T61" fmla="*/ 14 h 229"/>
              <a:gd name="T62" fmla="*/ 114 w 237"/>
              <a:gd name="T63" fmla="*/ 38 h 229"/>
              <a:gd name="T64" fmla="*/ 114 w 237"/>
              <a:gd name="T65" fmla="*/ 215 h 229"/>
              <a:gd name="T66" fmla="*/ 171 w 237"/>
              <a:gd name="T67" fmla="*/ 191 h 229"/>
              <a:gd name="T68" fmla="*/ 123 w 237"/>
              <a:gd name="T69" fmla="*/ 215 h 229"/>
              <a:gd name="T70" fmla="*/ 123 w 237"/>
              <a:gd name="T71" fmla="*/ 38 h 229"/>
              <a:gd name="T72" fmla="*/ 171 w 237"/>
              <a:gd name="T73" fmla="*/ 14 h 229"/>
              <a:gd name="T74" fmla="*/ 171 w 237"/>
              <a:gd name="T75" fmla="*/ 191 h 229"/>
              <a:gd name="T76" fmla="*/ 227 w 237"/>
              <a:gd name="T77" fmla="*/ 215 h 229"/>
              <a:gd name="T78" fmla="*/ 180 w 237"/>
              <a:gd name="T79" fmla="*/ 191 h 229"/>
              <a:gd name="T80" fmla="*/ 180 w 237"/>
              <a:gd name="T81" fmla="*/ 14 h 229"/>
              <a:gd name="T82" fmla="*/ 227 w 237"/>
              <a:gd name="T83" fmla="*/ 38 h 229"/>
              <a:gd name="T84" fmla="*/ 227 w 237"/>
              <a:gd name="T85" fmla="*/ 2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7" h="229">
                <a:moveTo>
                  <a:pt x="180" y="2"/>
                </a:moveTo>
                <a:lnTo>
                  <a:pt x="180" y="2"/>
                </a:lnTo>
                <a:lnTo>
                  <a:pt x="175" y="0"/>
                </a:lnTo>
                <a:lnTo>
                  <a:pt x="171" y="2"/>
                </a:lnTo>
                <a:lnTo>
                  <a:pt x="119" y="28"/>
                </a:lnTo>
                <a:lnTo>
                  <a:pt x="67" y="4"/>
                </a:lnTo>
                <a:lnTo>
                  <a:pt x="67" y="2"/>
                </a:lnTo>
                <a:lnTo>
                  <a:pt x="62" y="0"/>
                </a:lnTo>
                <a:lnTo>
                  <a:pt x="57" y="2"/>
                </a:lnTo>
                <a:lnTo>
                  <a:pt x="0" y="30"/>
                </a:lnTo>
                <a:lnTo>
                  <a:pt x="0" y="229"/>
                </a:lnTo>
                <a:lnTo>
                  <a:pt x="62" y="199"/>
                </a:lnTo>
                <a:lnTo>
                  <a:pt x="112" y="225"/>
                </a:lnTo>
                <a:lnTo>
                  <a:pt x="114" y="225"/>
                </a:lnTo>
                <a:lnTo>
                  <a:pt x="119" y="227"/>
                </a:lnTo>
                <a:lnTo>
                  <a:pt x="123" y="225"/>
                </a:lnTo>
                <a:lnTo>
                  <a:pt x="126" y="225"/>
                </a:lnTo>
                <a:lnTo>
                  <a:pt x="175" y="199"/>
                </a:lnTo>
                <a:lnTo>
                  <a:pt x="237" y="229"/>
                </a:lnTo>
                <a:lnTo>
                  <a:pt x="237" y="30"/>
                </a:lnTo>
                <a:lnTo>
                  <a:pt x="180" y="2"/>
                </a:lnTo>
                <a:close/>
                <a:moveTo>
                  <a:pt x="57" y="191"/>
                </a:moveTo>
                <a:lnTo>
                  <a:pt x="10" y="215"/>
                </a:lnTo>
                <a:lnTo>
                  <a:pt x="10" y="38"/>
                </a:lnTo>
                <a:lnTo>
                  <a:pt x="57" y="14"/>
                </a:lnTo>
                <a:lnTo>
                  <a:pt x="57" y="191"/>
                </a:lnTo>
                <a:close/>
                <a:moveTo>
                  <a:pt x="114" y="215"/>
                </a:moveTo>
                <a:lnTo>
                  <a:pt x="67" y="191"/>
                </a:lnTo>
                <a:lnTo>
                  <a:pt x="67" y="14"/>
                </a:lnTo>
                <a:lnTo>
                  <a:pt x="114" y="38"/>
                </a:lnTo>
                <a:lnTo>
                  <a:pt x="114" y="215"/>
                </a:lnTo>
                <a:close/>
                <a:moveTo>
                  <a:pt x="171" y="191"/>
                </a:moveTo>
                <a:lnTo>
                  <a:pt x="123" y="215"/>
                </a:lnTo>
                <a:lnTo>
                  <a:pt x="123" y="38"/>
                </a:lnTo>
                <a:lnTo>
                  <a:pt x="171" y="14"/>
                </a:lnTo>
                <a:lnTo>
                  <a:pt x="171" y="191"/>
                </a:lnTo>
                <a:close/>
                <a:moveTo>
                  <a:pt x="227" y="215"/>
                </a:moveTo>
                <a:lnTo>
                  <a:pt x="180" y="191"/>
                </a:lnTo>
                <a:lnTo>
                  <a:pt x="180" y="14"/>
                </a:lnTo>
                <a:lnTo>
                  <a:pt x="227" y="38"/>
                </a:lnTo>
                <a:lnTo>
                  <a:pt x="227" y="215"/>
                </a:lnTo>
                <a:close/>
              </a:path>
            </a:pathLst>
          </a:custGeom>
          <a:solidFill>
            <a:srgbClr val="43537C"/>
          </a:solidFill>
          <a:ln>
            <a:noFill/>
          </a:ln>
        </p:spPr>
        <p:txBody>
          <a:bodyPr/>
          <a:lstStyle/>
          <a:p>
            <a:pPr eaLnBrk="0" hangingPunct="0"/>
            <a:endParaRPr lang="zh-CN" altLang="en-US" sz="2400"/>
          </a:p>
        </p:txBody>
      </p:sp>
      <p:sp>
        <p:nvSpPr>
          <p:cNvPr id="104" name="Freeform 49"/>
          <p:cNvSpPr>
            <a:spLocks noEditPoints="1" noChangeArrowheads="1"/>
          </p:cNvSpPr>
          <p:nvPr>
            <p:custDataLst>
              <p:tags r:id="rId19"/>
            </p:custDataLst>
          </p:nvPr>
        </p:nvSpPr>
        <p:spPr bwMode="auto">
          <a:xfrm>
            <a:off x="7042009" y="5203387"/>
            <a:ext cx="398083" cy="450330"/>
          </a:xfrm>
          <a:custGeom>
            <a:avLst/>
            <a:gdLst>
              <a:gd name="T0" fmla="*/ 46 w 92"/>
              <a:gd name="T1" fmla="*/ 0 h 104"/>
              <a:gd name="T2" fmla="*/ 0 w 92"/>
              <a:gd name="T3" fmla="*/ 22 h 104"/>
              <a:gd name="T4" fmla="*/ 0 w 92"/>
              <a:gd name="T5" fmla="*/ 82 h 104"/>
              <a:gd name="T6" fmla="*/ 46 w 92"/>
              <a:gd name="T7" fmla="*/ 104 h 104"/>
              <a:gd name="T8" fmla="*/ 92 w 92"/>
              <a:gd name="T9" fmla="*/ 82 h 104"/>
              <a:gd name="T10" fmla="*/ 92 w 92"/>
              <a:gd name="T11" fmla="*/ 22 h 104"/>
              <a:gd name="T12" fmla="*/ 46 w 92"/>
              <a:gd name="T13" fmla="*/ 0 h 104"/>
              <a:gd name="T14" fmla="*/ 46 w 92"/>
              <a:gd name="T15" fmla="*/ 4 h 104"/>
              <a:gd name="T16" fmla="*/ 88 w 92"/>
              <a:gd name="T17" fmla="*/ 22 h 104"/>
              <a:gd name="T18" fmla="*/ 46 w 92"/>
              <a:gd name="T19" fmla="*/ 40 h 104"/>
              <a:gd name="T20" fmla="*/ 4 w 92"/>
              <a:gd name="T21" fmla="*/ 22 h 104"/>
              <a:gd name="T22" fmla="*/ 46 w 92"/>
              <a:gd name="T23" fmla="*/ 4 h 104"/>
              <a:gd name="T24" fmla="*/ 88 w 92"/>
              <a:gd name="T25" fmla="*/ 78 h 104"/>
              <a:gd name="T26" fmla="*/ 88 w 92"/>
              <a:gd name="T27" fmla="*/ 82 h 104"/>
              <a:gd name="T28" fmla="*/ 46 w 92"/>
              <a:gd name="T29" fmla="*/ 100 h 104"/>
              <a:gd name="T30" fmla="*/ 4 w 92"/>
              <a:gd name="T31" fmla="*/ 82 h 104"/>
              <a:gd name="T32" fmla="*/ 4 w 92"/>
              <a:gd name="T33" fmla="*/ 78 h 104"/>
              <a:gd name="T34" fmla="*/ 4 w 92"/>
              <a:gd name="T35" fmla="*/ 71 h 104"/>
              <a:gd name="T36" fmla="*/ 46 w 92"/>
              <a:gd name="T37" fmla="*/ 84 h 104"/>
              <a:gd name="T38" fmla="*/ 88 w 92"/>
              <a:gd name="T39" fmla="*/ 71 h 104"/>
              <a:gd name="T40" fmla="*/ 88 w 92"/>
              <a:gd name="T41" fmla="*/ 78 h 104"/>
              <a:gd name="T42" fmla="*/ 88 w 92"/>
              <a:gd name="T43" fmla="*/ 62 h 104"/>
              <a:gd name="T44" fmla="*/ 46 w 92"/>
              <a:gd name="T45" fmla="*/ 80 h 104"/>
              <a:gd name="T46" fmla="*/ 4 w 92"/>
              <a:gd name="T47" fmla="*/ 62 h 104"/>
              <a:gd name="T48" fmla="*/ 4 w 92"/>
              <a:gd name="T49" fmla="*/ 55 h 104"/>
              <a:gd name="T50" fmla="*/ 4 w 92"/>
              <a:gd name="T51" fmla="*/ 51 h 104"/>
              <a:gd name="T52" fmla="*/ 46 w 92"/>
              <a:gd name="T53" fmla="*/ 64 h 104"/>
              <a:gd name="T54" fmla="*/ 88 w 92"/>
              <a:gd name="T55" fmla="*/ 51 h 104"/>
              <a:gd name="T56" fmla="*/ 88 w 92"/>
              <a:gd name="T57" fmla="*/ 62 h 104"/>
              <a:gd name="T58" fmla="*/ 88 w 92"/>
              <a:gd name="T59" fmla="*/ 42 h 104"/>
              <a:gd name="T60" fmla="*/ 46 w 92"/>
              <a:gd name="T61" fmla="*/ 60 h 104"/>
              <a:gd name="T62" fmla="*/ 4 w 92"/>
              <a:gd name="T63" fmla="*/ 42 h 104"/>
              <a:gd name="T64" fmla="*/ 4 w 92"/>
              <a:gd name="T65" fmla="*/ 31 h 104"/>
              <a:gd name="T66" fmla="*/ 46 w 92"/>
              <a:gd name="T67" fmla="*/ 44 h 104"/>
              <a:gd name="T68" fmla="*/ 88 w 92"/>
              <a:gd name="T69" fmla="*/ 31 h 104"/>
              <a:gd name="T70" fmla="*/ 88 w 92"/>
              <a:gd name="T71" fmla="*/ 4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04">
                <a:moveTo>
                  <a:pt x="46" y="0"/>
                </a:moveTo>
                <a:cubicBezTo>
                  <a:pt x="20" y="0"/>
                  <a:pt x="0" y="10"/>
                  <a:pt x="0" y="22"/>
                </a:cubicBezTo>
                <a:cubicBezTo>
                  <a:pt x="0" y="82"/>
                  <a:pt x="0" y="82"/>
                  <a:pt x="0" y="82"/>
                </a:cubicBezTo>
                <a:cubicBezTo>
                  <a:pt x="0" y="94"/>
                  <a:pt x="20" y="104"/>
                  <a:pt x="46" y="104"/>
                </a:cubicBezTo>
                <a:cubicBezTo>
                  <a:pt x="71" y="104"/>
                  <a:pt x="92" y="94"/>
                  <a:pt x="92" y="82"/>
                </a:cubicBezTo>
                <a:cubicBezTo>
                  <a:pt x="92" y="22"/>
                  <a:pt x="92" y="22"/>
                  <a:pt x="92" y="22"/>
                </a:cubicBezTo>
                <a:cubicBezTo>
                  <a:pt x="92" y="10"/>
                  <a:pt x="71" y="0"/>
                  <a:pt x="46" y="0"/>
                </a:cubicBezTo>
                <a:close/>
                <a:moveTo>
                  <a:pt x="46" y="4"/>
                </a:moveTo>
                <a:cubicBezTo>
                  <a:pt x="71" y="4"/>
                  <a:pt x="88" y="13"/>
                  <a:pt x="88" y="22"/>
                </a:cubicBezTo>
                <a:cubicBezTo>
                  <a:pt x="88" y="30"/>
                  <a:pt x="71" y="40"/>
                  <a:pt x="46" y="40"/>
                </a:cubicBezTo>
                <a:cubicBezTo>
                  <a:pt x="21" y="40"/>
                  <a:pt x="4" y="30"/>
                  <a:pt x="4" y="22"/>
                </a:cubicBezTo>
                <a:cubicBezTo>
                  <a:pt x="4" y="13"/>
                  <a:pt x="21" y="4"/>
                  <a:pt x="46" y="4"/>
                </a:cubicBezTo>
                <a:close/>
                <a:moveTo>
                  <a:pt x="88" y="78"/>
                </a:moveTo>
                <a:cubicBezTo>
                  <a:pt x="88" y="82"/>
                  <a:pt x="88" y="82"/>
                  <a:pt x="88" y="82"/>
                </a:cubicBezTo>
                <a:cubicBezTo>
                  <a:pt x="88" y="90"/>
                  <a:pt x="71" y="100"/>
                  <a:pt x="46" y="100"/>
                </a:cubicBezTo>
                <a:cubicBezTo>
                  <a:pt x="21" y="100"/>
                  <a:pt x="4" y="90"/>
                  <a:pt x="4" y="82"/>
                </a:cubicBezTo>
                <a:cubicBezTo>
                  <a:pt x="4" y="78"/>
                  <a:pt x="4" y="78"/>
                  <a:pt x="4" y="78"/>
                </a:cubicBezTo>
                <a:cubicBezTo>
                  <a:pt x="4" y="71"/>
                  <a:pt x="4" y="71"/>
                  <a:pt x="4" y="71"/>
                </a:cubicBezTo>
                <a:cubicBezTo>
                  <a:pt x="11" y="78"/>
                  <a:pt x="27" y="84"/>
                  <a:pt x="46" y="84"/>
                </a:cubicBezTo>
                <a:cubicBezTo>
                  <a:pt x="65" y="84"/>
                  <a:pt x="81" y="78"/>
                  <a:pt x="88" y="71"/>
                </a:cubicBezTo>
                <a:lnTo>
                  <a:pt x="88" y="78"/>
                </a:lnTo>
                <a:close/>
                <a:moveTo>
                  <a:pt x="88" y="62"/>
                </a:moveTo>
                <a:cubicBezTo>
                  <a:pt x="88" y="70"/>
                  <a:pt x="71" y="80"/>
                  <a:pt x="46" y="80"/>
                </a:cubicBezTo>
                <a:cubicBezTo>
                  <a:pt x="21" y="80"/>
                  <a:pt x="4" y="70"/>
                  <a:pt x="4" y="62"/>
                </a:cubicBezTo>
                <a:cubicBezTo>
                  <a:pt x="4" y="55"/>
                  <a:pt x="4" y="55"/>
                  <a:pt x="4" y="55"/>
                </a:cubicBezTo>
                <a:cubicBezTo>
                  <a:pt x="4" y="51"/>
                  <a:pt x="4" y="51"/>
                  <a:pt x="4" y="51"/>
                </a:cubicBezTo>
                <a:cubicBezTo>
                  <a:pt x="11" y="58"/>
                  <a:pt x="27" y="64"/>
                  <a:pt x="46" y="64"/>
                </a:cubicBezTo>
                <a:cubicBezTo>
                  <a:pt x="65" y="64"/>
                  <a:pt x="81" y="58"/>
                  <a:pt x="88" y="51"/>
                </a:cubicBezTo>
                <a:lnTo>
                  <a:pt x="88" y="62"/>
                </a:lnTo>
                <a:close/>
                <a:moveTo>
                  <a:pt x="88" y="42"/>
                </a:moveTo>
                <a:cubicBezTo>
                  <a:pt x="88" y="50"/>
                  <a:pt x="71" y="60"/>
                  <a:pt x="46" y="60"/>
                </a:cubicBezTo>
                <a:cubicBezTo>
                  <a:pt x="21" y="60"/>
                  <a:pt x="4" y="50"/>
                  <a:pt x="4" y="42"/>
                </a:cubicBezTo>
                <a:cubicBezTo>
                  <a:pt x="4" y="31"/>
                  <a:pt x="4" y="31"/>
                  <a:pt x="4" y="31"/>
                </a:cubicBezTo>
                <a:cubicBezTo>
                  <a:pt x="11" y="38"/>
                  <a:pt x="27" y="44"/>
                  <a:pt x="46" y="44"/>
                </a:cubicBezTo>
                <a:cubicBezTo>
                  <a:pt x="65" y="44"/>
                  <a:pt x="81" y="38"/>
                  <a:pt x="88" y="31"/>
                </a:cubicBezTo>
                <a:lnTo>
                  <a:pt x="88" y="42"/>
                </a:lnTo>
                <a:close/>
              </a:path>
            </a:pathLst>
          </a:custGeom>
          <a:solidFill>
            <a:srgbClr val="43537C"/>
          </a:solidFill>
          <a:ln>
            <a:noFill/>
          </a:ln>
        </p:spPr>
        <p:txBody>
          <a:bodyPr/>
          <a:lstStyle/>
          <a:p>
            <a:pPr eaLnBrk="0" hangingPunct="0"/>
            <a:endParaRPr lang="zh-CN" altLang="en-US" sz="2400"/>
          </a:p>
        </p:txBody>
      </p:sp>
      <p:sp>
        <p:nvSpPr>
          <p:cNvPr id="106" name="Freeform 77"/>
          <p:cNvSpPr>
            <a:spLocks noEditPoints="1" noChangeArrowheads="1"/>
          </p:cNvSpPr>
          <p:nvPr>
            <p:custDataLst>
              <p:tags r:id="rId20"/>
            </p:custDataLst>
          </p:nvPr>
        </p:nvSpPr>
        <p:spPr bwMode="auto">
          <a:xfrm>
            <a:off x="2316861" y="4635041"/>
            <a:ext cx="566079" cy="567905"/>
          </a:xfrm>
          <a:custGeom>
            <a:avLst/>
            <a:gdLst>
              <a:gd name="T0" fmla="*/ 112 w 200"/>
              <a:gd name="T1" fmla="*/ 21 h 200"/>
              <a:gd name="T2" fmla="*/ 118 w 200"/>
              <a:gd name="T3" fmla="*/ 29 h 200"/>
              <a:gd name="T4" fmla="*/ 143 w 200"/>
              <a:gd name="T5" fmla="*/ 40 h 200"/>
              <a:gd name="T6" fmla="*/ 157 w 200"/>
              <a:gd name="T7" fmla="*/ 26 h 200"/>
              <a:gd name="T8" fmla="*/ 164 w 200"/>
              <a:gd name="T9" fmla="*/ 53 h 200"/>
              <a:gd name="T10" fmla="*/ 163 w 200"/>
              <a:gd name="T11" fmla="*/ 62 h 200"/>
              <a:gd name="T12" fmla="*/ 172 w 200"/>
              <a:gd name="T13" fmla="*/ 88 h 200"/>
              <a:gd name="T14" fmla="*/ 192 w 200"/>
              <a:gd name="T15" fmla="*/ 88 h 200"/>
              <a:gd name="T16" fmla="*/ 177 w 200"/>
              <a:gd name="T17" fmla="*/ 112 h 200"/>
              <a:gd name="T18" fmla="*/ 170 w 200"/>
              <a:gd name="T19" fmla="*/ 117 h 200"/>
              <a:gd name="T20" fmla="*/ 159 w 200"/>
              <a:gd name="T21" fmla="*/ 141 h 200"/>
              <a:gd name="T22" fmla="*/ 174 w 200"/>
              <a:gd name="T23" fmla="*/ 156 h 200"/>
              <a:gd name="T24" fmla="*/ 146 w 200"/>
              <a:gd name="T25" fmla="*/ 162 h 200"/>
              <a:gd name="T26" fmla="*/ 136 w 200"/>
              <a:gd name="T27" fmla="*/ 161 h 200"/>
              <a:gd name="T28" fmla="*/ 112 w 200"/>
              <a:gd name="T29" fmla="*/ 169 h 200"/>
              <a:gd name="T30" fmla="*/ 112 w 200"/>
              <a:gd name="T31" fmla="*/ 192 h 200"/>
              <a:gd name="T32" fmla="*/ 88 w 200"/>
              <a:gd name="T33" fmla="*/ 176 h 200"/>
              <a:gd name="T34" fmla="*/ 82 w 200"/>
              <a:gd name="T35" fmla="*/ 168 h 200"/>
              <a:gd name="T36" fmla="*/ 59 w 200"/>
              <a:gd name="T37" fmla="*/ 158 h 200"/>
              <a:gd name="T38" fmla="*/ 44 w 200"/>
              <a:gd name="T39" fmla="*/ 173 h 200"/>
              <a:gd name="T40" fmla="*/ 38 w 200"/>
              <a:gd name="T41" fmla="*/ 145 h 200"/>
              <a:gd name="T42" fmla="*/ 39 w 200"/>
              <a:gd name="T43" fmla="*/ 135 h 200"/>
              <a:gd name="T44" fmla="*/ 29 w 200"/>
              <a:gd name="T45" fmla="*/ 112 h 200"/>
              <a:gd name="T46" fmla="*/ 8 w 200"/>
              <a:gd name="T47" fmla="*/ 112 h 200"/>
              <a:gd name="T48" fmla="*/ 23 w 200"/>
              <a:gd name="T49" fmla="*/ 88 h 200"/>
              <a:gd name="T50" fmla="*/ 30 w 200"/>
              <a:gd name="T51" fmla="*/ 81 h 200"/>
              <a:gd name="T52" fmla="*/ 41 w 200"/>
              <a:gd name="T53" fmla="*/ 57 h 200"/>
              <a:gd name="T54" fmla="*/ 27 w 200"/>
              <a:gd name="T55" fmla="*/ 43 h 200"/>
              <a:gd name="T56" fmla="*/ 53 w 200"/>
              <a:gd name="T57" fmla="*/ 36 h 200"/>
              <a:gd name="T58" fmla="*/ 63 w 200"/>
              <a:gd name="T59" fmla="*/ 37 h 200"/>
              <a:gd name="T60" fmla="*/ 88 w 200"/>
              <a:gd name="T61" fmla="*/ 27 h 200"/>
              <a:gd name="T62" fmla="*/ 88 w 200"/>
              <a:gd name="T63" fmla="*/ 8 h 200"/>
              <a:gd name="T64" fmla="*/ 100 w 200"/>
              <a:gd name="T65" fmla="*/ 136 h 200"/>
              <a:gd name="T66" fmla="*/ 100 w 200"/>
              <a:gd name="T67" fmla="*/ 64 h 200"/>
              <a:gd name="T68" fmla="*/ 100 w 200"/>
              <a:gd name="T69" fmla="*/ 136 h 200"/>
              <a:gd name="T70" fmla="*/ 80 w 200"/>
              <a:gd name="T71" fmla="*/ 0 h 200"/>
              <a:gd name="T72" fmla="*/ 59 w 200"/>
              <a:gd name="T73" fmla="*/ 30 h 200"/>
              <a:gd name="T74" fmla="*/ 16 w 200"/>
              <a:gd name="T75" fmla="*/ 43 h 200"/>
              <a:gd name="T76" fmla="*/ 23 w 200"/>
              <a:gd name="T77" fmla="*/ 80 h 200"/>
              <a:gd name="T78" fmla="*/ 0 w 200"/>
              <a:gd name="T79" fmla="*/ 120 h 200"/>
              <a:gd name="T80" fmla="*/ 32 w 200"/>
              <a:gd name="T81" fmla="*/ 140 h 200"/>
              <a:gd name="T82" fmla="*/ 44 w 200"/>
              <a:gd name="T83" fmla="*/ 184 h 200"/>
              <a:gd name="T84" fmla="*/ 80 w 200"/>
              <a:gd name="T85" fmla="*/ 176 h 200"/>
              <a:gd name="T86" fmla="*/ 120 w 200"/>
              <a:gd name="T87" fmla="*/ 200 h 200"/>
              <a:gd name="T88" fmla="*/ 140 w 200"/>
              <a:gd name="T89" fmla="*/ 168 h 200"/>
              <a:gd name="T90" fmla="*/ 185 w 200"/>
              <a:gd name="T91" fmla="*/ 156 h 200"/>
              <a:gd name="T92" fmla="*/ 177 w 200"/>
              <a:gd name="T93" fmla="*/ 120 h 200"/>
              <a:gd name="T94" fmla="*/ 200 w 200"/>
              <a:gd name="T95" fmla="*/ 80 h 200"/>
              <a:gd name="T96" fmla="*/ 170 w 200"/>
              <a:gd name="T97" fmla="*/ 58 h 200"/>
              <a:gd name="T98" fmla="*/ 157 w 200"/>
              <a:gd name="T99" fmla="*/ 15 h 200"/>
              <a:gd name="T100" fmla="*/ 120 w 200"/>
              <a:gd name="T101" fmla="*/ 21 h 200"/>
              <a:gd name="T102" fmla="*/ 100 w 200"/>
              <a:gd name="T103" fmla="*/ 128 h 200"/>
              <a:gd name="T104" fmla="*/ 100 w 200"/>
              <a:gd name="T105" fmla="*/ 72 h 200"/>
              <a:gd name="T106" fmla="*/ 100 w 200"/>
              <a:gd name="T107"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200">
                <a:moveTo>
                  <a:pt x="112" y="8"/>
                </a:moveTo>
                <a:cubicBezTo>
                  <a:pt x="112" y="21"/>
                  <a:pt x="112" y="21"/>
                  <a:pt x="112" y="21"/>
                </a:cubicBezTo>
                <a:cubicBezTo>
                  <a:pt x="112" y="27"/>
                  <a:pt x="112" y="27"/>
                  <a:pt x="112" y="27"/>
                </a:cubicBezTo>
                <a:cubicBezTo>
                  <a:pt x="118" y="29"/>
                  <a:pt x="118" y="29"/>
                  <a:pt x="118" y="29"/>
                </a:cubicBezTo>
                <a:cubicBezTo>
                  <a:pt x="125" y="30"/>
                  <a:pt x="132" y="33"/>
                  <a:pt x="138" y="37"/>
                </a:cubicBezTo>
                <a:cubicBezTo>
                  <a:pt x="143" y="40"/>
                  <a:pt x="143" y="40"/>
                  <a:pt x="143" y="40"/>
                </a:cubicBezTo>
                <a:cubicBezTo>
                  <a:pt x="147" y="36"/>
                  <a:pt x="147" y="36"/>
                  <a:pt x="147" y="36"/>
                </a:cubicBezTo>
                <a:cubicBezTo>
                  <a:pt x="157" y="26"/>
                  <a:pt x="157" y="26"/>
                  <a:pt x="157" y="26"/>
                </a:cubicBezTo>
                <a:cubicBezTo>
                  <a:pt x="174" y="43"/>
                  <a:pt x="174" y="43"/>
                  <a:pt x="174" y="43"/>
                </a:cubicBezTo>
                <a:cubicBezTo>
                  <a:pt x="164" y="53"/>
                  <a:pt x="164" y="53"/>
                  <a:pt x="164" y="53"/>
                </a:cubicBezTo>
                <a:cubicBezTo>
                  <a:pt x="160" y="57"/>
                  <a:pt x="160" y="57"/>
                  <a:pt x="160" y="57"/>
                </a:cubicBezTo>
                <a:cubicBezTo>
                  <a:pt x="163" y="62"/>
                  <a:pt x="163" y="62"/>
                  <a:pt x="163" y="62"/>
                </a:cubicBezTo>
                <a:cubicBezTo>
                  <a:pt x="166" y="68"/>
                  <a:pt x="169" y="75"/>
                  <a:pt x="170" y="81"/>
                </a:cubicBezTo>
                <a:cubicBezTo>
                  <a:pt x="172" y="88"/>
                  <a:pt x="172" y="88"/>
                  <a:pt x="172" y="88"/>
                </a:cubicBezTo>
                <a:cubicBezTo>
                  <a:pt x="178" y="88"/>
                  <a:pt x="178" y="88"/>
                  <a:pt x="178" y="88"/>
                </a:cubicBezTo>
                <a:cubicBezTo>
                  <a:pt x="192" y="88"/>
                  <a:pt x="192" y="88"/>
                  <a:pt x="192" y="88"/>
                </a:cubicBezTo>
                <a:cubicBezTo>
                  <a:pt x="192" y="112"/>
                  <a:pt x="192" y="112"/>
                  <a:pt x="192" y="112"/>
                </a:cubicBezTo>
                <a:cubicBezTo>
                  <a:pt x="177" y="112"/>
                  <a:pt x="177" y="112"/>
                  <a:pt x="177" y="112"/>
                </a:cubicBezTo>
                <a:cubicBezTo>
                  <a:pt x="171" y="112"/>
                  <a:pt x="171" y="112"/>
                  <a:pt x="171" y="112"/>
                </a:cubicBezTo>
                <a:cubicBezTo>
                  <a:pt x="170" y="117"/>
                  <a:pt x="170" y="117"/>
                  <a:pt x="170" y="117"/>
                </a:cubicBezTo>
                <a:cubicBezTo>
                  <a:pt x="168" y="124"/>
                  <a:pt x="165" y="130"/>
                  <a:pt x="162" y="135"/>
                </a:cubicBezTo>
                <a:cubicBezTo>
                  <a:pt x="159" y="141"/>
                  <a:pt x="159" y="141"/>
                  <a:pt x="159" y="141"/>
                </a:cubicBezTo>
                <a:cubicBezTo>
                  <a:pt x="163" y="145"/>
                  <a:pt x="163" y="145"/>
                  <a:pt x="163" y="145"/>
                </a:cubicBezTo>
                <a:cubicBezTo>
                  <a:pt x="174" y="156"/>
                  <a:pt x="174" y="156"/>
                  <a:pt x="174" y="156"/>
                </a:cubicBezTo>
                <a:cubicBezTo>
                  <a:pt x="157" y="173"/>
                  <a:pt x="157" y="173"/>
                  <a:pt x="157" y="173"/>
                </a:cubicBezTo>
                <a:cubicBezTo>
                  <a:pt x="146" y="162"/>
                  <a:pt x="146" y="162"/>
                  <a:pt x="146" y="162"/>
                </a:cubicBezTo>
                <a:cubicBezTo>
                  <a:pt x="142" y="158"/>
                  <a:pt x="142" y="158"/>
                  <a:pt x="142" y="158"/>
                </a:cubicBezTo>
                <a:cubicBezTo>
                  <a:pt x="136" y="161"/>
                  <a:pt x="136" y="161"/>
                  <a:pt x="136" y="161"/>
                </a:cubicBezTo>
                <a:cubicBezTo>
                  <a:pt x="131" y="164"/>
                  <a:pt x="125" y="166"/>
                  <a:pt x="118" y="168"/>
                </a:cubicBezTo>
                <a:cubicBezTo>
                  <a:pt x="112" y="169"/>
                  <a:pt x="112" y="169"/>
                  <a:pt x="112" y="169"/>
                </a:cubicBezTo>
                <a:cubicBezTo>
                  <a:pt x="112" y="176"/>
                  <a:pt x="112" y="176"/>
                  <a:pt x="112" y="176"/>
                </a:cubicBezTo>
                <a:cubicBezTo>
                  <a:pt x="112" y="192"/>
                  <a:pt x="112" y="192"/>
                  <a:pt x="112" y="192"/>
                </a:cubicBezTo>
                <a:cubicBezTo>
                  <a:pt x="88" y="192"/>
                  <a:pt x="88" y="192"/>
                  <a:pt x="88" y="192"/>
                </a:cubicBezTo>
                <a:cubicBezTo>
                  <a:pt x="88" y="176"/>
                  <a:pt x="88" y="176"/>
                  <a:pt x="88" y="176"/>
                </a:cubicBezTo>
                <a:cubicBezTo>
                  <a:pt x="88" y="169"/>
                  <a:pt x="88" y="169"/>
                  <a:pt x="88" y="169"/>
                </a:cubicBezTo>
                <a:cubicBezTo>
                  <a:pt x="82" y="168"/>
                  <a:pt x="82" y="168"/>
                  <a:pt x="82" y="168"/>
                </a:cubicBezTo>
                <a:cubicBezTo>
                  <a:pt x="76" y="166"/>
                  <a:pt x="70" y="164"/>
                  <a:pt x="65" y="161"/>
                </a:cubicBezTo>
                <a:cubicBezTo>
                  <a:pt x="59" y="158"/>
                  <a:pt x="59" y="158"/>
                  <a:pt x="59" y="158"/>
                </a:cubicBezTo>
                <a:cubicBezTo>
                  <a:pt x="55" y="162"/>
                  <a:pt x="55" y="162"/>
                  <a:pt x="55" y="162"/>
                </a:cubicBezTo>
                <a:cubicBezTo>
                  <a:pt x="44" y="173"/>
                  <a:pt x="44" y="173"/>
                  <a:pt x="44" y="173"/>
                </a:cubicBezTo>
                <a:cubicBezTo>
                  <a:pt x="27" y="156"/>
                  <a:pt x="27" y="156"/>
                  <a:pt x="27" y="156"/>
                </a:cubicBezTo>
                <a:cubicBezTo>
                  <a:pt x="38" y="145"/>
                  <a:pt x="38" y="145"/>
                  <a:pt x="38" y="145"/>
                </a:cubicBezTo>
                <a:cubicBezTo>
                  <a:pt x="42" y="141"/>
                  <a:pt x="42" y="141"/>
                  <a:pt x="42" y="141"/>
                </a:cubicBezTo>
                <a:cubicBezTo>
                  <a:pt x="39" y="135"/>
                  <a:pt x="39" y="135"/>
                  <a:pt x="39" y="135"/>
                </a:cubicBezTo>
                <a:cubicBezTo>
                  <a:pt x="35" y="130"/>
                  <a:pt x="33" y="124"/>
                  <a:pt x="31" y="117"/>
                </a:cubicBezTo>
                <a:cubicBezTo>
                  <a:pt x="29" y="112"/>
                  <a:pt x="29" y="112"/>
                  <a:pt x="29" y="112"/>
                </a:cubicBezTo>
                <a:cubicBezTo>
                  <a:pt x="23" y="112"/>
                  <a:pt x="23" y="112"/>
                  <a:pt x="23" y="112"/>
                </a:cubicBezTo>
                <a:cubicBezTo>
                  <a:pt x="8" y="112"/>
                  <a:pt x="8" y="112"/>
                  <a:pt x="8" y="112"/>
                </a:cubicBezTo>
                <a:cubicBezTo>
                  <a:pt x="8" y="88"/>
                  <a:pt x="8" y="88"/>
                  <a:pt x="8" y="88"/>
                </a:cubicBezTo>
                <a:cubicBezTo>
                  <a:pt x="23" y="88"/>
                  <a:pt x="23" y="88"/>
                  <a:pt x="23" y="88"/>
                </a:cubicBezTo>
                <a:cubicBezTo>
                  <a:pt x="29" y="88"/>
                  <a:pt x="29" y="88"/>
                  <a:pt x="29" y="88"/>
                </a:cubicBezTo>
                <a:cubicBezTo>
                  <a:pt x="30" y="81"/>
                  <a:pt x="30" y="81"/>
                  <a:pt x="30" y="81"/>
                </a:cubicBezTo>
                <a:cubicBezTo>
                  <a:pt x="32" y="75"/>
                  <a:pt x="35" y="68"/>
                  <a:pt x="38" y="62"/>
                </a:cubicBezTo>
                <a:cubicBezTo>
                  <a:pt x="41" y="57"/>
                  <a:pt x="41" y="57"/>
                  <a:pt x="41" y="57"/>
                </a:cubicBezTo>
                <a:cubicBezTo>
                  <a:pt x="37" y="53"/>
                  <a:pt x="37" y="53"/>
                  <a:pt x="37" y="53"/>
                </a:cubicBezTo>
                <a:cubicBezTo>
                  <a:pt x="27" y="43"/>
                  <a:pt x="27" y="43"/>
                  <a:pt x="27" y="43"/>
                </a:cubicBezTo>
                <a:cubicBezTo>
                  <a:pt x="44" y="26"/>
                  <a:pt x="44" y="26"/>
                  <a:pt x="44" y="26"/>
                </a:cubicBezTo>
                <a:cubicBezTo>
                  <a:pt x="53" y="36"/>
                  <a:pt x="53" y="36"/>
                  <a:pt x="53" y="36"/>
                </a:cubicBezTo>
                <a:cubicBezTo>
                  <a:pt x="58" y="40"/>
                  <a:pt x="58" y="40"/>
                  <a:pt x="58" y="40"/>
                </a:cubicBezTo>
                <a:cubicBezTo>
                  <a:pt x="63" y="37"/>
                  <a:pt x="63" y="37"/>
                  <a:pt x="63" y="37"/>
                </a:cubicBezTo>
                <a:cubicBezTo>
                  <a:pt x="69" y="33"/>
                  <a:pt x="76" y="30"/>
                  <a:pt x="82" y="29"/>
                </a:cubicBezTo>
                <a:cubicBezTo>
                  <a:pt x="88" y="27"/>
                  <a:pt x="88" y="27"/>
                  <a:pt x="88" y="27"/>
                </a:cubicBezTo>
                <a:cubicBezTo>
                  <a:pt x="88" y="21"/>
                  <a:pt x="88" y="21"/>
                  <a:pt x="88" y="21"/>
                </a:cubicBezTo>
                <a:cubicBezTo>
                  <a:pt x="88" y="8"/>
                  <a:pt x="88" y="8"/>
                  <a:pt x="88" y="8"/>
                </a:cubicBezTo>
                <a:cubicBezTo>
                  <a:pt x="112" y="8"/>
                  <a:pt x="112" y="8"/>
                  <a:pt x="112" y="8"/>
                </a:cubicBezTo>
                <a:moveTo>
                  <a:pt x="100" y="136"/>
                </a:moveTo>
                <a:cubicBezTo>
                  <a:pt x="120" y="136"/>
                  <a:pt x="136" y="119"/>
                  <a:pt x="136" y="100"/>
                </a:cubicBezTo>
                <a:cubicBezTo>
                  <a:pt x="136" y="80"/>
                  <a:pt x="120" y="64"/>
                  <a:pt x="100" y="64"/>
                </a:cubicBezTo>
                <a:cubicBezTo>
                  <a:pt x="81" y="64"/>
                  <a:pt x="64" y="80"/>
                  <a:pt x="64" y="100"/>
                </a:cubicBezTo>
                <a:cubicBezTo>
                  <a:pt x="64" y="119"/>
                  <a:pt x="81" y="136"/>
                  <a:pt x="100" y="136"/>
                </a:cubicBezTo>
                <a:moveTo>
                  <a:pt x="120" y="0"/>
                </a:moveTo>
                <a:cubicBezTo>
                  <a:pt x="80" y="0"/>
                  <a:pt x="80" y="0"/>
                  <a:pt x="80" y="0"/>
                </a:cubicBezTo>
                <a:cubicBezTo>
                  <a:pt x="80" y="21"/>
                  <a:pt x="80" y="21"/>
                  <a:pt x="80" y="21"/>
                </a:cubicBezTo>
                <a:cubicBezTo>
                  <a:pt x="73" y="23"/>
                  <a:pt x="66" y="26"/>
                  <a:pt x="59" y="30"/>
                </a:cubicBezTo>
                <a:cubicBezTo>
                  <a:pt x="44" y="15"/>
                  <a:pt x="44" y="15"/>
                  <a:pt x="44" y="15"/>
                </a:cubicBezTo>
                <a:cubicBezTo>
                  <a:pt x="16" y="43"/>
                  <a:pt x="16" y="43"/>
                  <a:pt x="16" y="43"/>
                </a:cubicBezTo>
                <a:cubicBezTo>
                  <a:pt x="31" y="58"/>
                  <a:pt x="31" y="58"/>
                  <a:pt x="31" y="58"/>
                </a:cubicBezTo>
                <a:cubicBezTo>
                  <a:pt x="27" y="65"/>
                  <a:pt x="25" y="72"/>
                  <a:pt x="23" y="80"/>
                </a:cubicBezTo>
                <a:cubicBezTo>
                  <a:pt x="0" y="80"/>
                  <a:pt x="0" y="80"/>
                  <a:pt x="0" y="80"/>
                </a:cubicBezTo>
                <a:cubicBezTo>
                  <a:pt x="0" y="120"/>
                  <a:pt x="0" y="120"/>
                  <a:pt x="0" y="120"/>
                </a:cubicBezTo>
                <a:cubicBezTo>
                  <a:pt x="23" y="120"/>
                  <a:pt x="23" y="120"/>
                  <a:pt x="23" y="120"/>
                </a:cubicBezTo>
                <a:cubicBezTo>
                  <a:pt x="25" y="127"/>
                  <a:pt x="28" y="133"/>
                  <a:pt x="32" y="140"/>
                </a:cubicBezTo>
                <a:cubicBezTo>
                  <a:pt x="16" y="156"/>
                  <a:pt x="16" y="156"/>
                  <a:pt x="16" y="156"/>
                </a:cubicBezTo>
                <a:cubicBezTo>
                  <a:pt x="44" y="184"/>
                  <a:pt x="44" y="184"/>
                  <a:pt x="44" y="184"/>
                </a:cubicBezTo>
                <a:cubicBezTo>
                  <a:pt x="61" y="168"/>
                  <a:pt x="61" y="168"/>
                  <a:pt x="61" y="168"/>
                </a:cubicBezTo>
                <a:cubicBezTo>
                  <a:pt x="67" y="171"/>
                  <a:pt x="73" y="174"/>
                  <a:pt x="80" y="176"/>
                </a:cubicBezTo>
                <a:cubicBezTo>
                  <a:pt x="80" y="200"/>
                  <a:pt x="80" y="200"/>
                  <a:pt x="80" y="200"/>
                </a:cubicBezTo>
                <a:cubicBezTo>
                  <a:pt x="120" y="200"/>
                  <a:pt x="120" y="200"/>
                  <a:pt x="120" y="200"/>
                </a:cubicBezTo>
                <a:cubicBezTo>
                  <a:pt x="120" y="176"/>
                  <a:pt x="120" y="176"/>
                  <a:pt x="120" y="176"/>
                </a:cubicBezTo>
                <a:cubicBezTo>
                  <a:pt x="127" y="174"/>
                  <a:pt x="134" y="171"/>
                  <a:pt x="140" y="168"/>
                </a:cubicBezTo>
                <a:cubicBezTo>
                  <a:pt x="157" y="184"/>
                  <a:pt x="157" y="184"/>
                  <a:pt x="157" y="184"/>
                </a:cubicBezTo>
                <a:cubicBezTo>
                  <a:pt x="185" y="156"/>
                  <a:pt x="185" y="156"/>
                  <a:pt x="185" y="156"/>
                </a:cubicBezTo>
                <a:cubicBezTo>
                  <a:pt x="169" y="140"/>
                  <a:pt x="169" y="140"/>
                  <a:pt x="169" y="140"/>
                </a:cubicBezTo>
                <a:cubicBezTo>
                  <a:pt x="173" y="133"/>
                  <a:pt x="175" y="127"/>
                  <a:pt x="177" y="120"/>
                </a:cubicBezTo>
                <a:cubicBezTo>
                  <a:pt x="200" y="120"/>
                  <a:pt x="200" y="120"/>
                  <a:pt x="200" y="120"/>
                </a:cubicBezTo>
                <a:cubicBezTo>
                  <a:pt x="200" y="80"/>
                  <a:pt x="200" y="80"/>
                  <a:pt x="200" y="80"/>
                </a:cubicBezTo>
                <a:cubicBezTo>
                  <a:pt x="178" y="80"/>
                  <a:pt x="178" y="80"/>
                  <a:pt x="178" y="80"/>
                </a:cubicBezTo>
                <a:cubicBezTo>
                  <a:pt x="176" y="72"/>
                  <a:pt x="174" y="65"/>
                  <a:pt x="170" y="58"/>
                </a:cubicBezTo>
                <a:cubicBezTo>
                  <a:pt x="185" y="43"/>
                  <a:pt x="185" y="43"/>
                  <a:pt x="185" y="43"/>
                </a:cubicBezTo>
                <a:cubicBezTo>
                  <a:pt x="157" y="15"/>
                  <a:pt x="157" y="15"/>
                  <a:pt x="157" y="15"/>
                </a:cubicBezTo>
                <a:cubicBezTo>
                  <a:pt x="142" y="30"/>
                  <a:pt x="142" y="30"/>
                  <a:pt x="142" y="30"/>
                </a:cubicBezTo>
                <a:cubicBezTo>
                  <a:pt x="135" y="26"/>
                  <a:pt x="128" y="23"/>
                  <a:pt x="120" y="21"/>
                </a:cubicBezTo>
                <a:lnTo>
                  <a:pt x="120" y="0"/>
                </a:lnTo>
                <a:close/>
                <a:moveTo>
                  <a:pt x="100" y="128"/>
                </a:moveTo>
                <a:cubicBezTo>
                  <a:pt x="85" y="128"/>
                  <a:pt x="72" y="115"/>
                  <a:pt x="72" y="100"/>
                </a:cubicBezTo>
                <a:cubicBezTo>
                  <a:pt x="72" y="84"/>
                  <a:pt x="85" y="72"/>
                  <a:pt x="100" y="72"/>
                </a:cubicBezTo>
                <a:cubicBezTo>
                  <a:pt x="116" y="72"/>
                  <a:pt x="128" y="84"/>
                  <a:pt x="128" y="100"/>
                </a:cubicBezTo>
                <a:cubicBezTo>
                  <a:pt x="128" y="115"/>
                  <a:pt x="116" y="128"/>
                  <a:pt x="100" y="128"/>
                </a:cubicBezTo>
              </a:path>
            </a:pathLst>
          </a:custGeom>
          <a:solidFill>
            <a:srgbClr val="43537C"/>
          </a:solidFill>
          <a:ln>
            <a:noFill/>
          </a:ln>
        </p:spPr>
        <p:txBody>
          <a:bodyPr/>
          <a:lstStyle/>
          <a:p>
            <a:pPr eaLnBrk="0" hangingPunct="0"/>
            <a:endParaRPr lang="zh-CN" altLang="en-US" sz="2400"/>
          </a:p>
        </p:txBody>
      </p:sp>
      <p:sp>
        <p:nvSpPr>
          <p:cNvPr id="107" name="文本框 106"/>
          <p:cNvSpPr txBox="1"/>
          <p:nvPr>
            <p:custDataLst>
              <p:tags r:id="rId21"/>
            </p:custDataLst>
          </p:nvPr>
        </p:nvSpPr>
        <p:spPr>
          <a:xfrm>
            <a:off x="1840538" y="2385299"/>
            <a:ext cx="2719027" cy="368300"/>
          </a:xfrm>
          <a:prstGeom prst="rect">
            <a:avLst/>
          </a:prstGeom>
          <a:noFill/>
        </p:spPr>
        <p:txBody>
          <a:bodyPr wrap="square" rtlCol="0">
            <a:spAutoFit/>
          </a:bodyPr>
          <a:lstStyle/>
          <a:p>
            <a:r>
              <a:rPr lang="zh-CN" altLang="en-US" dirty="0">
                <a:latin typeface="Arial" panose="020B0604020202020204" pitchFamily="34" charset="0"/>
                <a:ea typeface="微软雅黑" panose="020B0503020204020204" pitchFamily="2" charset="-122"/>
                <a:cs typeface="+mn-ea"/>
              </a:rPr>
              <a:t>公共服务政策工具</a:t>
            </a:r>
            <a:endParaRPr lang="zh-CN" altLang="en-US" dirty="0">
              <a:latin typeface="Arial" panose="020B0604020202020204" pitchFamily="34" charset="0"/>
              <a:ea typeface="微软雅黑" panose="020B0503020204020204" pitchFamily="2" charset="-122"/>
              <a:cs typeface="+mn-ea"/>
            </a:endParaRPr>
          </a:p>
        </p:txBody>
      </p:sp>
      <p:sp>
        <p:nvSpPr>
          <p:cNvPr id="108" name="文本框 107"/>
          <p:cNvSpPr txBox="1"/>
          <p:nvPr>
            <p:custDataLst>
              <p:tags r:id="rId22"/>
            </p:custDataLst>
          </p:nvPr>
        </p:nvSpPr>
        <p:spPr>
          <a:xfrm>
            <a:off x="957738" y="2860632"/>
            <a:ext cx="3542819" cy="1753235"/>
          </a:xfrm>
          <a:prstGeom prst="rect">
            <a:avLst/>
          </a:prstGeom>
          <a:noFill/>
        </p:spPr>
        <p:txBody>
          <a:bodyPr wrap="square" rtlCol="0">
            <a:spAutoFit/>
          </a:bodyPr>
          <a:lstStyle/>
          <a:p>
            <a:pPr algn="l"/>
            <a:r>
              <a:rPr lang="zh-CN" altLang="en-US" dirty="0">
                <a:solidFill>
                  <a:sysClr val="window" lastClr="FFFFFF">
                    <a:lumMod val="50000"/>
                  </a:sysClr>
                </a:solidFill>
              </a:rPr>
              <a:t>产业发展过程中的公共服务指国家以政府的名义集合公共资源，为公民和企事业单位所从事的经济活动提供服务或公共产品，如行政管理服务、融资服务、咨询、培训，技术推广等。</a:t>
            </a:r>
            <a:endParaRPr lang="zh-CN" altLang="en-US" dirty="0">
              <a:solidFill>
                <a:sysClr val="window" lastClr="FFFFFF">
                  <a:lumMod val="50000"/>
                </a:sysClr>
              </a:solidFill>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完善社会主体市场经济体制</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37" name="椭圆 36"/>
          <p:cNvSpPr/>
          <p:nvPr>
            <p:custDataLst>
              <p:tags r:id="rId1"/>
            </p:custDataLst>
          </p:nvPr>
        </p:nvSpPr>
        <p:spPr>
          <a:xfrm>
            <a:off x="4896916" y="1941599"/>
            <a:ext cx="885278" cy="885276"/>
          </a:xfrm>
          <a:prstGeom prst="ellipse">
            <a:avLst/>
          </a:prstGeom>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38" name="L 形 37"/>
          <p:cNvSpPr/>
          <p:nvPr>
            <p:custDataLst>
              <p:tags r:id="rId2"/>
            </p:custDataLst>
          </p:nvPr>
        </p:nvSpPr>
        <p:spPr>
          <a:xfrm>
            <a:off x="4793879" y="1818958"/>
            <a:ext cx="789847" cy="1130556"/>
          </a:xfrm>
          <a:prstGeom prst="corner">
            <a:avLst>
              <a:gd name="adj1" fmla="val 4520"/>
              <a:gd name="adj2" fmla="val 5367"/>
            </a:avLst>
          </a:prstGeom>
          <a:solidFill>
            <a:srgbClr val="3069B4">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40" name="L 形 39"/>
          <p:cNvSpPr/>
          <p:nvPr>
            <p:custDataLst>
              <p:tags r:id="rId3"/>
            </p:custDataLst>
          </p:nvPr>
        </p:nvSpPr>
        <p:spPr>
          <a:xfrm flipH="1" flipV="1">
            <a:off x="5095385" y="1818958"/>
            <a:ext cx="789847" cy="1130556"/>
          </a:xfrm>
          <a:prstGeom prst="corner">
            <a:avLst>
              <a:gd name="adj1" fmla="val 4520"/>
              <a:gd name="adj2" fmla="val 5367"/>
            </a:avLst>
          </a:prstGeom>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41" name="KSO_Shape"/>
          <p:cNvSpPr/>
          <p:nvPr>
            <p:custDataLst>
              <p:tags r:id="rId4"/>
            </p:custDataLst>
          </p:nvPr>
        </p:nvSpPr>
        <p:spPr bwMode="auto">
          <a:xfrm>
            <a:off x="5094900" y="2113038"/>
            <a:ext cx="488827" cy="542397"/>
          </a:xfrm>
          <a:custGeom>
            <a:avLst/>
            <a:gdLst>
              <a:gd name="T0" fmla="*/ 1592169 w 3407"/>
              <a:gd name="T1" fmla="*/ 450338 h 3778"/>
              <a:gd name="T2" fmla="*/ 1432047 w 3407"/>
              <a:gd name="T3" fmla="*/ 900675 h 3778"/>
              <a:gd name="T4" fmla="*/ 1591216 w 3407"/>
              <a:gd name="T5" fmla="*/ 1351013 h 3778"/>
              <a:gd name="T6" fmla="*/ 1121333 w 3407"/>
              <a:gd name="T7" fmla="*/ 1435838 h 3778"/>
              <a:gd name="T8" fmla="*/ 811573 w 3407"/>
              <a:gd name="T9" fmla="*/ 1800397 h 3778"/>
              <a:gd name="T10" fmla="*/ 502765 w 3407"/>
              <a:gd name="T11" fmla="*/ 1436791 h 3778"/>
              <a:gd name="T12" fmla="*/ 32882 w 3407"/>
              <a:gd name="T13" fmla="*/ 1350059 h 3778"/>
              <a:gd name="T14" fmla="*/ 193005 w 3407"/>
              <a:gd name="T15" fmla="*/ 900675 h 3778"/>
              <a:gd name="T16" fmla="*/ 31929 w 3407"/>
              <a:gd name="T17" fmla="*/ 450338 h 3778"/>
              <a:gd name="T18" fmla="*/ 502765 w 3407"/>
              <a:gd name="T19" fmla="*/ 364082 h 3778"/>
              <a:gd name="T20" fmla="*/ 811573 w 3407"/>
              <a:gd name="T21" fmla="*/ 0 h 3778"/>
              <a:gd name="T22" fmla="*/ 1121333 w 3407"/>
              <a:gd name="T23" fmla="*/ 363129 h 3778"/>
              <a:gd name="T24" fmla="*/ 222551 w 3407"/>
              <a:gd name="T25" fmla="*/ 391722 h 3778"/>
              <a:gd name="T26" fmla="*/ 75772 w 3407"/>
              <a:gd name="T27" fmla="*/ 644769 h 3778"/>
              <a:gd name="T28" fmla="*/ 438430 w 3407"/>
              <a:gd name="T29" fmla="*/ 683846 h 3778"/>
              <a:gd name="T30" fmla="*/ 222551 w 3407"/>
              <a:gd name="T31" fmla="*/ 391722 h 3778"/>
              <a:gd name="T32" fmla="*/ 76249 w 3407"/>
              <a:gd name="T33" fmla="*/ 1156581 h 3778"/>
              <a:gd name="T34" fmla="*/ 223028 w 3407"/>
              <a:gd name="T35" fmla="*/ 1409151 h 3778"/>
              <a:gd name="T36" fmla="*/ 438430 w 3407"/>
              <a:gd name="T37" fmla="*/ 1118457 h 3778"/>
              <a:gd name="T38" fmla="*/ 267347 w 3407"/>
              <a:gd name="T39" fmla="*/ 900675 h 3778"/>
              <a:gd name="T40" fmla="*/ 426516 w 3407"/>
              <a:gd name="T41" fmla="*/ 899722 h 3778"/>
              <a:gd name="T42" fmla="*/ 430329 w 3407"/>
              <a:gd name="T43" fmla="*/ 762953 h 3778"/>
              <a:gd name="T44" fmla="*/ 647161 w 3407"/>
              <a:gd name="T45" fmla="*/ 1183744 h 3778"/>
              <a:gd name="T46" fmla="*/ 976461 w 3407"/>
              <a:gd name="T47" fmla="*/ 1183744 h 3778"/>
              <a:gd name="T48" fmla="*/ 1139919 w 3407"/>
              <a:gd name="T49" fmla="*/ 899722 h 3778"/>
              <a:gd name="T50" fmla="*/ 975508 w 3407"/>
              <a:gd name="T51" fmla="*/ 616176 h 3778"/>
              <a:gd name="T52" fmla="*/ 649544 w 3407"/>
              <a:gd name="T53" fmla="*/ 616176 h 3778"/>
              <a:gd name="T54" fmla="*/ 485133 w 3407"/>
              <a:gd name="T55" fmla="*/ 899722 h 3778"/>
              <a:gd name="T56" fmla="*/ 647161 w 3407"/>
              <a:gd name="T57" fmla="*/ 1183744 h 3778"/>
              <a:gd name="T58" fmla="*/ 742949 w 3407"/>
              <a:gd name="T59" fmla="*/ 501328 h 3778"/>
              <a:gd name="T60" fmla="*/ 499906 w 3407"/>
              <a:gd name="T61" fmla="*/ 641910 h 3778"/>
              <a:gd name="T62" fmla="*/ 742949 w 3407"/>
              <a:gd name="T63" fmla="*/ 1300022 h 3778"/>
              <a:gd name="T64" fmla="*/ 500859 w 3407"/>
              <a:gd name="T65" fmla="*/ 1160394 h 3778"/>
              <a:gd name="T66" fmla="*/ 742949 w 3407"/>
              <a:gd name="T67" fmla="*/ 1300022 h 3778"/>
              <a:gd name="T68" fmla="*/ 1070342 w 3407"/>
              <a:gd name="T69" fmla="*/ 376949 h 3778"/>
              <a:gd name="T70" fmla="*/ 811573 w 3407"/>
              <a:gd name="T71" fmla="*/ 44795 h 3778"/>
              <a:gd name="T72" fmla="*/ 553757 w 3407"/>
              <a:gd name="T73" fmla="*/ 375043 h 3778"/>
              <a:gd name="T74" fmla="*/ 812526 w 3407"/>
              <a:gd name="T75" fmla="*/ 1332427 h 3778"/>
              <a:gd name="T76" fmla="*/ 665747 w 3407"/>
              <a:gd name="T77" fmla="*/ 1665534 h 3778"/>
              <a:gd name="T78" fmla="*/ 957398 w 3407"/>
              <a:gd name="T79" fmla="*/ 1665534 h 3778"/>
              <a:gd name="T80" fmla="*/ 812526 w 3407"/>
              <a:gd name="T81" fmla="*/ 1332427 h 3778"/>
              <a:gd name="T82" fmla="*/ 880673 w 3407"/>
              <a:gd name="T83" fmla="*/ 1300022 h 3778"/>
              <a:gd name="T84" fmla="*/ 1124193 w 3407"/>
              <a:gd name="T85" fmla="*/ 1161347 h 3778"/>
              <a:gd name="T86" fmla="*/ 1085115 w 3407"/>
              <a:gd name="T87" fmla="*/ 427940 h 3778"/>
              <a:gd name="T88" fmla="*/ 1004101 w 3407"/>
              <a:gd name="T89" fmla="*/ 566615 h 3778"/>
              <a:gd name="T90" fmla="*/ 1085115 w 3407"/>
              <a:gd name="T91" fmla="*/ 427940 h 3778"/>
              <a:gd name="T92" fmla="*/ 1547373 w 3407"/>
              <a:gd name="T93" fmla="*/ 644769 h 3778"/>
              <a:gd name="T94" fmla="*/ 1401547 w 3407"/>
              <a:gd name="T95" fmla="*/ 392199 h 3778"/>
              <a:gd name="T96" fmla="*/ 1186621 w 3407"/>
              <a:gd name="T97" fmla="*/ 685752 h 3778"/>
              <a:gd name="T98" fmla="*/ 1401071 w 3407"/>
              <a:gd name="T99" fmla="*/ 1409628 h 3778"/>
              <a:gd name="T100" fmla="*/ 1546897 w 3407"/>
              <a:gd name="T101" fmla="*/ 1157534 h 3778"/>
              <a:gd name="T102" fmla="*/ 1185668 w 3407"/>
              <a:gd name="T103" fmla="*/ 1117504 h 3778"/>
              <a:gd name="T104" fmla="*/ 1401071 w 3407"/>
              <a:gd name="T105" fmla="*/ 1409628 h 3778"/>
              <a:gd name="T106" fmla="*/ 1356751 w 3407"/>
              <a:gd name="T107" fmla="*/ 900675 h 3778"/>
              <a:gd name="T108" fmla="*/ 1198535 w 3407"/>
              <a:gd name="T109" fmla="*/ 899722 h 3778"/>
              <a:gd name="T110" fmla="*/ 1280026 w 3407"/>
              <a:gd name="T111" fmla="*/ 972634 h 3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07" h="3778">
                <a:moveTo>
                  <a:pt x="2976" y="731"/>
                </a:moveTo>
                <a:cubicBezTo>
                  <a:pt x="3154" y="759"/>
                  <a:pt x="3275" y="830"/>
                  <a:pt x="3341" y="945"/>
                </a:cubicBezTo>
                <a:cubicBezTo>
                  <a:pt x="3406" y="1060"/>
                  <a:pt x="3407" y="1201"/>
                  <a:pt x="3344" y="1368"/>
                </a:cubicBezTo>
                <a:cubicBezTo>
                  <a:pt x="3280" y="1536"/>
                  <a:pt x="3167" y="1710"/>
                  <a:pt x="3005" y="1890"/>
                </a:cubicBezTo>
                <a:cubicBezTo>
                  <a:pt x="3166" y="2070"/>
                  <a:pt x="3278" y="2244"/>
                  <a:pt x="3342" y="2412"/>
                </a:cubicBezTo>
                <a:cubicBezTo>
                  <a:pt x="3405" y="2579"/>
                  <a:pt x="3404" y="2720"/>
                  <a:pt x="3339" y="2835"/>
                </a:cubicBezTo>
                <a:cubicBezTo>
                  <a:pt x="3272" y="2950"/>
                  <a:pt x="3150" y="3022"/>
                  <a:pt x="2974" y="3050"/>
                </a:cubicBezTo>
                <a:cubicBezTo>
                  <a:pt x="2798" y="3079"/>
                  <a:pt x="2590" y="3067"/>
                  <a:pt x="2353" y="3013"/>
                </a:cubicBezTo>
                <a:cubicBezTo>
                  <a:pt x="2279" y="3246"/>
                  <a:pt x="2185" y="3431"/>
                  <a:pt x="2072" y="3570"/>
                </a:cubicBezTo>
                <a:cubicBezTo>
                  <a:pt x="1958" y="3709"/>
                  <a:pt x="1836" y="3778"/>
                  <a:pt x="1703" y="3778"/>
                </a:cubicBezTo>
                <a:cubicBezTo>
                  <a:pt x="1570" y="3778"/>
                  <a:pt x="1448" y="3709"/>
                  <a:pt x="1335" y="3570"/>
                </a:cubicBezTo>
                <a:cubicBezTo>
                  <a:pt x="1222" y="3431"/>
                  <a:pt x="1129" y="3246"/>
                  <a:pt x="1055" y="3015"/>
                </a:cubicBezTo>
                <a:cubicBezTo>
                  <a:pt x="817" y="3066"/>
                  <a:pt x="610" y="3077"/>
                  <a:pt x="433" y="3048"/>
                </a:cubicBezTo>
                <a:cubicBezTo>
                  <a:pt x="256" y="3020"/>
                  <a:pt x="135" y="2948"/>
                  <a:pt x="69" y="2833"/>
                </a:cubicBezTo>
                <a:cubicBezTo>
                  <a:pt x="4" y="2718"/>
                  <a:pt x="2" y="2577"/>
                  <a:pt x="65" y="2411"/>
                </a:cubicBezTo>
                <a:cubicBezTo>
                  <a:pt x="128" y="2244"/>
                  <a:pt x="241" y="2070"/>
                  <a:pt x="405" y="1890"/>
                </a:cubicBezTo>
                <a:cubicBezTo>
                  <a:pt x="241" y="1710"/>
                  <a:pt x="127" y="1536"/>
                  <a:pt x="64" y="1368"/>
                </a:cubicBezTo>
                <a:cubicBezTo>
                  <a:pt x="0" y="1201"/>
                  <a:pt x="1" y="1060"/>
                  <a:pt x="67" y="945"/>
                </a:cubicBezTo>
                <a:cubicBezTo>
                  <a:pt x="133" y="830"/>
                  <a:pt x="254" y="759"/>
                  <a:pt x="432" y="731"/>
                </a:cubicBezTo>
                <a:cubicBezTo>
                  <a:pt x="610" y="703"/>
                  <a:pt x="817" y="714"/>
                  <a:pt x="1055" y="764"/>
                </a:cubicBezTo>
                <a:cubicBezTo>
                  <a:pt x="1127" y="534"/>
                  <a:pt x="1220" y="348"/>
                  <a:pt x="1334" y="209"/>
                </a:cubicBezTo>
                <a:cubicBezTo>
                  <a:pt x="1447" y="70"/>
                  <a:pt x="1570" y="0"/>
                  <a:pt x="1703" y="0"/>
                </a:cubicBezTo>
                <a:cubicBezTo>
                  <a:pt x="1836" y="0"/>
                  <a:pt x="1958" y="69"/>
                  <a:pt x="2072" y="208"/>
                </a:cubicBezTo>
                <a:cubicBezTo>
                  <a:pt x="2185" y="347"/>
                  <a:pt x="2279" y="531"/>
                  <a:pt x="2353" y="762"/>
                </a:cubicBezTo>
                <a:cubicBezTo>
                  <a:pt x="2590" y="713"/>
                  <a:pt x="2798" y="703"/>
                  <a:pt x="2976" y="731"/>
                </a:cubicBezTo>
                <a:close/>
                <a:moveTo>
                  <a:pt x="467" y="822"/>
                </a:moveTo>
                <a:cubicBezTo>
                  <a:pt x="309" y="841"/>
                  <a:pt x="204" y="898"/>
                  <a:pt x="149" y="992"/>
                </a:cubicBezTo>
                <a:cubicBezTo>
                  <a:pt x="93" y="1088"/>
                  <a:pt x="96" y="1208"/>
                  <a:pt x="159" y="1353"/>
                </a:cubicBezTo>
                <a:cubicBezTo>
                  <a:pt x="222" y="1498"/>
                  <a:pt x="329" y="1650"/>
                  <a:pt x="481" y="1810"/>
                </a:cubicBezTo>
                <a:cubicBezTo>
                  <a:pt x="610" y="1680"/>
                  <a:pt x="756" y="1555"/>
                  <a:pt x="920" y="1435"/>
                </a:cubicBezTo>
                <a:cubicBezTo>
                  <a:pt x="939" y="1241"/>
                  <a:pt x="974" y="1052"/>
                  <a:pt x="1024" y="867"/>
                </a:cubicBezTo>
                <a:cubicBezTo>
                  <a:pt x="810" y="818"/>
                  <a:pt x="624" y="803"/>
                  <a:pt x="467" y="822"/>
                </a:cubicBezTo>
                <a:close/>
                <a:moveTo>
                  <a:pt x="479" y="1970"/>
                </a:moveTo>
                <a:cubicBezTo>
                  <a:pt x="329" y="2130"/>
                  <a:pt x="222" y="2282"/>
                  <a:pt x="160" y="2427"/>
                </a:cubicBezTo>
                <a:cubicBezTo>
                  <a:pt x="98" y="2572"/>
                  <a:pt x="95" y="2692"/>
                  <a:pt x="151" y="2786"/>
                </a:cubicBezTo>
                <a:cubicBezTo>
                  <a:pt x="206" y="2882"/>
                  <a:pt x="311" y="2939"/>
                  <a:pt x="468" y="2957"/>
                </a:cubicBezTo>
                <a:cubicBezTo>
                  <a:pt x="624" y="2975"/>
                  <a:pt x="810" y="2959"/>
                  <a:pt x="1024" y="2909"/>
                </a:cubicBezTo>
                <a:cubicBezTo>
                  <a:pt x="974" y="2728"/>
                  <a:pt x="939" y="2541"/>
                  <a:pt x="920" y="2347"/>
                </a:cubicBezTo>
                <a:cubicBezTo>
                  <a:pt x="756" y="2227"/>
                  <a:pt x="609" y="2101"/>
                  <a:pt x="479" y="1970"/>
                </a:cubicBezTo>
                <a:close/>
                <a:moveTo>
                  <a:pt x="561" y="1890"/>
                </a:moveTo>
                <a:cubicBezTo>
                  <a:pt x="657" y="1987"/>
                  <a:pt x="772" y="2085"/>
                  <a:pt x="907" y="2185"/>
                </a:cubicBezTo>
                <a:cubicBezTo>
                  <a:pt x="899" y="2095"/>
                  <a:pt x="895" y="1996"/>
                  <a:pt x="895" y="1888"/>
                </a:cubicBezTo>
                <a:cubicBezTo>
                  <a:pt x="895" y="1839"/>
                  <a:pt x="896" y="1791"/>
                  <a:pt x="897" y="1743"/>
                </a:cubicBezTo>
                <a:cubicBezTo>
                  <a:pt x="899" y="1696"/>
                  <a:pt x="901" y="1649"/>
                  <a:pt x="903" y="1601"/>
                </a:cubicBezTo>
                <a:cubicBezTo>
                  <a:pt x="774" y="1695"/>
                  <a:pt x="659" y="1792"/>
                  <a:pt x="561" y="1890"/>
                </a:cubicBezTo>
                <a:close/>
                <a:moveTo>
                  <a:pt x="1358" y="2484"/>
                </a:moveTo>
                <a:cubicBezTo>
                  <a:pt x="1472" y="2551"/>
                  <a:pt x="1587" y="2612"/>
                  <a:pt x="1705" y="2665"/>
                </a:cubicBezTo>
                <a:cubicBezTo>
                  <a:pt x="1825" y="2610"/>
                  <a:pt x="1940" y="2550"/>
                  <a:pt x="2049" y="2484"/>
                </a:cubicBezTo>
                <a:cubicBezTo>
                  <a:pt x="2171" y="2413"/>
                  <a:pt x="2280" y="2344"/>
                  <a:pt x="2375" y="2277"/>
                </a:cubicBezTo>
                <a:cubicBezTo>
                  <a:pt x="2386" y="2165"/>
                  <a:pt x="2392" y="2036"/>
                  <a:pt x="2392" y="1888"/>
                </a:cubicBezTo>
                <a:cubicBezTo>
                  <a:pt x="2392" y="1742"/>
                  <a:pt x="2386" y="1613"/>
                  <a:pt x="2375" y="1500"/>
                </a:cubicBezTo>
                <a:cubicBezTo>
                  <a:pt x="2273" y="1432"/>
                  <a:pt x="2163" y="1363"/>
                  <a:pt x="2047" y="1293"/>
                </a:cubicBezTo>
                <a:cubicBezTo>
                  <a:pt x="1935" y="1230"/>
                  <a:pt x="1821" y="1171"/>
                  <a:pt x="1705" y="1115"/>
                </a:cubicBezTo>
                <a:cubicBezTo>
                  <a:pt x="1587" y="1171"/>
                  <a:pt x="1473" y="1230"/>
                  <a:pt x="1363" y="1293"/>
                </a:cubicBezTo>
                <a:cubicBezTo>
                  <a:pt x="1238" y="1367"/>
                  <a:pt x="1129" y="1437"/>
                  <a:pt x="1035" y="1503"/>
                </a:cubicBezTo>
                <a:cubicBezTo>
                  <a:pt x="1024" y="1612"/>
                  <a:pt x="1018" y="1740"/>
                  <a:pt x="1018" y="1888"/>
                </a:cubicBezTo>
                <a:cubicBezTo>
                  <a:pt x="1018" y="2036"/>
                  <a:pt x="1024" y="2165"/>
                  <a:pt x="1035" y="2275"/>
                </a:cubicBezTo>
                <a:cubicBezTo>
                  <a:pt x="1121" y="2337"/>
                  <a:pt x="1229" y="2407"/>
                  <a:pt x="1358" y="2484"/>
                </a:cubicBezTo>
                <a:close/>
                <a:moveTo>
                  <a:pt x="1301" y="1189"/>
                </a:moveTo>
                <a:cubicBezTo>
                  <a:pt x="1380" y="1141"/>
                  <a:pt x="1466" y="1095"/>
                  <a:pt x="1559" y="1052"/>
                </a:cubicBezTo>
                <a:cubicBezTo>
                  <a:pt x="1415" y="990"/>
                  <a:pt x="1272" y="939"/>
                  <a:pt x="1133" y="898"/>
                </a:cubicBezTo>
                <a:cubicBezTo>
                  <a:pt x="1096" y="1041"/>
                  <a:pt x="1068" y="1191"/>
                  <a:pt x="1049" y="1347"/>
                </a:cubicBezTo>
                <a:cubicBezTo>
                  <a:pt x="1124" y="1295"/>
                  <a:pt x="1208" y="1242"/>
                  <a:pt x="1301" y="1189"/>
                </a:cubicBezTo>
                <a:close/>
                <a:moveTo>
                  <a:pt x="1559" y="2728"/>
                </a:moveTo>
                <a:cubicBezTo>
                  <a:pt x="1461" y="2682"/>
                  <a:pt x="1374" y="2635"/>
                  <a:pt x="1299" y="2589"/>
                </a:cubicBezTo>
                <a:cubicBezTo>
                  <a:pt x="1214" y="2543"/>
                  <a:pt x="1132" y="2491"/>
                  <a:pt x="1051" y="2435"/>
                </a:cubicBezTo>
                <a:cubicBezTo>
                  <a:pt x="1067" y="2583"/>
                  <a:pt x="1094" y="2731"/>
                  <a:pt x="1131" y="2880"/>
                </a:cubicBezTo>
                <a:cubicBezTo>
                  <a:pt x="1265" y="2845"/>
                  <a:pt x="1408" y="2794"/>
                  <a:pt x="1559" y="2728"/>
                </a:cubicBezTo>
                <a:close/>
                <a:moveTo>
                  <a:pt x="1705" y="982"/>
                </a:moveTo>
                <a:cubicBezTo>
                  <a:pt x="1899" y="897"/>
                  <a:pt x="2079" y="834"/>
                  <a:pt x="2246" y="791"/>
                </a:cubicBezTo>
                <a:cubicBezTo>
                  <a:pt x="2183" y="579"/>
                  <a:pt x="2104" y="410"/>
                  <a:pt x="2009" y="284"/>
                </a:cubicBezTo>
                <a:cubicBezTo>
                  <a:pt x="1914" y="157"/>
                  <a:pt x="1812" y="94"/>
                  <a:pt x="1703" y="94"/>
                </a:cubicBezTo>
                <a:cubicBezTo>
                  <a:pt x="1593" y="94"/>
                  <a:pt x="1492" y="157"/>
                  <a:pt x="1397" y="284"/>
                </a:cubicBezTo>
                <a:cubicBezTo>
                  <a:pt x="1303" y="410"/>
                  <a:pt x="1225" y="578"/>
                  <a:pt x="1162" y="787"/>
                </a:cubicBezTo>
                <a:cubicBezTo>
                  <a:pt x="1338" y="836"/>
                  <a:pt x="1519" y="901"/>
                  <a:pt x="1705" y="982"/>
                </a:cubicBezTo>
                <a:close/>
                <a:moveTo>
                  <a:pt x="1705" y="2796"/>
                </a:moveTo>
                <a:cubicBezTo>
                  <a:pt x="1527" y="2877"/>
                  <a:pt x="1347" y="2941"/>
                  <a:pt x="1164" y="2989"/>
                </a:cubicBezTo>
                <a:cubicBezTo>
                  <a:pt x="1225" y="3201"/>
                  <a:pt x="1303" y="3369"/>
                  <a:pt x="1397" y="3495"/>
                </a:cubicBezTo>
                <a:cubicBezTo>
                  <a:pt x="1492" y="3621"/>
                  <a:pt x="1593" y="3684"/>
                  <a:pt x="1703" y="3684"/>
                </a:cubicBezTo>
                <a:cubicBezTo>
                  <a:pt x="1812" y="3684"/>
                  <a:pt x="1914" y="3621"/>
                  <a:pt x="2009" y="3495"/>
                </a:cubicBezTo>
                <a:cubicBezTo>
                  <a:pt x="2104" y="3369"/>
                  <a:pt x="2183" y="3201"/>
                  <a:pt x="2246" y="2989"/>
                </a:cubicBezTo>
                <a:cubicBezTo>
                  <a:pt x="2064" y="2942"/>
                  <a:pt x="1884" y="2878"/>
                  <a:pt x="1705" y="2796"/>
                </a:cubicBezTo>
                <a:close/>
                <a:moveTo>
                  <a:pt x="2111" y="2589"/>
                </a:moveTo>
                <a:cubicBezTo>
                  <a:pt x="2011" y="2648"/>
                  <a:pt x="1924" y="2694"/>
                  <a:pt x="1848" y="2728"/>
                </a:cubicBezTo>
                <a:cubicBezTo>
                  <a:pt x="1999" y="2794"/>
                  <a:pt x="2142" y="2845"/>
                  <a:pt x="2277" y="2880"/>
                </a:cubicBezTo>
                <a:cubicBezTo>
                  <a:pt x="2310" y="2753"/>
                  <a:pt x="2337" y="2605"/>
                  <a:pt x="2359" y="2437"/>
                </a:cubicBezTo>
                <a:cubicBezTo>
                  <a:pt x="2281" y="2488"/>
                  <a:pt x="2198" y="2538"/>
                  <a:pt x="2111" y="2589"/>
                </a:cubicBezTo>
                <a:close/>
                <a:moveTo>
                  <a:pt x="2277" y="898"/>
                </a:moveTo>
                <a:cubicBezTo>
                  <a:pt x="2146" y="935"/>
                  <a:pt x="2003" y="985"/>
                  <a:pt x="1850" y="1049"/>
                </a:cubicBezTo>
                <a:cubicBezTo>
                  <a:pt x="1952" y="1101"/>
                  <a:pt x="2037" y="1148"/>
                  <a:pt x="2107" y="1189"/>
                </a:cubicBezTo>
                <a:cubicBezTo>
                  <a:pt x="2200" y="1242"/>
                  <a:pt x="2284" y="1295"/>
                  <a:pt x="2359" y="1347"/>
                </a:cubicBezTo>
                <a:cubicBezTo>
                  <a:pt x="2341" y="1195"/>
                  <a:pt x="2314" y="1045"/>
                  <a:pt x="2277" y="898"/>
                </a:cubicBezTo>
                <a:close/>
                <a:moveTo>
                  <a:pt x="2927" y="1810"/>
                </a:moveTo>
                <a:cubicBezTo>
                  <a:pt x="3078" y="1650"/>
                  <a:pt x="3185" y="1498"/>
                  <a:pt x="3247" y="1353"/>
                </a:cubicBezTo>
                <a:cubicBezTo>
                  <a:pt x="3310" y="1208"/>
                  <a:pt x="3313" y="1088"/>
                  <a:pt x="3259" y="992"/>
                </a:cubicBezTo>
                <a:cubicBezTo>
                  <a:pt x="3204" y="898"/>
                  <a:pt x="3098" y="841"/>
                  <a:pt x="2941" y="823"/>
                </a:cubicBezTo>
                <a:cubicBezTo>
                  <a:pt x="2784" y="805"/>
                  <a:pt x="2598" y="821"/>
                  <a:pt x="2384" y="871"/>
                </a:cubicBezTo>
                <a:cubicBezTo>
                  <a:pt x="2434" y="1047"/>
                  <a:pt x="2470" y="1237"/>
                  <a:pt x="2490" y="1439"/>
                </a:cubicBezTo>
                <a:cubicBezTo>
                  <a:pt x="2649" y="1554"/>
                  <a:pt x="2794" y="1677"/>
                  <a:pt x="2927" y="1810"/>
                </a:cubicBezTo>
                <a:close/>
                <a:moveTo>
                  <a:pt x="2940" y="2958"/>
                </a:moveTo>
                <a:cubicBezTo>
                  <a:pt x="3097" y="2939"/>
                  <a:pt x="3202" y="2882"/>
                  <a:pt x="3257" y="2788"/>
                </a:cubicBezTo>
                <a:cubicBezTo>
                  <a:pt x="3311" y="2693"/>
                  <a:pt x="3308" y="2574"/>
                  <a:pt x="3246" y="2429"/>
                </a:cubicBezTo>
                <a:cubicBezTo>
                  <a:pt x="3183" y="2284"/>
                  <a:pt x="3077" y="2131"/>
                  <a:pt x="2927" y="1970"/>
                </a:cubicBezTo>
                <a:cubicBezTo>
                  <a:pt x="2797" y="2101"/>
                  <a:pt x="2651" y="2226"/>
                  <a:pt x="2488" y="2345"/>
                </a:cubicBezTo>
                <a:cubicBezTo>
                  <a:pt x="2467" y="2541"/>
                  <a:pt x="2433" y="2728"/>
                  <a:pt x="2384" y="2909"/>
                </a:cubicBezTo>
                <a:cubicBezTo>
                  <a:pt x="2598" y="2961"/>
                  <a:pt x="2784" y="2977"/>
                  <a:pt x="2940" y="2958"/>
                </a:cubicBezTo>
                <a:close/>
                <a:moveTo>
                  <a:pt x="2686" y="2041"/>
                </a:moveTo>
                <a:cubicBezTo>
                  <a:pt x="2744" y="1991"/>
                  <a:pt x="2798" y="1941"/>
                  <a:pt x="2847" y="1890"/>
                </a:cubicBezTo>
                <a:cubicBezTo>
                  <a:pt x="2754" y="1798"/>
                  <a:pt x="2640" y="1701"/>
                  <a:pt x="2504" y="1597"/>
                </a:cubicBezTo>
                <a:cubicBezTo>
                  <a:pt x="2511" y="1706"/>
                  <a:pt x="2515" y="1803"/>
                  <a:pt x="2515" y="1888"/>
                </a:cubicBezTo>
                <a:cubicBezTo>
                  <a:pt x="2515" y="1982"/>
                  <a:pt x="2511" y="2084"/>
                  <a:pt x="2504" y="2193"/>
                </a:cubicBezTo>
                <a:cubicBezTo>
                  <a:pt x="2567" y="2141"/>
                  <a:pt x="2628" y="2091"/>
                  <a:pt x="2686" y="2041"/>
                </a:cubicBezTo>
                <a:close/>
              </a:path>
            </a:pathLst>
          </a:custGeom>
          <a:solidFill>
            <a:sysClr val="window" lastClr="FFFFFF"/>
          </a:solidFill>
          <a:ln>
            <a:noFill/>
          </a:ln>
        </p:spPr>
        <p:txBody>
          <a:bodyPr anchor="ctr" anchorCtr="1">
            <a:normAutofit/>
          </a:bodyPr>
          <a:lstStyle/>
          <a:p>
            <a:endParaRPr lang="zh-CN" altLang="en-US">
              <a:sym typeface="Arial" panose="020B0604020202020204" pitchFamily="34" charset="0"/>
            </a:endParaRPr>
          </a:p>
        </p:txBody>
      </p:sp>
      <p:sp>
        <p:nvSpPr>
          <p:cNvPr id="42" name="椭圆 41"/>
          <p:cNvSpPr/>
          <p:nvPr>
            <p:custDataLst>
              <p:tags r:id="rId5"/>
            </p:custDataLst>
          </p:nvPr>
        </p:nvSpPr>
        <p:spPr>
          <a:xfrm>
            <a:off x="4896432" y="3507380"/>
            <a:ext cx="885278" cy="885276"/>
          </a:xfrm>
          <a:prstGeom prst="ellipse">
            <a:avLst/>
          </a:prstGeom>
          <a:solidFill>
            <a:srgbClr val="15AA9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43" name="L 形 42"/>
          <p:cNvSpPr/>
          <p:nvPr>
            <p:custDataLst>
              <p:tags r:id="rId6"/>
            </p:custDataLst>
          </p:nvPr>
        </p:nvSpPr>
        <p:spPr>
          <a:xfrm>
            <a:off x="4793394" y="3384740"/>
            <a:ext cx="789847" cy="1130556"/>
          </a:xfrm>
          <a:prstGeom prst="corner">
            <a:avLst>
              <a:gd name="adj1" fmla="val 4520"/>
              <a:gd name="adj2" fmla="val 5367"/>
            </a:avLst>
          </a:prstGeom>
          <a:solidFill>
            <a:srgbClr val="15AA96">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44" name="L 形 43"/>
          <p:cNvSpPr/>
          <p:nvPr>
            <p:custDataLst>
              <p:tags r:id="rId7"/>
            </p:custDataLst>
          </p:nvPr>
        </p:nvSpPr>
        <p:spPr>
          <a:xfrm flipH="1" flipV="1">
            <a:off x="5094900" y="3384740"/>
            <a:ext cx="789847" cy="1130556"/>
          </a:xfrm>
          <a:prstGeom prst="corner">
            <a:avLst>
              <a:gd name="adj1" fmla="val 4520"/>
              <a:gd name="adj2" fmla="val 5367"/>
            </a:avLst>
          </a:prstGeom>
          <a:solidFill>
            <a:srgbClr val="15AA9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46" name="椭圆 45"/>
          <p:cNvSpPr/>
          <p:nvPr>
            <p:custDataLst>
              <p:tags r:id="rId8"/>
            </p:custDataLst>
          </p:nvPr>
        </p:nvSpPr>
        <p:spPr>
          <a:xfrm>
            <a:off x="4896432" y="5073162"/>
            <a:ext cx="885278" cy="885276"/>
          </a:xfrm>
          <a:prstGeom prst="ellipse">
            <a:avLst/>
          </a:prstGeom>
          <a:solidFill>
            <a:srgbClr val="8DB545"/>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47" name="L 形 46"/>
          <p:cNvSpPr/>
          <p:nvPr>
            <p:custDataLst>
              <p:tags r:id="rId9"/>
            </p:custDataLst>
          </p:nvPr>
        </p:nvSpPr>
        <p:spPr>
          <a:xfrm>
            <a:off x="4793394" y="4950522"/>
            <a:ext cx="789847" cy="1130556"/>
          </a:xfrm>
          <a:prstGeom prst="corner">
            <a:avLst>
              <a:gd name="adj1" fmla="val 4520"/>
              <a:gd name="adj2" fmla="val 5367"/>
            </a:avLst>
          </a:prstGeom>
          <a:solidFill>
            <a:srgbClr val="8DB545">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48" name="L 形 47"/>
          <p:cNvSpPr/>
          <p:nvPr>
            <p:custDataLst>
              <p:tags r:id="rId10"/>
            </p:custDataLst>
          </p:nvPr>
        </p:nvSpPr>
        <p:spPr>
          <a:xfrm flipH="1" flipV="1">
            <a:off x="5094900" y="4950522"/>
            <a:ext cx="789847" cy="1130556"/>
          </a:xfrm>
          <a:prstGeom prst="corner">
            <a:avLst>
              <a:gd name="adj1" fmla="val 4520"/>
              <a:gd name="adj2" fmla="val 5367"/>
            </a:avLst>
          </a:prstGeom>
          <a:solidFill>
            <a:srgbClr val="8DB545"/>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50" name="椭圆 49"/>
          <p:cNvSpPr/>
          <p:nvPr>
            <p:custDataLst>
              <p:tags r:id="rId11"/>
            </p:custDataLst>
          </p:nvPr>
        </p:nvSpPr>
        <p:spPr>
          <a:xfrm flipH="1" flipV="1">
            <a:off x="6476094" y="5073160"/>
            <a:ext cx="885278" cy="885276"/>
          </a:xfrm>
          <a:prstGeom prst="ellipse">
            <a:avLst/>
          </a:prstGeom>
          <a:solidFill>
            <a:srgbClr val="3069B4">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51" name="L 形 50"/>
          <p:cNvSpPr/>
          <p:nvPr>
            <p:custDataLst>
              <p:tags r:id="rId12"/>
            </p:custDataLst>
          </p:nvPr>
        </p:nvSpPr>
        <p:spPr>
          <a:xfrm flipH="1" flipV="1">
            <a:off x="6674563" y="4950522"/>
            <a:ext cx="789847" cy="1130556"/>
          </a:xfrm>
          <a:prstGeom prst="corner">
            <a:avLst>
              <a:gd name="adj1" fmla="val 4520"/>
              <a:gd name="adj2" fmla="val 5367"/>
            </a:avLst>
          </a:prstGeom>
          <a:solidFill>
            <a:srgbClr val="3069B4"/>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52" name="L 形 51"/>
          <p:cNvSpPr/>
          <p:nvPr>
            <p:custDataLst>
              <p:tags r:id="rId13"/>
            </p:custDataLst>
          </p:nvPr>
        </p:nvSpPr>
        <p:spPr>
          <a:xfrm>
            <a:off x="6373058" y="4950522"/>
            <a:ext cx="789847" cy="1130556"/>
          </a:xfrm>
          <a:prstGeom prst="corner">
            <a:avLst>
              <a:gd name="adj1" fmla="val 4520"/>
              <a:gd name="adj2" fmla="val 5367"/>
            </a:avLst>
          </a:prstGeom>
          <a:solidFill>
            <a:srgbClr val="3069B4">
              <a:lumMod val="75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54" name="椭圆 53"/>
          <p:cNvSpPr/>
          <p:nvPr>
            <p:custDataLst>
              <p:tags r:id="rId14"/>
            </p:custDataLst>
          </p:nvPr>
        </p:nvSpPr>
        <p:spPr>
          <a:xfrm flipH="1" flipV="1">
            <a:off x="6476580" y="3507380"/>
            <a:ext cx="885278" cy="885276"/>
          </a:xfrm>
          <a:prstGeom prst="ellipse">
            <a:avLst/>
          </a:prstGeom>
          <a:solidFill>
            <a:srgbClr val="BA433A"/>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55" name="L 形 54"/>
          <p:cNvSpPr/>
          <p:nvPr>
            <p:custDataLst>
              <p:tags r:id="rId15"/>
            </p:custDataLst>
          </p:nvPr>
        </p:nvSpPr>
        <p:spPr>
          <a:xfrm flipH="1" flipV="1">
            <a:off x="6675049" y="3384740"/>
            <a:ext cx="789847" cy="1130556"/>
          </a:xfrm>
          <a:prstGeom prst="corner">
            <a:avLst>
              <a:gd name="adj1" fmla="val 4520"/>
              <a:gd name="adj2" fmla="val 5367"/>
            </a:avLst>
          </a:prstGeom>
          <a:solidFill>
            <a:srgbClr val="BA433A">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56" name="L 形 55"/>
          <p:cNvSpPr/>
          <p:nvPr>
            <p:custDataLst>
              <p:tags r:id="rId16"/>
            </p:custDataLst>
          </p:nvPr>
        </p:nvSpPr>
        <p:spPr>
          <a:xfrm>
            <a:off x="6373543" y="3384740"/>
            <a:ext cx="789847" cy="1130556"/>
          </a:xfrm>
          <a:prstGeom prst="corner">
            <a:avLst>
              <a:gd name="adj1" fmla="val 4520"/>
              <a:gd name="adj2" fmla="val 5367"/>
            </a:avLst>
          </a:prstGeom>
          <a:solidFill>
            <a:srgbClr val="BA433A"/>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58" name="椭圆 57"/>
          <p:cNvSpPr/>
          <p:nvPr>
            <p:custDataLst>
              <p:tags r:id="rId17"/>
            </p:custDataLst>
          </p:nvPr>
        </p:nvSpPr>
        <p:spPr>
          <a:xfrm flipH="1" flipV="1">
            <a:off x="6476580" y="1941598"/>
            <a:ext cx="885278" cy="885276"/>
          </a:xfrm>
          <a:prstGeom prst="ellipse">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59" name="L 形 58"/>
          <p:cNvSpPr/>
          <p:nvPr>
            <p:custDataLst>
              <p:tags r:id="rId18"/>
            </p:custDataLst>
          </p:nvPr>
        </p:nvSpPr>
        <p:spPr>
          <a:xfrm flipH="1" flipV="1">
            <a:off x="6675049" y="1818958"/>
            <a:ext cx="789847" cy="1130556"/>
          </a:xfrm>
          <a:prstGeom prst="corner">
            <a:avLst>
              <a:gd name="adj1" fmla="val 4520"/>
              <a:gd name="adj2" fmla="val 5367"/>
            </a:avLst>
          </a:prstGeom>
          <a:solidFill>
            <a:srgbClr val="F4A516">
              <a:lumMod val="60000"/>
              <a:lumOff val="40000"/>
            </a:srgbClr>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60" name="L 形 59"/>
          <p:cNvSpPr/>
          <p:nvPr>
            <p:custDataLst>
              <p:tags r:id="rId19"/>
            </p:custDataLst>
          </p:nvPr>
        </p:nvSpPr>
        <p:spPr>
          <a:xfrm>
            <a:off x="6373543" y="1818958"/>
            <a:ext cx="789847" cy="1130556"/>
          </a:xfrm>
          <a:prstGeom prst="corner">
            <a:avLst>
              <a:gd name="adj1" fmla="val 4520"/>
              <a:gd name="adj2" fmla="val 5367"/>
            </a:avLst>
          </a:prstGeom>
          <a:solidFill>
            <a:srgbClr val="F4A516"/>
          </a:solidFill>
          <a:ln>
            <a:noFill/>
          </a:ln>
        </p:spPr>
        <p:style>
          <a:lnRef idx="2">
            <a:srgbClr val="3069B4">
              <a:shade val="50000"/>
            </a:srgbClr>
          </a:lnRef>
          <a:fillRef idx="1">
            <a:srgbClr val="3069B4"/>
          </a:fillRef>
          <a:effectRef idx="0">
            <a:srgbClr val="3069B4"/>
          </a:effectRef>
          <a:fontRef idx="minor">
            <a:sysClr val="window" lastClr="FFFFFF"/>
          </a:fontRef>
        </p:style>
        <p:txBody>
          <a:bodyPr rtlCol="0" anchor="ctr">
            <a:normAutofit/>
          </a:bodyPr>
          <a:lstStyle/>
          <a:p>
            <a:pPr algn="ctr"/>
            <a:endParaRPr lang="zh-CN" altLang="en-US">
              <a:sym typeface="Arial" panose="020B0604020202020204" pitchFamily="34" charset="0"/>
            </a:endParaRPr>
          </a:p>
        </p:txBody>
      </p:sp>
      <p:sp>
        <p:nvSpPr>
          <p:cNvPr id="64" name="文本框 63"/>
          <p:cNvSpPr txBox="1"/>
          <p:nvPr>
            <p:custDataLst>
              <p:tags r:id="rId20"/>
            </p:custDataLst>
          </p:nvPr>
        </p:nvSpPr>
        <p:spPr>
          <a:xfrm>
            <a:off x="238760" y="1941830"/>
            <a:ext cx="4367530" cy="1120775"/>
          </a:xfrm>
          <a:prstGeom prst="rect">
            <a:avLst/>
          </a:prstGeom>
          <a:noFill/>
        </p:spPr>
        <p:txBody>
          <a:bodyPr wrap="square" rtlCol="0">
            <a:normAutofit fontScale="97500" lnSpcReduction="10000"/>
          </a:bodyPr>
          <a:lstStyle/>
          <a:p>
            <a:pPr algn="r"/>
            <a:r>
              <a:rPr lang="zh-CN" altLang="en-US" dirty="0">
                <a:sym typeface="Arial" panose="020B0604020202020204" pitchFamily="34" charset="0"/>
              </a:rPr>
              <a:t>探索起步阶段（</a:t>
            </a:r>
            <a:r>
              <a:rPr lang="en-US" altLang="zh-CN" dirty="0">
                <a:sym typeface="Arial" panose="020B0604020202020204" pitchFamily="34" charset="0"/>
              </a:rPr>
              <a:t>1978——1991</a:t>
            </a:r>
            <a:r>
              <a:rPr lang="zh-CN" altLang="en-US" dirty="0">
                <a:ea typeface="宋体" panose="02010600030101010101" pitchFamily="2" charset="-122"/>
                <a:sym typeface="Arial" panose="020B0604020202020204" pitchFamily="34" charset="0"/>
              </a:rPr>
              <a:t>年</a:t>
            </a:r>
            <a:r>
              <a:rPr lang="zh-CN" altLang="en-US" dirty="0">
                <a:sym typeface="Arial" panose="020B0604020202020204" pitchFamily="34" charset="0"/>
              </a:rPr>
              <a:t>）</a:t>
            </a:r>
            <a:endParaRPr lang="zh-CN" altLang="en-US" dirty="0">
              <a:sym typeface="Arial" panose="020B0604020202020204" pitchFamily="34" charset="0"/>
            </a:endParaRPr>
          </a:p>
          <a:p>
            <a:pPr algn="r"/>
            <a:r>
              <a:rPr lang="zh-CN" altLang="en-US" dirty="0">
                <a:sym typeface="Arial" panose="020B0604020202020204" pitchFamily="34" charset="0"/>
              </a:rPr>
              <a:t>框架构建阶段（</a:t>
            </a:r>
            <a:r>
              <a:rPr lang="en-US" altLang="zh-CN" dirty="0">
                <a:sym typeface="Arial" panose="020B0604020202020204" pitchFamily="34" charset="0"/>
              </a:rPr>
              <a:t>1992——2001</a:t>
            </a:r>
            <a:r>
              <a:rPr lang="zh-CN" altLang="en-US" dirty="0">
                <a:ea typeface="宋体" panose="02010600030101010101" pitchFamily="2" charset="-122"/>
                <a:sym typeface="Arial" panose="020B0604020202020204" pitchFamily="34" charset="0"/>
              </a:rPr>
              <a:t>年</a:t>
            </a:r>
            <a:r>
              <a:rPr lang="zh-CN" altLang="en-US" dirty="0">
                <a:sym typeface="Arial" panose="020B0604020202020204" pitchFamily="34" charset="0"/>
              </a:rPr>
              <a:t>）</a:t>
            </a:r>
            <a:endParaRPr lang="zh-CN" altLang="en-US" dirty="0">
              <a:sym typeface="Arial" panose="020B0604020202020204" pitchFamily="34" charset="0"/>
            </a:endParaRPr>
          </a:p>
          <a:p>
            <a:pPr algn="r"/>
            <a:r>
              <a:rPr lang="zh-CN" altLang="en-US" dirty="0">
                <a:sym typeface="Arial" panose="020B0604020202020204" pitchFamily="34" charset="0"/>
              </a:rPr>
              <a:t>体制完善阶段（</a:t>
            </a:r>
            <a:r>
              <a:rPr lang="en-US" altLang="zh-CN" dirty="0">
                <a:sym typeface="Arial" panose="020B0604020202020204" pitchFamily="34" charset="0"/>
              </a:rPr>
              <a:t>2002——2011</a:t>
            </a:r>
            <a:r>
              <a:rPr lang="zh-CN" altLang="en-US" dirty="0">
                <a:ea typeface="宋体" panose="02010600030101010101" pitchFamily="2" charset="-122"/>
                <a:sym typeface="Arial" panose="020B0604020202020204" pitchFamily="34" charset="0"/>
              </a:rPr>
              <a:t>年</a:t>
            </a:r>
            <a:r>
              <a:rPr lang="zh-CN" altLang="en-US" dirty="0">
                <a:sym typeface="Arial" panose="020B0604020202020204" pitchFamily="34" charset="0"/>
              </a:rPr>
              <a:t>）</a:t>
            </a:r>
            <a:endParaRPr lang="zh-CN" altLang="en-US" dirty="0">
              <a:sym typeface="Arial" panose="020B0604020202020204" pitchFamily="34" charset="0"/>
            </a:endParaRPr>
          </a:p>
          <a:p>
            <a:pPr algn="r"/>
            <a:r>
              <a:rPr lang="zh-CN" altLang="en-US" dirty="0">
                <a:sym typeface="Arial" panose="020B0604020202020204" pitchFamily="34" charset="0"/>
              </a:rPr>
              <a:t>全面深化阶段（</a:t>
            </a:r>
            <a:r>
              <a:rPr lang="en-US" altLang="zh-CN" dirty="0">
                <a:sym typeface="Arial" panose="020B0604020202020204" pitchFamily="34" charset="0"/>
              </a:rPr>
              <a:t>2012——</a:t>
            </a:r>
            <a:r>
              <a:rPr lang="zh-CN" altLang="en-US" dirty="0">
                <a:ea typeface="宋体" panose="02010600030101010101" pitchFamily="2" charset="-122"/>
                <a:sym typeface="Arial" panose="020B0604020202020204" pitchFamily="34" charset="0"/>
              </a:rPr>
              <a:t>今        </a:t>
            </a:r>
            <a:r>
              <a:rPr lang="zh-CN" altLang="en-US" dirty="0">
                <a:sym typeface="Arial" panose="020B0604020202020204" pitchFamily="34" charset="0"/>
              </a:rPr>
              <a:t>）</a:t>
            </a:r>
            <a:endParaRPr lang="zh-CN" altLang="en-US" dirty="0">
              <a:sym typeface="Arial" panose="020B0604020202020204" pitchFamily="34" charset="0"/>
            </a:endParaRPr>
          </a:p>
        </p:txBody>
      </p:sp>
      <p:sp>
        <p:nvSpPr>
          <p:cNvPr id="65" name="文本框 64"/>
          <p:cNvSpPr txBox="1"/>
          <p:nvPr>
            <p:custDataLst>
              <p:tags r:id="rId21"/>
            </p:custDataLst>
          </p:nvPr>
        </p:nvSpPr>
        <p:spPr>
          <a:xfrm>
            <a:off x="240523" y="1644968"/>
            <a:ext cx="4366065" cy="468051"/>
          </a:xfrm>
          <a:prstGeom prst="rect">
            <a:avLst/>
          </a:prstGeom>
          <a:noFill/>
        </p:spPr>
        <p:txBody>
          <a:bodyPr wrap="square" rtlCol="0">
            <a:normAutofit/>
          </a:bodyPr>
          <a:lstStyle/>
          <a:p>
            <a:pPr algn="r"/>
            <a:r>
              <a:rPr lang="zh-CN" altLang="en-US" dirty="0">
                <a:solidFill>
                  <a:srgbClr val="3069B4"/>
                </a:solidFill>
                <a:latin typeface="Arial" panose="020B0604020202020204" pitchFamily="34" charset="0"/>
                <a:ea typeface="黑体" panose="02010609060101010101" charset="-122"/>
                <a:cs typeface="+mn-ea"/>
                <a:sym typeface="Arial" panose="020B0604020202020204" pitchFamily="34" charset="0"/>
              </a:rPr>
              <a:t>改革进程的历史回顾</a:t>
            </a:r>
            <a:endParaRPr lang="zh-CN" altLang="en-US" dirty="0">
              <a:solidFill>
                <a:srgbClr val="3069B4"/>
              </a:solidFill>
              <a:latin typeface="Arial" panose="020B0604020202020204" pitchFamily="34" charset="0"/>
              <a:ea typeface="黑体" panose="02010609060101010101" charset="-122"/>
              <a:cs typeface="+mn-ea"/>
              <a:sym typeface="Arial" panose="020B0604020202020204" pitchFamily="34" charset="0"/>
            </a:endParaRPr>
          </a:p>
        </p:txBody>
      </p:sp>
      <p:sp>
        <p:nvSpPr>
          <p:cNvPr id="66" name="文本框 65"/>
          <p:cNvSpPr txBox="1"/>
          <p:nvPr>
            <p:custDataLst>
              <p:tags r:id="rId22"/>
            </p:custDataLst>
          </p:nvPr>
        </p:nvSpPr>
        <p:spPr>
          <a:xfrm>
            <a:off x="239062" y="3698712"/>
            <a:ext cx="4367527" cy="816584"/>
          </a:xfrm>
          <a:prstGeom prst="rect">
            <a:avLst/>
          </a:prstGeom>
          <a:noFill/>
        </p:spPr>
        <p:txBody>
          <a:bodyPr wrap="square" rtlCol="0">
            <a:normAutofit fontScale="92500"/>
          </a:bodyPr>
          <a:lstStyle/>
          <a:p>
            <a:pPr algn="r"/>
            <a:r>
              <a:rPr lang="zh-CN" altLang="en-US" dirty="0">
                <a:sym typeface="Arial" panose="020B0604020202020204" pitchFamily="34" charset="0"/>
              </a:rPr>
              <a:t>完善要素市场体系</a:t>
            </a:r>
            <a:endParaRPr lang="zh-CN" altLang="en-US" dirty="0">
              <a:sym typeface="Arial" panose="020B0604020202020204" pitchFamily="34" charset="0"/>
            </a:endParaRPr>
          </a:p>
          <a:p>
            <a:pPr algn="r"/>
            <a:r>
              <a:rPr lang="zh-CN" altLang="en-US" dirty="0">
                <a:sym typeface="Arial" panose="020B0604020202020204" pitchFamily="34" charset="0"/>
              </a:rPr>
              <a:t>健全价格形成机制</a:t>
            </a:r>
            <a:endParaRPr lang="zh-CN" altLang="en-US" dirty="0">
              <a:sym typeface="Arial" panose="020B0604020202020204" pitchFamily="34" charset="0"/>
            </a:endParaRPr>
          </a:p>
          <a:p>
            <a:pPr algn="r"/>
            <a:r>
              <a:rPr lang="zh-CN" altLang="en-US" dirty="0">
                <a:sym typeface="Arial" panose="020B0604020202020204" pitchFamily="34" charset="0"/>
              </a:rPr>
              <a:t>维护公平竞争</a:t>
            </a:r>
            <a:endParaRPr lang="zh-CN" altLang="en-US" dirty="0">
              <a:sym typeface="Arial" panose="020B0604020202020204" pitchFamily="34" charset="0"/>
            </a:endParaRPr>
          </a:p>
        </p:txBody>
      </p:sp>
      <p:sp>
        <p:nvSpPr>
          <p:cNvPr id="67" name="文本框 66"/>
          <p:cNvSpPr txBox="1"/>
          <p:nvPr>
            <p:custDataLst>
              <p:tags r:id="rId23"/>
            </p:custDataLst>
          </p:nvPr>
        </p:nvSpPr>
        <p:spPr>
          <a:xfrm>
            <a:off x="240523" y="3271780"/>
            <a:ext cx="4366065" cy="468051"/>
          </a:xfrm>
          <a:prstGeom prst="rect">
            <a:avLst/>
          </a:prstGeom>
          <a:noFill/>
        </p:spPr>
        <p:txBody>
          <a:bodyPr wrap="square" rtlCol="0">
            <a:normAutofit/>
          </a:bodyPr>
          <a:lstStyle/>
          <a:p>
            <a:pPr algn="r"/>
            <a:r>
              <a:rPr lang="zh-CN" altLang="en-US" dirty="0">
                <a:solidFill>
                  <a:srgbClr val="15AA96"/>
                </a:solidFill>
                <a:latin typeface="Arial" panose="020B0604020202020204" pitchFamily="34" charset="0"/>
                <a:ea typeface="黑体" panose="02010609060101010101" charset="-122"/>
                <a:cs typeface="+mn-ea"/>
                <a:sym typeface="Arial" panose="020B0604020202020204" pitchFamily="34" charset="0"/>
              </a:rPr>
              <a:t>现代市场体系改革</a:t>
            </a:r>
            <a:endParaRPr lang="zh-CN" altLang="en-US" dirty="0">
              <a:solidFill>
                <a:srgbClr val="15AA96"/>
              </a:solidFill>
              <a:latin typeface="Arial" panose="020B0604020202020204" pitchFamily="34" charset="0"/>
              <a:ea typeface="黑体" panose="02010609060101010101" charset="-122"/>
              <a:cs typeface="+mn-ea"/>
              <a:sym typeface="Arial" panose="020B0604020202020204" pitchFamily="34" charset="0"/>
            </a:endParaRPr>
          </a:p>
        </p:txBody>
      </p:sp>
      <p:sp>
        <p:nvSpPr>
          <p:cNvPr id="68" name="文本框 67"/>
          <p:cNvSpPr txBox="1"/>
          <p:nvPr>
            <p:custDataLst>
              <p:tags r:id="rId24"/>
            </p:custDataLst>
          </p:nvPr>
        </p:nvSpPr>
        <p:spPr>
          <a:xfrm>
            <a:off x="238760" y="5264785"/>
            <a:ext cx="4367530" cy="1320165"/>
          </a:xfrm>
          <a:prstGeom prst="rect">
            <a:avLst/>
          </a:prstGeom>
          <a:noFill/>
        </p:spPr>
        <p:txBody>
          <a:bodyPr wrap="square" rtlCol="0">
            <a:normAutofit fontScale="90000"/>
          </a:bodyPr>
          <a:lstStyle/>
          <a:p>
            <a:pPr algn="l"/>
            <a:r>
              <a:rPr lang="zh-CN" altLang="en-US" dirty="0">
                <a:sym typeface="Arial" panose="020B0604020202020204" pitchFamily="34" charset="0"/>
              </a:rPr>
              <a:t>建立责任清晰、财力协调、区域均衡的央地财政关系</a:t>
            </a:r>
            <a:endParaRPr lang="zh-CN" altLang="en-US" dirty="0">
              <a:sym typeface="Arial" panose="020B0604020202020204" pitchFamily="34" charset="0"/>
            </a:endParaRPr>
          </a:p>
          <a:p>
            <a:pPr algn="l"/>
            <a:r>
              <a:rPr lang="zh-CN" altLang="en-US" dirty="0">
                <a:sym typeface="Arial" panose="020B0604020202020204" pitchFamily="34" charset="0"/>
              </a:rPr>
              <a:t>建立全面规范透明、标准科学、约束有力的预算制度</a:t>
            </a:r>
            <a:endParaRPr lang="zh-CN" altLang="en-US" dirty="0">
              <a:sym typeface="Arial" panose="020B0604020202020204" pitchFamily="34" charset="0"/>
            </a:endParaRPr>
          </a:p>
          <a:p>
            <a:pPr algn="l"/>
            <a:r>
              <a:rPr lang="zh-CN" altLang="en-US" dirty="0">
                <a:sym typeface="Arial" panose="020B0604020202020204" pitchFamily="34" charset="0"/>
              </a:rPr>
              <a:t>深化税收制度改革</a:t>
            </a:r>
            <a:endParaRPr lang="zh-CN" altLang="en-US" dirty="0">
              <a:sym typeface="Arial" panose="020B0604020202020204" pitchFamily="34" charset="0"/>
            </a:endParaRPr>
          </a:p>
        </p:txBody>
      </p:sp>
      <p:sp>
        <p:nvSpPr>
          <p:cNvPr id="69" name="文本框 68"/>
          <p:cNvSpPr txBox="1"/>
          <p:nvPr>
            <p:custDataLst>
              <p:tags r:id="rId25"/>
            </p:custDataLst>
          </p:nvPr>
        </p:nvSpPr>
        <p:spPr>
          <a:xfrm>
            <a:off x="240523" y="4837562"/>
            <a:ext cx="4366065" cy="468051"/>
          </a:xfrm>
          <a:prstGeom prst="rect">
            <a:avLst/>
          </a:prstGeom>
          <a:noFill/>
        </p:spPr>
        <p:txBody>
          <a:bodyPr wrap="square" rtlCol="0">
            <a:normAutofit/>
          </a:bodyPr>
          <a:lstStyle/>
          <a:p>
            <a:pPr algn="r"/>
            <a:r>
              <a:rPr lang="zh-CN" altLang="en-US" dirty="0">
                <a:solidFill>
                  <a:srgbClr val="8DB545"/>
                </a:solidFill>
                <a:latin typeface="Arial" panose="020B0604020202020204" pitchFamily="34" charset="0"/>
                <a:ea typeface="黑体" panose="02010609060101010101" charset="-122"/>
                <a:cs typeface="+mn-ea"/>
                <a:sym typeface="Arial" panose="020B0604020202020204" pitchFamily="34" charset="0"/>
              </a:rPr>
              <a:t>财税体制改革</a:t>
            </a:r>
            <a:endParaRPr lang="zh-CN" altLang="en-US" dirty="0">
              <a:solidFill>
                <a:srgbClr val="8DB545"/>
              </a:solidFill>
              <a:latin typeface="Arial" panose="020B0604020202020204" pitchFamily="34" charset="0"/>
              <a:ea typeface="黑体" panose="02010609060101010101" charset="-122"/>
              <a:cs typeface="+mn-ea"/>
              <a:sym typeface="Arial" panose="020B0604020202020204" pitchFamily="34" charset="0"/>
            </a:endParaRPr>
          </a:p>
        </p:txBody>
      </p:sp>
      <p:sp>
        <p:nvSpPr>
          <p:cNvPr id="70" name="文本框 69"/>
          <p:cNvSpPr txBox="1"/>
          <p:nvPr>
            <p:custDataLst>
              <p:tags r:id="rId26"/>
            </p:custDataLst>
          </p:nvPr>
        </p:nvSpPr>
        <p:spPr>
          <a:xfrm>
            <a:off x="7651215" y="2245890"/>
            <a:ext cx="4367527" cy="816584"/>
          </a:xfrm>
          <a:prstGeom prst="rect">
            <a:avLst/>
          </a:prstGeom>
          <a:noFill/>
        </p:spPr>
        <p:txBody>
          <a:bodyPr wrap="square" rtlCol="0">
            <a:normAutofit fontScale="92500"/>
          </a:bodyPr>
          <a:lstStyle/>
          <a:p>
            <a:r>
              <a:rPr lang="zh-CN" altLang="en-US" dirty="0">
                <a:sym typeface="Arial" panose="020B0604020202020204" pitchFamily="34" charset="0"/>
              </a:rPr>
              <a:t>健全现代产权制度</a:t>
            </a:r>
            <a:endParaRPr lang="zh-CN" altLang="en-US" dirty="0">
              <a:sym typeface="Arial" panose="020B0604020202020204" pitchFamily="34" charset="0"/>
            </a:endParaRPr>
          </a:p>
          <a:p>
            <a:r>
              <a:rPr lang="zh-CN" altLang="en-US" dirty="0">
                <a:sym typeface="Arial" panose="020B0604020202020204" pitchFamily="34" charset="0"/>
              </a:rPr>
              <a:t>深化国有企业改革</a:t>
            </a:r>
            <a:endParaRPr lang="zh-CN" altLang="en-US" dirty="0">
              <a:sym typeface="Arial" panose="020B0604020202020204" pitchFamily="34" charset="0"/>
            </a:endParaRPr>
          </a:p>
          <a:p>
            <a:r>
              <a:rPr lang="zh-CN" altLang="en-US" dirty="0">
                <a:sym typeface="Arial" panose="020B0604020202020204" pitchFamily="34" charset="0"/>
              </a:rPr>
              <a:t>支持非公有制经济发展</a:t>
            </a:r>
            <a:endParaRPr lang="zh-CN" altLang="en-US" dirty="0">
              <a:sym typeface="Arial" panose="020B0604020202020204" pitchFamily="34" charset="0"/>
            </a:endParaRPr>
          </a:p>
        </p:txBody>
      </p:sp>
      <p:sp>
        <p:nvSpPr>
          <p:cNvPr id="71" name="文本框 70"/>
          <p:cNvSpPr txBox="1"/>
          <p:nvPr>
            <p:custDataLst>
              <p:tags r:id="rId27"/>
            </p:custDataLst>
          </p:nvPr>
        </p:nvSpPr>
        <p:spPr>
          <a:xfrm>
            <a:off x="7652677" y="1818958"/>
            <a:ext cx="4366065" cy="468051"/>
          </a:xfrm>
          <a:prstGeom prst="rect">
            <a:avLst/>
          </a:prstGeom>
          <a:noFill/>
        </p:spPr>
        <p:txBody>
          <a:bodyPr wrap="square" rtlCol="0">
            <a:normAutofit/>
          </a:bodyPr>
          <a:lstStyle/>
          <a:p>
            <a:r>
              <a:rPr lang="zh-CN" altLang="en-US" dirty="0">
                <a:solidFill>
                  <a:srgbClr val="F4A516"/>
                </a:solidFill>
                <a:latin typeface="Arial" panose="020B0604020202020204" pitchFamily="34" charset="0"/>
                <a:ea typeface="黑体" panose="02010609060101010101" charset="-122"/>
                <a:cs typeface="+mn-ea"/>
                <a:sym typeface="Arial" panose="020B0604020202020204" pitchFamily="34" charset="0"/>
              </a:rPr>
              <a:t>坚持和完善基本经济制度</a:t>
            </a:r>
            <a:endParaRPr lang="zh-CN" altLang="en-US" dirty="0">
              <a:solidFill>
                <a:srgbClr val="F4A516"/>
              </a:solidFill>
              <a:latin typeface="Arial" panose="020B0604020202020204" pitchFamily="34" charset="0"/>
              <a:ea typeface="黑体" panose="02010609060101010101" charset="-122"/>
              <a:cs typeface="+mn-ea"/>
              <a:sym typeface="Arial" panose="020B0604020202020204" pitchFamily="34" charset="0"/>
            </a:endParaRPr>
          </a:p>
        </p:txBody>
      </p:sp>
      <p:sp>
        <p:nvSpPr>
          <p:cNvPr id="72" name="文本框 71"/>
          <p:cNvSpPr txBox="1"/>
          <p:nvPr>
            <p:custDataLst>
              <p:tags r:id="rId28"/>
            </p:custDataLst>
          </p:nvPr>
        </p:nvSpPr>
        <p:spPr>
          <a:xfrm>
            <a:off x="7652385" y="3679190"/>
            <a:ext cx="4367530" cy="1017905"/>
          </a:xfrm>
          <a:prstGeom prst="rect">
            <a:avLst/>
          </a:prstGeom>
          <a:noFill/>
        </p:spPr>
        <p:txBody>
          <a:bodyPr wrap="square" rtlCol="0">
            <a:normAutofit fontScale="87500" lnSpcReduction="10000"/>
          </a:bodyPr>
          <a:lstStyle/>
          <a:p>
            <a:r>
              <a:rPr lang="zh-CN" altLang="en-US" dirty="0">
                <a:sym typeface="Arial" panose="020B0604020202020204" pitchFamily="34" charset="0"/>
              </a:rPr>
              <a:t>统筹各类机构设置</a:t>
            </a:r>
            <a:endParaRPr lang="zh-CN" altLang="en-US" dirty="0">
              <a:sym typeface="Arial" panose="020B0604020202020204" pitchFamily="34" charset="0"/>
            </a:endParaRPr>
          </a:p>
          <a:p>
            <a:r>
              <a:rPr lang="zh-CN" altLang="en-US" dirty="0">
                <a:sym typeface="Arial" panose="020B0604020202020204" pitchFamily="34" charset="0"/>
              </a:rPr>
              <a:t>推进简政放权</a:t>
            </a:r>
            <a:endParaRPr lang="zh-CN" altLang="en-US" dirty="0">
              <a:sym typeface="Arial" panose="020B0604020202020204" pitchFamily="34" charset="0"/>
            </a:endParaRPr>
          </a:p>
          <a:p>
            <a:r>
              <a:rPr lang="zh-CN" altLang="en-US" dirty="0">
                <a:sym typeface="Arial" panose="020B0604020202020204" pitchFamily="34" charset="0"/>
              </a:rPr>
              <a:t>提高政府监管效能</a:t>
            </a:r>
            <a:endParaRPr lang="zh-CN" altLang="en-US" dirty="0">
              <a:sym typeface="Arial" panose="020B0604020202020204" pitchFamily="34" charset="0"/>
            </a:endParaRPr>
          </a:p>
          <a:p>
            <a:r>
              <a:rPr lang="zh-CN" altLang="en-US" dirty="0">
                <a:sym typeface="Arial" panose="020B0604020202020204" pitchFamily="34" charset="0"/>
              </a:rPr>
              <a:t>优化政府服务</a:t>
            </a:r>
            <a:endParaRPr lang="zh-CN" altLang="en-US" dirty="0">
              <a:sym typeface="Arial" panose="020B0604020202020204" pitchFamily="34" charset="0"/>
            </a:endParaRPr>
          </a:p>
        </p:txBody>
      </p:sp>
      <p:sp>
        <p:nvSpPr>
          <p:cNvPr id="73" name="文本框 72"/>
          <p:cNvSpPr txBox="1"/>
          <p:nvPr>
            <p:custDataLst>
              <p:tags r:id="rId29"/>
            </p:custDataLst>
          </p:nvPr>
        </p:nvSpPr>
        <p:spPr>
          <a:xfrm>
            <a:off x="7652677" y="3271780"/>
            <a:ext cx="4366065" cy="468051"/>
          </a:xfrm>
          <a:prstGeom prst="rect">
            <a:avLst/>
          </a:prstGeom>
          <a:noFill/>
        </p:spPr>
        <p:txBody>
          <a:bodyPr wrap="square" rtlCol="0">
            <a:normAutofit/>
          </a:bodyPr>
          <a:lstStyle/>
          <a:p>
            <a:r>
              <a:rPr lang="zh-CN" altLang="en-US" dirty="0">
                <a:solidFill>
                  <a:srgbClr val="BA433A"/>
                </a:solidFill>
                <a:latin typeface="Arial" panose="020B0604020202020204" pitchFamily="34" charset="0"/>
                <a:ea typeface="黑体" panose="02010609060101010101" charset="-122"/>
                <a:cs typeface="+mn-ea"/>
                <a:sym typeface="Arial" panose="020B0604020202020204" pitchFamily="34" charset="0"/>
              </a:rPr>
              <a:t>机构和行政体制改革</a:t>
            </a:r>
            <a:endParaRPr lang="zh-CN" altLang="en-US" dirty="0">
              <a:solidFill>
                <a:srgbClr val="BA433A"/>
              </a:solidFill>
              <a:latin typeface="Arial" panose="020B0604020202020204" pitchFamily="34" charset="0"/>
              <a:ea typeface="黑体" panose="02010609060101010101" charset="-122"/>
              <a:cs typeface="+mn-ea"/>
              <a:sym typeface="Arial" panose="020B0604020202020204" pitchFamily="34" charset="0"/>
            </a:endParaRPr>
          </a:p>
        </p:txBody>
      </p:sp>
      <p:sp>
        <p:nvSpPr>
          <p:cNvPr id="74" name="文本框 73"/>
          <p:cNvSpPr txBox="1"/>
          <p:nvPr>
            <p:custDataLst>
              <p:tags r:id="rId30"/>
            </p:custDataLst>
          </p:nvPr>
        </p:nvSpPr>
        <p:spPr>
          <a:xfrm>
            <a:off x="7651115" y="5264785"/>
            <a:ext cx="4367530" cy="1205865"/>
          </a:xfrm>
          <a:prstGeom prst="rect">
            <a:avLst/>
          </a:prstGeom>
          <a:noFill/>
        </p:spPr>
        <p:txBody>
          <a:bodyPr wrap="square" rtlCol="0">
            <a:normAutofit/>
          </a:bodyPr>
          <a:lstStyle/>
          <a:p>
            <a:r>
              <a:rPr lang="zh-CN" altLang="en-US" dirty="0">
                <a:sym typeface="Arial" panose="020B0604020202020204" pitchFamily="34" charset="0"/>
              </a:rPr>
              <a:t>丰富金融机构体系</a:t>
            </a:r>
            <a:endParaRPr lang="zh-CN" altLang="en-US" dirty="0">
              <a:sym typeface="Arial" panose="020B0604020202020204" pitchFamily="34" charset="0"/>
            </a:endParaRPr>
          </a:p>
          <a:p>
            <a:r>
              <a:rPr lang="zh-CN" altLang="en-US" dirty="0">
                <a:sym typeface="Arial" panose="020B0604020202020204" pitchFamily="34" charset="0"/>
              </a:rPr>
              <a:t>健全金融市场体系</a:t>
            </a:r>
            <a:endParaRPr lang="zh-CN" altLang="en-US" dirty="0">
              <a:sym typeface="Arial" panose="020B0604020202020204" pitchFamily="34" charset="0"/>
            </a:endParaRPr>
          </a:p>
          <a:p>
            <a:r>
              <a:rPr lang="zh-CN" altLang="en-US" dirty="0">
                <a:sym typeface="Arial" panose="020B0604020202020204" pitchFamily="34" charset="0"/>
              </a:rPr>
              <a:t>扩大金融对外开放</a:t>
            </a:r>
            <a:endParaRPr lang="zh-CN" altLang="en-US" dirty="0">
              <a:sym typeface="Arial" panose="020B0604020202020204" pitchFamily="34" charset="0"/>
            </a:endParaRPr>
          </a:p>
          <a:p>
            <a:r>
              <a:rPr lang="zh-CN" altLang="en-US" dirty="0">
                <a:sym typeface="Arial" panose="020B0604020202020204" pitchFamily="34" charset="0"/>
              </a:rPr>
              <a:t>防范环节系统性金融风险</a:t>
            </a:r>
            <a:endParaRPr lang="zh-CN" altLang="en-US" dirty="0">
              <a:sym typeface="Arial" panose="020B0604020202020204" pitchFamily="34" charset="0"/>
            </a:endParaRPr>
          </a:p>
        </p:txBody>
      </p:sp>
      <p:sp>
        <p:nvSpPr>
          <p:cNvPr id="75" name="文本框 74"/>
          <p:cNvSpPr txBox="1"/>
          <p:nvPr>
            <p:custDataLst>
              <p:tags r:id="rId31"/>
            </p:custDataLst>
          </p:nvPr>
        </p:nvSpPr>
        <p:spPr>
          <a:xfrm>
            <a:off x="7652677" y="4837562"/>
            <a:ext cx="4366065" cy="468051"/>
          </a:xfrm>
          <a:prstGeom prst="rect">
            <a:avLst/>
          </a:prstGeom>
          <a:noFill/>
        </p:spPr>
        <p:txBody>
          <a:bodyPr wrap="square" rtlCol="0">
            <a:normAutofit/>
          </a:bodyPr>
          <a:lstStyle/>
          <a:p>
            <a:r>
              <a:rPr lang="zh-CN" altLang="en-US" dirty="0">
                <a:solidFill>
                  <a:srgbClr val="3069B4">
                    <a:lumMod val="75000"/>
                  </a:srgbClr>
                </a:solidFill>
                <a:latin typeface="Arial" panose="020B0604020202020204" pitchFamily="34" charset="0"/>
                <a:ea typeface="黑体" panose="02010609060101010101" charset="-122"/>
                <a:cs typeface="+mn-ea"/>
                <a:sym typeface="Arial" panose="020B0604020202020204" pitchFamily="34" charset="0"/>
              </a:rPr>
              <a:t>金融体制改革</a:t>
            </a:r>
            <a:endParaRPr lang="zh-CN" altLang="en-US" dirty="0">
              <a:solidFill>
                <a:srgbClr val="3069B4">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39" name="KSO_Shape"/>
          <p:cNvSpPr>
            <a:spLocks noChangeAspect="1"/>
          </p:cNvSpPr>
          <p:nvPr>
            <p:custDataLst>
              <p:tags r:id="rId32"/>
            </p:custDataLst>
          </p:nvPr>
        </p:nvSpPr>
        <p:spPr bwMode="auto">
          <a:xfrm>
            <a:off x="5067628" y="3679298"/>
            <a:ext cx="542397" cy="541441"/>
          </a:xfrm>
          <a:custGeom>
            <a:avLst/>
            <a:gdLst>
              <a:gd name="T0" fmla="*/ 1800397 w 3498"/>
              <a:gd name="T1" fmla="*/ 899110 h 3494"/>
              <a:gd name="T2" fmla="*/ 1536874 w 3498"/>
              <a:gd name="T3" fmla="*/ 1535229 h 3494"/>
              <a:gd name="T4" fmla="*/ 900199 w 3498"/>
              <a:gd name="T5" fmla="*/ 1798220 h 3494"/>
              <a:gd name="T6" fmla="*/ 263523 w 3498"/>
              <a:gd name="T7" fmla="*/ 1535229 h 3494"/>
              <a:gd name="T8" fmla="*/ 0 w 3498"/>
              <a:gd name="T9" fmla="*/ 899110 h 3494"/>
              <a:gd name="T10" fmla="*/ 263523 w 3498"/>
              <a:gd name="T11" fmla="*/ 262991 h 3494"/>
              <a:gd name="T12" fmla="*/ 900199 w 3498"/>
              <a:gd name="T13" fmla="*/ 0 h 3494"/>
              <a:gd name="T14" fmla="*/ 1536874 w 3498"/>
              <a:gd name="T15" fmla="*/ 262991 h 3494"/>
              <a:gd name="T16" fmla="*/ 1800397 w 3498"/>
              <a:gd name="T17" fmla="*/ 899110 h 3494"/>
              <a:gd name="T18" fmla="*/ 1732972 w 3498"/>
              <a:gd name="T19" fmla="*/ 898595 h 3494"/>
              <a:gd name="T20" fmla="*/ 1685620 w 3498"/>
              <a:gd name="T21" fmla="*/ 621709 h 3494"/>
              <a:gd name="T22" fmla="*/ 1350040 w 3498"/>
              <a:gd name="T23" fmla="*/ 1082843 h 3494"/>
              <a:gd name="T24" fmla="*/ 1361364 w 3498"/>
              <a:gd name="T25" fmla="*/ 1092107 h 3494"/>
              <a:gd name="T26" fmla="*/ 1305262 w 3498"/>
              <a:gd name="T27" fmla="*/ 1168792 h 3494"/>
              <a:gd name="T28" fmla="*/ 1274895 w 3498"/>
              <a:gd name="T29" fmla="*/ 1124531 h 3494"/>
              <a:gd name="T30" fmla="*/ 1221882 w 3498"/>
              <a:gd name="T31" fmla="*/ 1107547 h 3494"/>
              <a:gd name="T32" fmla="*/ 1278498 w 3498"/>
              <a:gd name="T33" fmla="*/ 1031377 h 3494"/>
              <a:gd name="T34" fmla="*/ 1296512 w 3498"/>
              <a:gd name="T35" fmla="*/ 1042700 h 3494"/>
              <a:gd name="T36" fmla="*/ 1656283 w 3498"/>
              <a:gd name="T37" fmla="*/ 547598 h 3494"/>
              <a:gd name="T38" fmla="*/ 1354673 w 3498"/>
              <a:gd name="T39" fmla="*/ 201232 h 3494"/>
              <a:gd name="T40" fmla="*/ 900199 w 3498"/>
              <a:gd name="T41" fmla="*/ 65876 h 3494"/>
              <a:gd name="T42" fmla="*/ 311904 w 3498"/>
              <a:gd name="T43" fmla="*/ 310340 h 3494"/>
              <a:gd name="T44" fmla="*/ 67940 w 3498"/>
              <a:gd name="T45" fmla="*/ 898595 h 3494"/>
              <a:gd name="T46" fmla="*/ 311904 w 3498"/>
              <a:gd name="T47" fmla="*/ 1486851 h 3494"/>
              <a:gd name="T48" fmla="*/ 900199 w 3498"/>
              <a:gd name="T49" fmla="*/ 1730800 h 3494"/>
              <a:gd name="T50" fmla="*/ 1488493 w 3498"/>
              <a:gd name="T51" fmla="*/ 1486851 h 3494"/>
              <a:gd name="T52" fmla="*/ 1732972 w 3498"/>
              <a:gd name="T53" fmla="*/ 898595 h 3494"/>
              <a:gd name="T54" fmla="*/ 1181736 w 3498"/>
              <a:gd name="T55" fmla="*/ 898595 h 3494"/>
              <a:gd name="T56" fmla="*/ 1099385 w 3498"/>
              <a:gd name="T57" fmla="*/ 1097769 h 3494"/>
              <a:gd name="T58" fmla="*/ 900199 w 3498"/>
              <a:gd name="T59" fmla="*/ 1179599 h 3494"/>
              <a:gd name="T60" fmla="*/ 701012 w 3498"/>
              <a:gd name="T61" fmla="*/ 1097769 h 3494"/>
              <a:gd name="T62" fmla="*/ 619176 w 3498"/>
              <a:gd name="T63" fmla="*/ 898595 h 3494"/>
              <a:gd name="T64" fmla="*/ 701012 w 3498"/>
              <a:gd name="T65" fmla="*/ 699422 h 3494"/>
              <a:gd name="T66" fmla="*/ 900199 w 3498"/>
              <a:gd name="T67" fmla="*/ 617077 h 3494"/>
              <a:gd name="T68" fmla="*/ 1099385 w 3498"/>
              <a:gd name="T69" fmla="*/ 699422 h 3494"/>
              <a:gd name="T70" fmla="*/ 1181736 w 3498"/>
              <a:gd name="T71" fmla="*/ 898595 h 3494"/>
              <a:gd name="T72" fmla="*/ 922845 w 3498"/>
              <a:gd name="T73" fmla="*/ 898595 h 3494"/>
              <a:gd name="T74" fmla="*/ 900199 w 3498"/>
              <a:gd name="T75" fmla="*/ 875950 h 3494"/>
              <a:gd name="T76" fmla="*/ 877552 w 3498"/>
              <a:gd name="T77" fmla="*/ 898595 h 3494"/>
              <a:gd name="T78" fmla="*/ 900199 w 3498"/>
              <a:gd name="T79" fmla="*/ 921240 h 3494"/>
              <a:gd name="T80" fmla="*/ 922845 w 3498"/>
              <a:gd name="T81" fmla="*/ 898595 h 3494"/>
              <a:gd name="T82" fmla="*/ 1289307 w 3498"/>
              <a:gd name="T83" fmla="*/ 1208935 h 3494"/>
              <a:gd name="T84" fmla="*/ 1177103 w 3498"/>
              <a:gd name="T85" fmla="*/ 1364362 h 3494"/>
              <a:gd name="T86" fmla="*/ 1172471 w 3498"/>
              <a:gd name="T87" fmla="*/ 1420460 h 3494"/>
              <a:gd name="T88" fmla="*/ 1105046 w 3498"/>
              <a:gd name="T89" fmla="*/ 1515157 h 3494"/>
              <a:gd name="T90" fmla="*/ 952183 w 3498"/>
              <a:gd name="T91" fmla="*/ 1404506 h 3494"/>
              <a:gd name="T92" fmla="*/ 1021666 w 3498"/>
              <a:gd name="T93" fmla="*/ 1310323 h 3494"/>
              <a:gd name="T94" fmla="*/ 1075709 w 3498"/>
              <a:gd name="T95" fmla="*/ 1287678 h 3494"/>
              <a:gd name="T96" fmla="*/ 1188427 w 3498"/>
              <a:gd name="T97" fmla="*/ 1134824 h 3494"/>
              <a:gd name="T98" fmla="*/ 1261513 w 3498"/>
              <a:gd name="T99" fmla="*/ 1140485 h 3494"/>
              <a:gd name="T100" fmla="*/ 1289307 w 3498"/>
              <a:gd name="T101" fmla="*/ 1208935 h 34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98" h="3494">
                <a:moveTo>
                  <a:pt x="3498" y="1747"/>
                </a:moveTo>
                <a:cubicBezTo>
                  <a:pt x="3498" y="2231"/>
                  <a:pt x="3327" y="2643"/>
                  <a:pt x="2986" y="2983"/>
                </a:cubicBezTo>
                <a:cubicBezTo>
                  <a:pt x="2645" y="3324"/>
                  <a:pt x="2233" y="3494"/>
                  <a:pt x="1749" y="3494"/>
                </a:cubicBezTo>
                <a:cubicBezTo>
                  <a:pt x="1265" y="3494"/>
                  <a:pt x="853" y="3324"/>
                  <a:pt x="512" y="2983"/>
                </a:cubicBezTo>
                <a:cubicBezTo>
                  <a:pt x="171" y="2643"/>
                  <a:pt x="0" y="2231"/>
                  <a:pt x="0" y="1747"/>
                </a:cubicBezTo>
                <a:cubicBezTo>
                  <a:pt x="0" y="1264"/>
                  <a:pt x="171" y="852"/>
                  <a:pt x="512" y="511"/>
                </a:cubicBezTo>
                <a:cubicBezTo>
                  <a:pt x="853" y="170"/>
                  <a:pt x="1265" y="0"/>
                  <a:pt x="1749" y="0"/>
                </a:cubicBezTo>
                <a:cubicBezTo>
                  <a:pt x="2233" y="0"/>
                  <a:pt x="2645" y="170"/>
                  <a:pt x="2986" y="511"/>
                </a:cubicBezTo>
                <a:cubicBezTo>
                  <a:pt x="3327" y="852"/>
                  <a:pt x="3498" y="1264"/>
                  <a:pt x="3498" y="1747"/>
                </a:cubicBezTo>
                <a:close/>
                <a:moveTo>
                  <a:pt x="3367" y="1746"/>
                </a:moveTo>
                <a:cubicBezTo>
                  <a:pt x="3367" y="1559"/>
                  <a:pt x="3336" y="1380"/>
                  <a:pt x="3275" y="1208"/>
                </a:cubicBezTo>
                <a:cubicBezTo>
                  <a:pt x="2623" y="2104"/>
                  <a:pt x="2623" y="2104"/>
                  <a:pt x="2623" y="2104"/>
                </a:cubicBezTo>
                <a:cubicBezTo>
                  <a:pt x="2645" y="2122"/>
                  <a:pt x="2645" y="2122"/>
                  <a:pt x="2645" y="2122"/>
                </a:cubicBezTo>
                <a:cubicBezTo>
                  <a:pt x="2536" y="2271"/>
                  <a:pt x="2536" y="2271"/>
                  <a:pt x="2536" y="2271"/>
                </a:cubicBezTo>
                <a:cubicBezTo>
                  <a:pt x="2530" y="2239"/>
                  <a:pt x="2511" y="2210"/>
                  <a:pt x="2477" y="2185"/>
                </a:cubicBezTo>
                <a:cubicBezTo>
                  <a:pt x="2444" y="2161"/>
                  <a:pt x="2409" y="2150"/>
                  <a:pt x="2374" y="2152"/>
                </a:cubicBezTo>
                <a:cubicBezTo>
                  <a:pt x="2484" y="2004"/>
                  <a:pt x="2484" y="2004"/>
                  <a:pt x="2484" y="2004"/>
                </a:cubicBezTo>
                <a:cubicBezTo>
                  <a:pt x="2519" y="2026"/>
                  <a:pt x="2519" y="2026"/>
                  <a:pt x="2519" y="2026"/>
                </a:cubicBezTo>
                <a:cubicBezTo>
                  <a:pt x="3218" y="1064"/>
                  <a:pt x="3218" y="1064"/>
                  <a:pt x="3218" y="1064"/>
                </a:cubicBezTo>
                <a:cubicBezTo>
                  <a:pt x="3087" y="784"/>
                  <a:pt x="2892" y="560"/>
                  <a:pt x="2632" y="391"/>
                </a:cubicBezTo>
                <a:cubicBezTo>
                  <a:pt x="2364" y="216"/>
                  <a:pt x="2070" y="128"/>
                  <a:pt x="1749" y="128"/>
                </a:cubicBezTo>
                <a:cubicBezTo>
                  <a:pt x="1303" y="128"/>
                  <a:pt x="922" y="286"/>
                  <a:pt x="606" y="603"/>
                </a:cubicBezTo>
                <a:cubicBezTo>
                  <a:pt x="290" y="919"/>
                  <a:pt x="132" y="1300"/>
                  <a:pt x="132" y="1746"/>
                </a:cubicBezTo>
                <a:cubicBezTo>
                  <a:pt x="132" y="2192"/>
                  <a:pt x="290" y="2573"/>
                  <a:pt x="606" y="2889"/>
                </a:cubicBezTo>
                <a:cubicBezTo>
                  <a:pt x="922" y="3205"/>
                  <a:pt x="1303" y="3363"/>
                  <a:pt x="1749" y="3363"/>
                </a:cubicBezTo>
                <a:cubicBezTo>
                  <a:pt x="2195" y="3363"/>
                  <a:pt x="2576" y="3205"/>
                  <a:pt x="2892" y="2889"/>
                </a:cubicBezTo>
                <a:cubicBezTo>
                  <a:pt x="3209" y="2573"/>
                  <a:pt x="3367" y="2192"/>
                  <a:pt x="3367" y="1746"/>
                </a:cubicBezTo>
                <a:close/>
                <a:moveTo>
                  <a:pt x="2296" y="1746"/>
                </a:moveTo>
                <a:cubicBezTo>
                  <a:pt x="2296" y="1897"/>
                  <a:pt x="2242" y="2026"/>
                  <a:pt x="2136" y="2133"/>
                </a:cubicBezTo>
                <a:cubicBezTo>
                  <a:pt x="2030" y="2239"/>
                  <a:pt x="1901" y="2292"/>
                  <a:pt x="1749" y="2292"/>
                </a:cubicBezTo>
                <a:cubicBezTo>
                  <a:pt x="1597" y="2292"/>
                  <a:pt x="1468" y="2239"/>
                  <a:pt x="1362" y="2133"/>
                </a:cubicBezTo>
                <a:cubicBezTo>
                  <a:pt x="1256" y="2026"/>
                  <a:pt x="1203" y="1897"/>
                  <a:pt x="1203" y="1746"/>
                </a:cubicBezTo>
                <a:cubicBezTo>
                  <a:pt x="1203" y="1594"/>
                  <a:pt x="1256" y="1465"/>
                  <a:pt x="1362" y="1359"/>
                </a:cubicBezTo>
                <a:cubicBezTo>
                  <a:pt x="1468" y="1253"/>
                  <a:pt x="1597" y="1199"/>
                  <a:pt x="1749" y="1199"/>
                </a:cubicBezTo>
                <a:cubicBezTo>
                  <a:pt x="1901" y="1199"/>
                  <a:pt x="2030" y="1253"/>
                  <a:pt x="2136" y="1359"/>
                </a:cubicBezTo>
                <a:cubicBezTo>
                  <a:pt x="2242" y="1465"/>
                  <a:pt x="2296" y="1594"/>
                  <a:pt x="2296" y="1746"/>
                </a:cubicBezTo>
                <a:close/>
                <a:moveTo>
                  <a:pt x="1793" y="1746"/>
                </a:moveTo>
                <a:cubicBezTo>
                  <a:pt x="1793" y="1717"/>
                  <a:pt x="1778" y="1702"/>
                  <a:pt x="1749" y="1702"/>
                </a:cubicBezTo>
                <a:cubicBezTo>
                  <a:pt x="1720" y="1702"/>
                  <a:pt x="1705" y="1717"/>
                  <a:pt x="1705" y="1746"/>
                </a:cubicBezTo>
                <a:cubicBezTo>
                  <a:pt x="1705" y="1775"/>
                  <a:pt x="1720" y="1790"/>
                  <a:pt x="1749" y="1790"/>
                </a:cubicBezTo>
                <a:cubicBezTo>
                  <a:pt x="1778" y="1790"/>
                  <a:pt x="1793" y="1775"/>
                  <a:pt x="1793" y="1746"/>
                </a:cubicBezTo>
                <a:close/>
                <a:moveTo>
                  <a:pt x="2505" y="2349"/>
                </a:moveTo>
                <a:cubicBezTo>
                  <a:pt x="2287" y="2651"/>
                  <a:pt x="2287" y="2651"/>
                  <a:pt x="2287" y="2651"/>
                </a:cubicBezTo>
                <a:cubicBezTo>
                  <a:pt x="2307" y="2689"/>
                  <a:pt x="2304" y="2725"/>
                  <a:pt x="2278" y="2760"/>
                </a:cubicBezTo>
                <a:cubicBezTo>
                  <a:pt x="2147" y="2944"/>
                  <a:pt x="2147" y="2944"/>
                  <a:pt x="2147" y="2944"/>
                </a:cubicBezTo>
                <a:cubicBezTo>
                  <a:pt x="1850" y="2729"/>
                  <a:pt x="1850" y="2729"/>
                  <a:pt x="1850" y="2729"/>
                </a:cubicBezTo>
                <a:cubicBezTo>
                  <a:pt x="1985" y="2546"/>
                  <a:pt x="1985" y="2546"/>
                  <a:pt x="1985" y="2546"/>
                </a:cubicBezTo>
                <a:cubicBezTo>
                  <a:pt x="2012" y="2508"/>
                  <a:pt x="2046" y="2493"/>
                  <a:pt x="2090" y="2502"/>
                </a:cubicBezTo>
                <a:cubicBezTo>
                  <a:pt x="2309" y="2205"/>
                  <a:pt x="2309" y="2205"/>
                  <a:pt x="2309" y="2205"/>
                </a:cubicBezTo>
                <a:cubicBezTo>
                  <a:pt x="2338" y="2164"/>
                  <a:pt x="2385" y="2168"/>
                  <a:pt x="2451" y="2216"/>
                </a:cubicBezTo>
                <a:cubicBezTo>
                  <a:pt x="2516" y="2264"/>
                  <a:pt x="2535" y="2308"/>
                  <a:pt x="2505" y="2349"/>
                </a:cubicBezTo>
                <a:close/>
              </a:path>
            </a:pathLst>
          </a:custGeom>
          <a:solidFill>
            <a:sysClr val="window" lastClr="FFFFFF"/>
          </a:solidFill>
          <a:ln>
            <a:noFill/>
          </a:ln>
        </p:spPr>
        <p:txBody>
          <a:bodyPr anchor="ctr" anchorCtr="1">
            <a:normAutofit/>
          </a:bodyPr>
          <a:lstStyle/>
          <a:p>
            <a:endParaRPr lang="zh-CN" altLang="en-US">
              <a:sym typeface="Arial" panose="020B0604020202020204" pitchFamily="34" charset="0"/>
            </a:endParaRPr>
          </a:p>
        </p:txBody>
      </p:sp>
      <p:sp>
        <p:nvSpPr>
          <p:cNvPr id="62" name="KSO_Shape"/>
          <p:cNvSpPr>
            <a:spLocks noChangeAspect="1"/>
          </p:cNvSpPr>
          <p:nvPr>
            <p:custDataLst>
              <p:tags r:id="rId33"/>
            </p:custDataLst>
          </p:nvPr>
        </p:nvSpPr>
        <p:spPr bwMode="auto">
          <a:xfrm>
            <a:off x="5068109" y="5244601"/>
            <a:ext cx="541441" cy="542397"/>
          </a:xfrm>
          <a:custGeom>
            <a:avLst/>
            <a:gdLst>
              <a:gd name="T0" fmla="*/ 1797174 w 3302"/>
              <a:gd name="T1" fmla="*/ 900199 h 3308"/>
              <a:gd name="T2" fmla="*/ 1534292 w 3302"/>
              <a:gd name="T3" fmla="*/ 1536977 h 3308"/>
              <a:gd name="T4" fmla="*/ 898587 w 3302"/>
              <a:gd name="T5" fmla="*/ 1800397 h 3308"/>
              <a:gd name="T6" fmla="*/ 263426 w 3302"/>
              <a:gd name="T7" fmla="*/ 1536977 h 3308"/>
              <a:gd name="T8" fmla="*/ 0 w 3302"/>
              <a:gd name="T9" fmla="*/ 900199 h 3308"/>
              <a:gd name="T10" fmla="*/ 263426 w 3302"/>
              <a:gd name="T11" fmla="*/ 263420 h 3308"/>
              <a:gd name="T12" fmla="*/ 898587 w 3302"/>
              <a:gd name="T13" fmla="*/ 0 h 3308"/>
              <a:gd name="T14" fmla="*/ 1534292 w 3302"/>
              <a:gd name="T15" fmla="*/ 263420 h 3308"/>
              <a:gd name="T16" fmla="*/ 1797174 w 3302"/>
              <a:gd name="T17" fmla="*/ 900199 h 3308"/>
              <a:gd name="T18" fmla="*/ 775582 w 3302"/>
              <a:gd name="T19" fmla="*/ 687939 h 3308"/>
              <a:gd name="T20" fmla="*/ 551888 w 3302"/>
              <a:gd name="T21" fmla="*/ 299340 h 3308"/>
              <a:gd name="T22" fmla="*/ 302613 w 3302"/>
              <a:gd name="T23" fmla="*/ 546432 h 3308"/>
              <a:gd name="T24" fmla="*/ 210088 w 3302"/>
              <a:gd name="T25" fmla="*/ 893667 h 3308"/>
              <a:gd name="T26" fmla="*/ 655843 w 3302"/>
              <a:gd name="T27" fmla="*/ 893667 h 3308"/>
              <a:gd name="T28" fmla="*/ 775582 w 3302"/>
              <a:gd name="T29" fmla="*/ 687939 h 3308"/>
              <a:gd name="T30" fmla="*/ 1237122 w 3302"/>
              <a:gd name="T31" fmla="*/ 1497791 h 3308"/>
              <a:gd name="T32" fmla="*/ 1016149 w 3302"/>
              <a:gd name="T33" fmla="*/ 1108104 h 3308"/>
              <a:gd name="T34" fmla="*/ 955191 w 3302"/>
              <a:gd name="T35" fmla="*/ 1134228 h 3308"/>
              <a:gd name="T36" fmla="*/ 889334 w 3302"/>
              <a:gd name="T37" fmla="*/ 1141304 h 3308"/>
              <a:gd name="T38" fmla="*/ 775582 w 3302"/>
              <a:gd name="T39" fmla="*/ 1108104 h 3308"/>
              <a:gd name="T40" fmla="*/ 547534 w 3302"/>
              <a:gd name="T41" fmla="*/ 1497247 h 3308"/>
              <a:gd name="T42" fmla="*/ 894777 w 3302"/>
              <a:gd name="T43" fmla="*/ 1587593 h 3308"/>
              <a:gd name="T44" fmla="*/ 1237122 w 3302"/>
              <a:gd name="T45" fmla="*/ 1497791 h 3308"/>
              <a:gd name="T46" fmla="*/ 1028667 w 3302"/>
              <a:gd name="T47" fmla="*/ 901831 h 3308"/>
              <a:gd name="T48" fmla="*/ 990568 w 3302"/>
              <a:gd name="T49" fmla="*/ 807131 h 3308"/>
              <a:gd name="T50" fmla="*/ 896410 w 3302"/>
              <a:gd name="T51" fmla="*/ 768489 h 3308"/>
              <a:gd name="T52" fmla="*/ 802796 w 3302"/>
              <a:gd name="T53" fmla="*/ 807131 h 3308"/>
              <a:gd name="T54" fmla="*/ 762520 w 3302"/>
              <a:gd name="T55" fmla="*/ 901831 h 3308"/>
              <a:gd name="T56" fmla="*/ 800074 w 3302"/>
              <a:gd name="T57" fmla="*/ 996532 h 3308"/>
              <a:gd name="T58" fmla="*/ 896410 w 3302"/>
              <a:gd name="T59" fmla="*/ 1035174 h 3308"/>
              <a:gd name="T60" fmla="*/ 988936 w 3302"/>
              <a:gd name="T61" fmla="*/ 995443 h 3308"/>
              <a:gd name="T62" fmla="*/ 1028667 w 3302"/>
              <a:gd name="T63" fmla="*/ 901831 h 3308"/>
              <a:gd name="T64" fmla="*/ 1587631 w 3302"/>
              <a:gd name="T65" fmla="*/ 893667 h 3308"/>
              <a:gd name="T66" fmla="*/ 1496194 w 3302"/>
              <a:gd name="T67" fmla="*/ 552964 h 3308"/>
              <a:gd name="T68" fmla="*/ 1239843 w 3302"/>
              <a:gd name="T69" fmla="*/ 299340 h 3308"/>
              <a:gd name="T70" fmla="*/ 1018326 w 3302"/>
              <a:gd name="T71" fmla="*/ 685218 h 3308"/>
              <a:gd name="T72" fmla="*/ 1134799 w 3302"/>
              <a:gd name="T73" fmla="*/ 893667 h 3308"/>
              <a:gd name="T74" fmla="*/ 1587631 w 3302"/>
              <a:gd name="T75" fmla="*/ 893667 h 3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02" h="3308">
                <a:moveTo>
                  <a:pt x="3302" y="1654"/>
                </a:moveTo>
                <a:cubicBezTo>
                  <a:pt x="3302" y="2111"/>
                  <a:pt x="3141" y="2501"/>
                  <a:pt x="2819" y="2824"/>
                </a:cubicBezTo>
                <a:cubicBezTo>
                  <a:pt x="2496" y="3146"/>
                  <a:pt x="2107" y="3308"/>
                  <a:pt x="1651" y="3308"/>
                </a:cubicBezTo>
                <a:cubicBezTo>
                  <a:pt x="1195" y="3308"/>
                  <a:pt x="806" y="3146"/>
                  <a:pt x="484" y="2824"/>
                </a:cubicBezTo>
                <a:cubicBezTo>
                  <a:pt x="161" y="2501"/>
                  <a:pt x="0" y="2111"/>
                  <a:pt x="0" y="1654"/>
                </a:cubicBezTo>
                <a:cubicBezTo>
                  <a:pt x="0" y="1197"/>
                  <a:pt x="161" y="807"/>
                  <a:pt x="484" y="484"/>
                </a:cubicBezTo>
                <a:cubicBezTo>
                  <a:pt x="806" y="161"/>
                  <a:pt x="1195" y="0"/>
                  <a:pt x="1651" y="0"/>
                </a:cubicBezTo>
                <a:cubicBezTo>
                  <a:pt x="2107" y="0"/>
                  <a:pt x="2496" y="161"/>
                  <a:pt x="2819" y="484"/>
                </a:cubicBezTo>
                <a:cubicBezTo>
                  <a:pt x="3141" y="807"/>
                  <a:pt x="3302" y="1197"/>
                  <a:pt x="3302" y="1654"/>
                </a:cubicBezTo>
                <a:close/>
                <a:moveTo>
                  <a:pt x="1425" y="1264"/>
                </a:moveTo>
                <a:cubicBezTo>
                  <a:pt x="1014" y="550"/>
                  <a:pt x="1014" y="550"/>
                  <a:pt x="1014" y="550"/>
                </a:cubicBezTo>
                <a:cubicBezTo>
                  <a:pt x="822" y="661"/>
                  <a:pt x="669" y="812"/>
                  <a:pt x="556" y="1004"/>
                </a:cubicBezTo>
                <a:cubicBezTo>
                  <a:pt x="442" y="1196"/>
                  <a:pt x="386" y="1409"/>
                  <a:pt x="386" y="1642"/>
                </a:cubicBezTo>
                <a:cubicBezTo>
                  <a:pt x="1205" y="1642"/>
                  <a:pt x="1205" y="1642"/>
                  <a:pt x="1205" y="1642"/>
                </a:cubicBezTo>
                <a:cubicBezTo>
                  <a:pt x="1205" y="1469"/>
                  <a:pt x="1278" y="1343"/>
                  <a:pt x="1425" y="1264"/>
                </a:cubicBezTo>
                <a:close/>
                <a:moveTo>
                  <a:pt x="2273" y="2752"/>
                </a:moveTo>
                <a:cubicBezTo>
                  <a:pt x="1867" y="2036"/>
                  <a:pt x="1867" y="2036"/>
                  <a:pt x="1867" y="2036"/>
                </a:cubicBezTo>
                <a:cubicBezTo>
                  <a:pt x="1829" y="2059"/>
                  <a:pt x="1791" y="2075"/>
                  <a:pt x="1755" y="2084"/>
                </a:cubicBezTo>
                <a:cubicBezTo>
                  <a:pt x="1719" y="2093"/>
                  <a:pt x="1678" y="2097"/>
                  <a:pt x="1634" y="2097"/>
                </a:cubicBezTo>
                <a:cubicBezTo>
                  <a:pt x="1558" y="2097"/>
                  <a:pt x="1488" y="2077"/>
                  <a:pt x="1425" y="2036"/>
                </a:cubicBezTo>
                <a:cubicBezTo>
                  <a:pt x="1006" y="2751"/>
                  <a:pt x="1006" y="2751"/>
                  <a:pt x="1006" y="2751"/>
                </a:cubicBezTo>
                <a:cubicBezTo>
                  <a:pt x="1202" y="2861"/>
                  <a:pt x="1414" y="2917"/>
                  <a:pt x="1644" y="2917"/>
                </a:cubicBezTo>
                <a:cubicBezTo>
                  <a:pt x="1871" y="2917"/>
                  <a:pt x="2081" y="2862"/>
                  <a:pt x="2273" y="2752"/>
                </a:cubicBezTo>
                <a:close/>
                <a:moveTo>
                  <a:pt x="1890" y="1657"/>
                </a:moveTo>
                <a:cubicBezTo>
                  <a:pt x="1890" y="1588"/>
                  <a:pt x="1866" y="1530"/>
                  <a:pt x="1820" y="1483"/>
                </a:cubicBezTo>
                <a:cubicBezTo>
                  <a:pt x="1773" y="1436"/>
                  <a:pt x="1716" y="1412"/>
                  <a:pt x="1647" y="1412"/>
                </a:cubicBezTo>
                <a:cubicBezTo>
                  <a:pt x="1582" y="1412"/>
                  <a:pt x="1525" y="1436"/>
                  <a:pt x="1475" y="1483"/>
                </a:cubicBezTo>
                <a:cubicBezTo>
                  <a:pt x="1425" y="1530"/>
                  <a:pt x="1401" y="1588"/>
                  <a:pt x="1401" y="1657"/>
                </a:cubicBezTo>
                <a:cubicBezTo>
                  <a:pt x="1401" y="1726"/>
                  <a:pt x="1424" y="1784"/>
                  <a:pt x="1470" y="1831"/>
                </a:cubicBezTo>
                <a:cubicBezTo>
                  <a:pt x="1517" y="1878"/>
                  <a:pt x="1576" y="1902"/>
                  <a:pt x="1647" y="1902"/>
                </a:cubicBezTo>
                <a:cubicBezTo>
                  <a:pt x="1713" y="1902"/>
                  <a:pt x="1769" y="1877"/>
                  <a:pt x="1817" y="1829"/>
                </a:cubicBezTo>
                <a:cubicBezTo>
                  <a:pt x="1866" y="1780"/>
                  <a:pt x="1890" y="1723"/>
                  <a:pt x="1890" y="1657"/>
                </a:cubicBezTo>
                <a:close/>
                <a:moveTo>
                  <a:pt x="2917" y="1642"/>
                </a:moveTo>
                <a:cubicBezTo>
                  <a:pt x="2917" y="1418"/>
                  <a:pt x="2861" y="1209"/>
                  <a:pt x="2749" y="1016"/>
                </a:cubicBezTo>
                <a:cubicBezTo>
                  <a:pt x="2637" y="822"/>
                  <a:pt x="2480" y="667"/>
                  <a:pt x="2278" y="550"/>
                </a:cubicBezTo>
                <a:cubicBezTo>
                  <a:pt x="1871" y="1259"/>
                  <a:pt x="1871" y="1259"/>
                  <a:pt x="1871" y="1259"/>
                </a:cubicBezTo>
                <a:cubicBezTo>
                  <a:pt x="2014" y="1350"/>
                  <a:pt x="2085" y="1478"/>
                  <a:pt x="2085" y="1642"/>
                </a:cubicBezTo>
                <a:cubicBezTo>
                  <a:pt x="2917" y="1642"/>
                  <a:pt x="2917" y="1642"/>
                  <a:pt x="2917" y="1642"/>
                </a:cubicBezTo>
                <a:close/>
              </a:path>
            </a:pathLst>
          </a:custGeom>
          <a:solidFill>
            <a:sysClr val="window" lastClr="FFFFFF"/>
          </a:solidFill>
          <a:ln>
            <a:noFill/>
          </a:ln>
        </p:spPr>
        <p:txBody>
          <a:bodyPr anchor="ctr" anchorCtr="1">
            <a:normAutofit/>
          </a:bodyPr>
          <a:lstStyle/>
          <a:p>
            <a:endParaRPr lang="zh-CN" altLang="en-US">
              <a:sym typeface="Arial" panose="020B0604020202020204" pitchFamily="34" charset="0"/>
            </a:endParaRPr>
          </a:p>
        </p:txBody>
      </p:sp>
      <p:sp>
        <p:nvSpPr>
          <p:cNvPr id="63" name="KSO_Shape"/>
          <p:cNvSpPr>
            <a:spLocks noChangeAspect="1"/>
          </p:cNvSpPr>
          <p:nvPr>
            <p:custDataLst>
              <p:tags r:id="rId34"/>
            </p:custDataLst>
          </p:nvPr>
        </p:nvSpPr>
        <p:spPr bwMode="auto">
          <a:xfrm>
            <a:off x="6647777" y="5244601"/>
            <a:ext cx="542397" cy="542397"/>
          </a:xfrm>
          <a:custGeom>
            <a:avLst/>
            <a:gdLst>
              <a:gd name="T0" fmla="*/ 1800397 w 2990"/>
              <a:gd name="T1" fmla="*/ 903858 h 2989"/>
              <a:gd name="T2" fmla="*/ 1535456 w 2990"/>
              <a:gd name="T3" fmla="*/ 1537943 h 2989"/>
              <a:gd name="T4" fmla="*/ 896586 w 2990"/>
              <a:gd name="T5" fmla="*/ 1799887 h 2989"/>
              <a:gd name="T6" fmla="*/ 262533 w 2990"/>
              <a:gd name="T7" fmla="*/ 1536739 h 2989"/>
              <a:gd name="T8" fmla="*/ 0 w 2990"/>
              <a:gd name="T9" fmla="*/ 899040 h 2989"/>
              <a:gd name="T10" fmla="*/ 261931 w 2990"/>
              <a:gd name="T11" fmla="*/ 263148 h 2989"/>
              <a:gd name="T12" fmla="*/ 896586 w 2990"/>
              <a:gd name="T13" fmla="*/ 0 h 2989"/>
              <a:gd name="T14" fmla="*/ 1534853 w 2990"/>
              <a:gd name="T15" fmla="*/ 265557 h 2989"/>
              <a:gd name="T16" fmla="*/ 1800397 w 2990"/>
              <a:gd name="T17" fmla="*/ 903858 h 2989"/>
              <a:gd name="T18" fmla="*/ 1320492 w 2990"/>
              <a:gd name="T19" fmla="*/ 478725 h 2989"/>
              <a:gd name="T20" fmla="*/ 1193440 w 2990"/>
              <a:gd name="T21" fmla="*/ 180049 h 2989"/>
              <a:gd name="T22" fmla="*/ 896586 w 2990"/>
              <a:gd name="T23" fmla="*/ 57808 h 2989"/>
              <a:gd name="T24" fmla="*/ 305285 w 2990"/>
              <a:gd name="T25" fmla="*/ 304096 h 2989"/>
              <a:gd name="T26" fmla="*/ 57805 w 2990"/>
              <a:gd name="T27" fmla="*/ 899040 h 2989"/>
              <a:gd name="T28" fmla="*/ 310704 w 2990"/>
              <a:gd name="T29" fmla="*/ 1489769 h 2989"/>
              <a:gd name="T30" fmla="*/ 896586 w 2990"/>
              <a:gd name="T31" fmla="*/ 1741476 h 2989"/>
              <a:gd name="T32" fmla="*/ 604548 w 2990"/>
              <a:gd name="T33" fmla="*/ 1613214 h 2989"/>
              <a:gd name="T34" fmla="*/ 474486 w 2990"/>
              <a:gd name="T35" fmla="*/ 1319957 h 2989"/>
              <a:gd name="T36" fmla="*/ 590699 w 2990"/>
              <a:gd name="T37" fmla="*/ 1029711 h 2989"/>
              <a:gd name="T38" fmla="*/ 896586 w 2990"/>
              <a:gd name="T39" fmla="*/ 903858 h 2989"/>
              <a:gd name="T40" fmla="*/ 1194043 w 2990"/>
              <a:gd name="T41" fmla="*/ 785832 h 2989"/>
              <a:gd name="T42" fmla="*/ 1320492 w 2990"/>
              <a:gd name="T43" fmla="*/ 478725 h 29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90" h="2989">
                <a:moveTo>
                  <a:pt x="2990" y="1501"/>
                </a:moveTo>
                <a:cubicBezTo>
                  <a:pt x="2990" y="1912"/>
                  <a:pt x="2843" y="2263"/>
                  <a:pt x="2550" y="2554"/>
                </a:cubicBezTo>
                <a:cubicBezTo>
                  <a:pt x="2257" y="2844"/>
                  <a:pt x="1903" y="2989"/>
                  <a:pt x="1489" y="2989"/>
                </a:cubicBezTo>
                <a:cubicBezTo>
                  <a:pt x="1077" y="2989"/>
                  <a:pt x="726" y="2844"/>
                  <a:pt x="436" y="2552"/>
                </a:cubicBezTo>
                <a:cubicBezTo>
                  <a:pt x="145" y="2260"/>
                  <a:pt x="0" y="1907"/>
                  <a:pt x="0" y="1493"/>
                </a:cubicBezTo>
                <a:cubicBezTo>
                  <a:pt x="0" y="1080"/>
                  <a:pt x="145" y="728"/>
                  <a:pt x="435" y="437"/>
                </a:cubicBezTo>
                <a:cubicBezTo>
                  <a:pt x="725" y="145"/>
                  <a:pt x="1076" y="0"/>
                  <a:pt x="1489" y="0"/>
                </a:cubicBezTo>
                <a:cubicBezTo>
                  <a:pt x="1902" y="0"/>
                  <a:pt x="2255" y="147"/>
                  <a:pt x="2549" y="441"/>
                </a:cubicBezTo>
                <a:cubicBezTo>
                  <a:pt x="2843" y="734"/>
                  <a:pt x="2990" y="1088"/>
                  <a:pt x="2990" y="1501"/>
                </a:cubicBezTo>
                <a:close/>
                <a:moveTo>
                  <a:pt x="2193" y="795"/>
                </a:moveTo>
                <a:cubicBezTo>
                  <a:pt x="2193" y="600"/>
                  <a:pt x="2122" y="434"/>
                  <a:pt x="1982" y="299"/>
                </a:cubicBezTo>
                <a:cubicBezTo>
                  <a:pt x="1842" y="163"/>
                  <a:pt x="1678" y="96"/>
                  <a:pt x="1489" y="96"/>
                </a:cubicBezTo>
                <a:cubicBezTo>
                  <a:pt x="1109" y="96"/>
                  <a:pt x="781" y="232"/>
                  <a:pt x="507" y="505"/>
                </a:cubicBezTo>
                <a:cubicBezTo>
                  <a:pt x="233" y="778"/>
                  <a:pt x="96" y="1107"/>
                  <a:pt x="96" y="1493"/>
                </a:cubicBezTo>
                <a:cubicBezTo>
                  <a:pt x="96" y="1868"/>
                  <a:pt x="236" y="2195"/>
                  <a:pt x="516" y="2474"/>
                </a:cubicBezTo>
                <a:cubicBezTo>
                  <a:pt x="796" y="2753"/>
                  <a:pt x="1120" y="2892"/>
                  <a:pt x="1489" y="2892"/>
                </a:cubicBezTo>
                <a:cubicBezTo>
                  <a:pt x="1300" y="2874"/>
                  <a:pt x="1139" y="2803"/>
                  <a:pt x="1004" y="2679"/>
                </a:cubicBezTo>
                <a:cubicBezTo>
                  <a:pt x="860" y="2546"/>
                  <a:pt x="788" y="2384"/>
                  <a:pt x="788" y="2192"/>
                </a:cubicBezTo>
                <a:cubicBezTo>
                  <a:pt x="788" y="2003"/>
                  <a:pt x="852" y="1843"/>
                  <a:pt x="981" y="1710"/>
                </a:cubicBezTo>
                <a:cubicBezTo>
                  <a:pt x="1116" y="1570"/>
                  <a:pt x="1286" y="1501"/>
                  <a:pt x="1489" y="1501"/>
                </a:cubicBezTo>
                <a:cubicBezTo>
                  <a:pt x="1685" y="1501"/>
                  <a:pt x="1849" y="1436"/>
                  <a:pt x="1983" y="1305"/>
                </a:cubicBezTo>
                <a:cubicBezTo>
                  <a:pt x="2123" y="1171"/>
                  <a:pt x="2193" y="1001"/>
                  <a:pt x="2193" y="795"/>
                </a:cubicBezTo>
                <a:close/>
              </a:path>
            </a:pathLst>
          </a:custGeom>
          <a:solidFill>
            <a:sysClr val="window" lastClr="FFFFFF"/>
          </a:solidFill>
          <a:ln>
            <a:noFill/>
          </a:ln>
        </p:spPr>
        <p:txBody>
          <a:bodyPr anchor="ctr" anchorCtr="1">
            <a:normAutofit/>
          </a:bodyPr>
          <a:lstStyle/>
          <a:p>
            <a:endParaRPr lang="zh-CN" altLang="en-US">
              <a:sym typeface="Arial" panose="020B0604020202020204" pitchFamily="34" charset="0"/>
            </a:endParaRPr>
          </a:p>
        </p:txBody>
      </p:sp>
      <p:sp>
        <p:nvSpPr>
          <p:cNvPr id="76" name="KSO_Shape"/>
          <p:cNvSpPr>
            <a:spLocks noChangeAspect="1"/>
          </p:cNvSpPr>
          <p:nvPr>
            <p:custDataLst>
              <p:tags r:id="rId35"/>
            </p:custDataLst>
          </p:nvPr>
        </p:nvSpPr>
        <p:spPr bwMode="auto">
          <a:xfrm>
            <a:off x="6648260" y="3717561"/>
            <a:ext cx="542397" cy="464911"/>
          </a:xfrm>
          <a:custGeom>
            <a:avLst/>
            <a:gdLst>
              <a:gd name="T0" fmla="*/ 852289 w 12766676"/>
              <a:gd name="T1" fmla="*/ 1146683 h 10934699"/>
              <a:gd name="T2" fmla="*/ 948108 w 12766676"/>
              <a:gd name="T3" fmla="*/ 1146683 h 10934699"/>
              <a:gd name="T4" fmla="*/ 948108 w 12766676"/>
              <a:gd name="T5" fmla="*/ 1542045 h 10934699"/>
              <a:gd name="T6" fmla="*/ 852289 w 12766676"/>
              <a:gd name="T7" fmla="*/ 1542045 h 10934699"/>
              <a:gd name="T8" fmla="*/ 1193698 w 12766676"/>
              <a:gd name="T9" fmla="*/ 1055119 h 10934699"/>
              <a:gd name="T10" fmla="*/ 1391603 w 12766676"/>
              <a:gd name="T11" fmla="*/ 1397646 h 10934699"/>
              <a:gd name="T12" fmla="*/ 1308545 w 12766676"/>
              <a:gd name="T13" fmla="*/ 1445108 h 10934699"/>
              <a:gd name="T14" fmla="*/ 1110640 w 12766676"/>
              <a:gd name="T15" fmla="*/ 1102804 h 10934699"/>
              <a:gd name="T16" fmla="*/ 606028 w 12766676"/>
              <a:gd name="T17" fmla="*/ 1055119 h 10934699"/>
              <a:gd name="T18" fmla="*/ 689309 w 12766676"/>
              <a:gd name="T19" fmla="*/ 1102804 h 10934699"/>
              <a:gd name="T20" fmla="*/ 491180 w 12766676"/>
              <a:gd name="T21" fmla="*/ 1445108 h 10934699"/>
              <a:gd name="T22" fmla="*/ 408123 w 12766676"/>
              <a:gd name="T23" fmla="*/ 1397646 h 10934699"/>
              <a:gd name="T24" fmla="*/ 1360932 w 12766676"/>
              <a:gd name="T25" fmla="*/ 852289 h 10934699"/>
              <a:gd name="T26" fmla="*/ 1703459 w 12766676"/>
              <a:gd name="T27" fmla="*/ 1050194 h 10934699"/>
              <a:gd name="T28" fmla="*/ 1655774 w 12766676"/>
              <a:gd name="T29" fmla="*/ 1133475 h 10934699"/>
              <a:gd name="T30" fmla="*/ 1312799 w 12766676"/>
              <a:gd name="T31" fmla="*/ 936018 h 10934699"/>
              <a:gd name="T32" fmla="*/ 438794 w 12766676"/>
              <a:gd name="T33" fmla="*/ 852289 h 10934699"/>
              <a:gd name="T34" fmla="*/ 486927 w 12766676"/>
              <a:gd name="T35" fmla="*/ 935346 h 10934699"/>
              <a:gd name="T36" fmla="*/ 144623 w 12766676"/>
              <a:gd name="T37" fmla="*/ 1133475 h 10934699"/>
              <a:gd name="T38" fmla="*/ 96266 w 12766676"/>
              <a:gd name="T39" fmla="*/ 1050194 h 10934699"/>
              <a:gd name="T40" fmla="*/ 1404363 w 12766676"/>
              <a:gd name="T41" fmla="*/ 593938 h 10934699"/>
              <a:gd name="T42" fmla="*/ 1800397 w 12766676"/>
              <a:gd name="T43" fmla="*/ 593938 h 10934699"/>
              <a:gd name="T44" fmla="*/ 1800397 w 12766676"/>
              <a:gd name="T45" fmla="*/ 689756 h 10934699"/>
              <a:gd name="T46" fmla="*/ 1404363 w 12766676"/>
              <a:gd name="T47" fmla="*/ 689756 h 10934699"/>
              <a:gd name="T48" fmla="*/ 0 w 12766676"/>
              <a:gd name="T49" fmla="*/ 593938 h 10934699"/>
              <a:gd name="T50" fmla="*/ 395362 w 12766676"/>
              <a:gd name="T51" fmla="*/ 593938 h 10934699"/>
              <a:gd name="T52" fmla="*/ 395362 w 12766676"/>
              <a:gd name="T53" fmla="*/ 689756 h 10934699"/>
              <a:gd name="T54" fmla="*/ 0 w 12766676"/>
              <a:gd name="T55" fmla="*/ 689756 h 10934699"/>
              <a:gd name="T56" fmla="*/ 899934 w 12766676"/>
              <a:gd name="T57" fmla="*/ 167297 h 10934699"/>
              <a:gd name="T58" fmla="*/ 813106 w 12766676"/>
              <a:gd name="T59" fmla="*/ 175767 h 10934699"/>
              <a:gd name="T60" fmla="*/ 813106 w 12766676"/>
              <a:gd name="T61" fmla="*/ 274769 h 10934699"/>
              <a:gd name="T62" fmla="*/ 743750 w 12766676"/>
              <a:gd name="T63" fmla="*/ 401830 h 10934699"/>
              <a:gd name="T64" fmla="*/ 612978 w 12766676"/>
              <a:gd name="T65" fmla="*/ 642716 h 10934699"/>
              <a:gd name="T66" fmla="*/ 899934 w 12766676"/>
              <a:gd name="T67" fmla="*/ 929661 h 10934699"/>
              <a:gd name="T68" fmla="*/ 1186890 w 12766676"/>
              <a:gd name="T69" fmla="*/ 642716 h 10934699"/>
              <a:gd name="T70" fmla="*/ 1056648 w 12766676"/>
              <a:gd name="T71" fmla="*/ 401830 h 10934699"/>
              <a:gd name="T72" fmla="*/ 987291 w 12766676"/>
              <a:gd name="T73" fmla="*/ 274769 h 10934699"/>
              <a:gd name="T74" fmla="*/ 987291 w 12766676"/>
              <a:gd name="T75" fmla="*/ 175767 h 10934699"/>
              <a:gd name="T76" fmla="*/ 899934 w 12766676"/>
              <a:gd name="T77" fmla="*/ 167297 h 10934699"/>
              <a:gd name="T78" fmla="*/ 899934 w 12766676"/>
              <a:gd name="T79" fmla="*/ 0 h 10934699"/>
              <a:gd name="T80" fmla="*/ 1083120 w 12766676"/>
              <a:gd name="T81" fmla="*/ 26471 h 10934699"/>
              <a:gd name="T82" fmla="*/ 1083120 w 12766676"/>
              <a:gd name="T83" fmla="*/ 274769 h 10934699"/>
              <a:gd name="T84" fmla="*/ 1104826 w 12766676"/>
              <a:gd name="T85" fmla="*/ 319240 h 10934699"/>
              <a:gd name="T86" fmla="*/ 1283247 w 12766676"/>
              <a:gd name="T87" fmla="*/ 642716 h 10934699"/>
              <a:gd name="T88" fmla="*/ 899934 w 12766676"/>
              <a:gd name="T89" fmla="*/ 1026015 h 10934699"/>
              <a:gd name="T90" fmla="*/ 517150 w 12766676"/>
              <a:gd name="T91" fmla="*/ 642716 h 10934699"/>
              <a:gd name="T92" fmla="*/ 695041 w 12766676"/>
              <a:gd name="T93" fmla="*/ 319240 h 10934699"/>
              <a:gd name="T94" fmla="*/ 717278 w 12766676"/>
              <a:gd name="T95" fmla="*/ 274769 h 10934699"/>
              <a:gd name="T96" fmla="*/ 717278 w 12766676"/>
              <a:gd name="T97" fmla="*/ 26471 h 10934699"/>
              <a:gd name="T98" fmla="*/ 899934 w 12766676"/>
              <a:gd name="T99" fmla="*/ 0 h 109346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66676" h="10934699">
                <a:moveTo>
                  <a:pt x="6043613" y="8131174"/>
                </a:moveTo>
                <a:lnTo>
                  <a:pt x="6723063" y="8131174"/>
                </a:lnTo>
                <a:lnTo>
                  <a:pt x="6723063" y="10934699"/>
                </a:lnTo>
                <a:lnTo>
                  <a:pt x="6043613" y="10934699"/>
                </a:lnTo>
                <a:lnTo>
                  <a:pt x="6043613" y="8131174"/>
                </a:lnTo>
                <a:close/>
                <a:moveTo>
                  <a:pt x="8464551" y="7481887"/>
                </a:moveTo>
                <a:lnTo>
                  <a:pt x="9867901" y="9910762"/>
                </a:lnTo>
                <a:lnTo>
                  <a:pt x="9278939" y="10247312"/>
                </a:lnTo>
                <a:lnTo>
                  <a:pt x="7875588" y="7820025"/>
                </a:lnTo>
                <a:lnTo>
                  <a:pt x="8464551" y="7481887"/>
                </a:lnTo>
                <a:close/>
                <a:moveTo>
                  <a:pt x="4297364" y="7481887"/>
                </a:moveTo>
                <a:lnTo>
                  <a:pt x="4887914" y="7820025"/>
                </a:lnTo>
                <a:lnTo>
                  <a:pt x="3482976" y="10247312"/>
                </a:lnTo>
                <a:lnTo>
                  <a:pt x="2894013" y="9910762"/>
                </a:lnTo>
                <a:lnTo>
                  <a:pt x="4297364" y="7481887"/>
                </a:lnTo>
                <a:close/>
                <a:moveTo>
                  <a:pt x="9650413" y="6043612"/>
                </a:moveTo>
                <a:lnTo>
                  <a:pt x="12079288" y="7446962"/>
                </a:lnTo>
                <a:lnTo>
                  <a:pt x="11741151" y="8037512"/>
                </a:lnTo>
                <a:lnTo>
                  <a:pt x="9309100" y="6637337"/>
                </a:lnTo>
                <a:lnTo>
                  <a:pt x="9650413" y="6043612"/>
                </a:lnTo>
                <a:close/>
                <a:moveTo>
                  <a:pt x="3111501" y="6043612"/>
                </a:moveTo>
                <a:lnTo>
                  <a:pt x="3452813" y="6632575"/>
                </a:lnTo>
                <a:lnTo>
                  <a:pt x="1025525" y="8037512"/>
                </a:lnTo>
                <a:lnTo>
                  <a:pt x="682625" y="7446962"/>
                </a:lnTo>
                <a:lnTo>
                  <a:pt x="3111501" y="6043612"/>
                </a:lnTo>
                <a:close/>
                <a:moveTo>
                  <a:pt x="9958388" y="4211638"/>
                </a:moveTo>
                <a:lnTo>
                  <a:pt x="12766676" y="4211638"/>
                </a:lnTo>
                <a:lnTo>
                  <a:pt x="12766676" y="4891088"/>
                </a:lnTo>
                <a:lnTo>
                  <a:pt x="9958388" y="4891088"/>
                </a:lnTo>
                <a:lnTo>
                  <a:pt x="9958388" y="4211638"/>
                </a:lnTo>
                <a:close/>
                <a:moveTo>
                  <a:pt x="0" y="4211637"/>
                </a:moveTo>
                <a:lnTo>
                  <a:pt x="2803525" y="4211637"/>
                </a:lnTo>
                <a:lnTo>
                  <a:pt x="2803525" y="4891087"/>
                </a:lnTo>
                <a:lnTo>
                  <a:pt x="0" y="4891087"/>
                </a:lnTo>
                <a:lnTo>
                  <a:pt x="0" y="4211637"/>
                </a:lnTo>
                <a:close/>
                <a:moveTo>
                  <a:pt x="6381460" y="1186307"/>
                </a:moveTo>
                <a:cubicBezTo>
                  <a:pt x="6171222" y="1186307"/>
                  <a:pt x="5964738" y="1208832"/>
                  <a:pt x="5765762" y="1246373"/>
                </a:cubicBezTo>
                <a:cubicBezTo>
                  <a:pt x="5765762" y="1246373"/>
                  <a:pt x="5765762" y="1832018"/>
                  <a:pt x="5765762" y="1948396"/>
                </a:cubicBezTo>
                <a:cubicBezTo>
                  <a:pt x="5765762" y="2481483"/>
                  <a:pt x="5457912" y="2744273"/>
                  <a:pt x="5273953" y="2849389"/>
                </a:cubicBezTo>
                <a:cubicBezTo>
                  <a:pt x="4703304" y="3187261"/>
                  <a:pt x="4346649" y="3840480"/>
                  <a:pt x="4346649" y="4557520"/>
                </a:cubicBezTo>
                <a:cubicBezTo>
                  <a:pt x="4346649" y="5680005"/>
                  <a:pt x="5262690" y="6592260"/>
                  <a:pt x="6381460" y="6592260"/>
                </a:cubicBezTo>
                <a:cubicBezTo>
                  <a:pt x="7503986" y="6592260"/>
                  <a:pt x="8416274" y="5680005"/>
                  <a:pt x="8416274" y="4557520"/>
                </a:cubicBezTo>
                <a:cubicBezTo>
                  <a:pt x="8416274" y="3840480"/>
                  <a:pt x="8063372" y="3187261"/>
                  <a:pt x="7492724" y="2849389"/>
                </a:cubicBezTo>
                <a:cubicBezTo>
                  <a:pt x="7308765" y="2744273"/>
                  <a:pt x="7000915" y="2481483"/>
                  <a:pt x="7000915" y="1948396"/>
                </a:cubicBezTo>
                <a:cubicBezTo>
                  <a:pt x="7000915" y="1749427"/>
                  <a:pt x="7000915" y="1246373"/>
                  <a:pt x="7000915" y="1246373"/>
                </a:cubicBezTo>
                <a:cubicBezTo>
                  <a:pt x="6798184" y="1208832"/>
                  <a:pt x="6595454" y="1186307"/>
                  <a:pt x="6381460" y="1186307"/>
                </a:cubicBezTo>
                <a:close/>
                <a:moveTo>
                  <a:pt x="6381460" y="0"/>
                </a:moveTo>
                <a:cubicBezTo>
                  <a:pt x="6835727" y="0"/>
                  <a:pt x="7271222" y="63821"/>
                  <a:pt x="7680437" y="187707"/>
                </a:cubicBezTo>
                <a:cubicBezTo>
                  <a:pt x="7680437" y="187707"/>
                  <a:pt x="7680437" y="1696869"/>
                  <a:pt x="7680437" y="1948396"/>
                </a:cubicBezTo>
                <a:cubicBezTo>
                  <a:pt x="7680437" y="2079791"/>
                  <a:pt x="7714225" y="2192415"/>
                  <a:pt x="7834362" y="2263744"/>
                </a:cubicBezTo>
                <a:cubicBezTo>
                  <a:pt x="8611495" y="2717994"/>
                  <a:pt x="9099550" y="3592707"/>
                  <a:pt x="9099550" y="4557520"/>
                </a:cubicBezTo>
                <a:cubicBezTo>
                  <a:pt x="9099550" y="6055418"/>
                  <a:pt x="7879413" y="7275512"/>
                  <a:pt x="6381460" y="7275512"/>
                </a:cubicBezTo>
                <a:cubicBezTo>
                  <a:pt x="4883509" y="7275512"/>
                  <a:pt x="3667126" y="6055418"/>
                  <a:pt x="3667126" y="4557520"/>
                </a:cubicBezTo>
                <a:cubicBezTo>
                  <a:pt x="3667126" y="3592707"/>
                  <a:pt x="4155181" y="2717994"/>
                  <a:pt x="4928560" y="2263744"/>
                </a:cubicBezTo>
                <a:cubicBezTo>
                  <a:pt x="5052451" y="2192415"/>
                  <a:pt x="5086240" y="2079791"/>
                  <a:pt x="5086240" y="1948396"/>
                </a:cubicBezTo>
                <a:cubicBezTo>
                  <a:pt x="5086240" y="1621787"/>
                  <a:pt x="5086240" y="187707"/>
                  <a:pt x="5086240" y="187707"/>
                </a:cubicBezTo>
                <a:cubicBezTo>
                  <a:pt x="5499209" y="63821"/>
                  <a:pt x="5934704" y="0"/>
                  <a:pt x="6381460" y="0"/>
                </a:cubicBezTo>
                <a:close/>
              </a:path>
            </a:pathLst>
          </a:custGeom>
          <a:solidFill>
            <a:sysClr val="window" lastClr="FFFFFF"/>
          </a:solidFill>
          <a:ln>
            <a:noFill/>
          </a:ln>
        </p:spPr>
        <p:txBody>
          <a:bodyPr anchor="ctr" anchorCtr="1">
            <a:normAutofit/>
          </a:bodyPr>
          <a:lstStyle/>
          <a:p>
            <a:endParaRPr lang="zh-CN" altLang="en-US">
              <a:sym typeface="Arial" panose="020B0604020202020204" pitchFamily="34" charset="0"/>
            </a:endParaRPr>
          </a:p>
        </p:txBody>
      </p:sp>
      <p:sp>
        <p:nvSpPr>
          <p:cNvPr id="77" name="KSO_Shape"/>
          <p:cNvSpPr>
            <a:spLocks noChangeAspect="1"/>
          </p:cNvSpPr>
          <p:nvPr>
            <p:custDataLst>
              <p:tags r:id="rId36"/>
            </p:custDataLst>
          </p:nvPr>
        </p:nvSpPr>
        <p:spPr bwMode="auto">
          <a:xfrm>
            <a:off x="6702309" y="2113038"/>
            <a:ext cx="434300" cy="542397"/>
          </a:xfrm>
          <a:custGeom>
            <a:avLst/>
            <a:gdLst>
              <a:gd name="T0" fmla="*/ 1262456 w 14111617"/>
              <a:gd name="T1" fmla="*/ 669509 h 17643644"/>
              <a:gd name="T2" fmla="*/ 1377183 w 14111617"/>
              <a:gd name="T3" fmla="*/ 768930 h 17643644"/>
              <a:gd name="T4" fmla="*/ 1279514 w 14111617"/>
              <a:gd name="T5" fmla="*/ 907914 h 17643644"/>
              <a:gd name="T6" fmla="*/ 464079 w 14111617"/>
              <a:gd name="T7" fmla="*/ 1050727 h 17643644"/>
              <a:gd name="T8" fmla="*/ 602730 w 14111617"/>
              <a:gd name="T9" fmla="*/ 1166738 h 17643644"/>
              <a:gd name="T10" fmla="*/ 1133969 w 14111617"/>
              <a:gd name="T11" fmla="*/ 1085951 h 17643644"/>
              <a:gd name="T12" fmla="*/ 1058899 w 14111617"/>
              <a:gd name="T13" fmla="*/ 1521664 h 17643644"/>
              <a:gd name="T14" fmla="*/ 735636 w 14111617"/>
              <a:gd name="T15" fmla="*/ 1800397 h 17643644"/>
              <a:gd name="T16" fmla="*/ 412373 w 14111617"/>
              <a:gd name="T17" fmla="*/ 1521664 h 17643644"/>
              <a:gd name="T18" fmla="*/ 366028 w 14111617"/>
              <a:gd name="T19" fmla="*/ 1281601 h 17643644"/>
              <a:gd name="T20" fmla="*/ 120900 w 14111617"/>
              <a:gd name="T21" fmla="*/ 1077145 h 17643644"/>
              <a:gd name="T22" fmla="*/ 68427 w 14111617"/>
              <a:gd name="T23" fmla="*/ 998273 h 17643644"/>
              <a:gd name="T24" fmla="*/ 166095 w 14111617"/>
              <a:gd name="T25" fmla="*/ 859289 h 17643644"/>
              <a:gd name="T26" fmla="*/ 1238149 w 14111617"/>
              <a:gd name="T27" fmla="*/ 671297 h 17643644"/>
              <a:gd name="T28" fmla="*/ 1262456 w 14111617"/>
              <a:gd name="T29" fmla="*/ 669509 h 17643644"/>
              <a:gd name="T30" fmla="*/ 1323059 w 14111617"/>
              <a:gd name="T31" fmla="*/ 283898 h 17643644"/>
              <a:gd name="T32" fmla="*/ 1438034 w 14111617"/>
              <a:gd name="T33" fmla="*/ 382659 h 17643644"/>
              <a:gd name="T34" fmla="*/ 1341139 w 14111617"/>
              <a:gd name="T35" fmla="*/ 521996 h 17643644"/>
              <a:gd name="T36" fmla="*/ 141253 w 14111617"/>
              <a:gd name="T37" fmla="*/ 736361 h 17643644"/>
              <a:gd name="T38" fmla="*/ 1847 w 14111617"/>
              <a:gd name="T39" fmla="*/ 639131 h 17643644"/>
              <a:gd name="T40" fmla="*/ 99125 w 14111617"/>
              <a:gd name="T41" fmla="*/ 499794 h 17643644"/>
              <a:gd name="T42" fmla="*/ 1298628 w 14111617"/>
              <a:gd name="T43" fmla="*/ 285812 h 17643644"/>
              <a:gd name="T44" fmla="*/ 1323059 w 14111617"/>
              <a:gd name="T45" fmla="*/ 283898 h 17643644"/>
              <a:gd name="T46" fmla="*/ 839207 w 14111617"/>
              <a:gd name="T47" fmla="*/ 63 h 17643644"/>
              <a:gd name="T48" fmla="*/ 953899 w 14111617"/>
              <a:gd name="T49" fmla="*/ 99362 h 17643644"/>
              <a:gd name="T50" fmla="*/ 856246 w 14111617"/>
              <a:gd name="T51" fmla="*/ 238352 h 17643644"/>
              <a:gd name="T52" fmla="*/ 204845 w 14111617"/>
              <a:gd name="T53" fmla="*/ 352453 h 17643644"/>
              <a:gd name="T54" fmla="*/ 65833 w 14111617"/>
              <a:gd name="T55" fmla="*/ 254816 h 17643644"/>
              <a:gd name="T56" fmla="*/ 163486 w 14111617"/>
              <a:gd name="T57" fmla="*/ 115827 h 17643644"/>
              <a:gd name="T58" fmla="*/ 814888 w 14111617"/>
              <a:gd name="T59" fmla="*/ 1725 h 17643644"/>
              <a:gd name="T60" fmla="*/ 839207 w 14111617"/>
              <a:gd name="T61" fmla="*/ 63 h 176436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111617" h="17643644">
                <a:moveTo>
                  <a:pt x="12371896" y="6561097"/>
                </a:moveTo>
                <a:cubicBezTo>
                  <a:pt x="12919809" y="6576333"/>
                  <a:pt x="13397674" y="6974000"/>
                  <a:pt x="13496203" y="7535412"/>
                </a:cubicBezTo>
                <a:cubicBezTo>
                  <a:pt x="13608807" y="8173274"/>
                  <a:pt x="13180911" y="8784870"/>
                  <a:pt x="12539066" y="8897434"/>
                </a:cubicBezTo>
                <a:cubicBezTo>
                  <a:pt x="12539066" y="8897434"/>
                  <a:pt x="12539066" y="8897434"/>
                  <a:pt x="4547914" y="10296977"/>
                </a:cubicBezTo>
                <a:cubicBezTo>
                  <a:pt x="4547914" y="10296977"/>
                  <a:pt x="4547914" y="10296977"/>
                  <a:pt x="5906674" y="11433872"/>
                </a:cubicBezTo>
                <a:cubicBezTo>
                  <a:pt x="5906674" y="11433872"/>
                  <a:pt x="5906674" y="11433872"/>
                  <a:pt x="11112746" y="10642173"/>
                </a:cubicBezTo>
                <a:cubicBezTo>
                  <a:pt x="10940086" y="11902888"/>
                  <a:pt x="10737398" y="13373722"/>
                  <a:pt x="10377064" y="14912094"/>
                </a:cubicBezTo>
                <a:cubicBezTo>
                  <a:pt x="9960428" y="16701860"/>
                  <a:pt x="9228500" y="17643644"/>
                  <a:pt x="7209130" y="17643644"/>
                </a:cubicBezTo>
                <a:cubicBezTo>
                  <a:pt x="5189758" y="17643644"/>
                  <a:pt x="4517886" y="16686850"/>
                  <a:pt x="4041196" y="14912094"/>
                </a:cubicBezTo>
                <a:cubicBezTo>
                  <a:pt x="3898564" y="14383044"/>
                  <a:pt x="3744670" y="13587593"/>
                  <a:pt x="3587024" y="12559510"/>
                </a:cubicBezTo>
                <a:cubicBezTo>
                  <a:pt x="3587024" y="12559510"/>
                  <a:pt x="3587024" y="12559510"/>
                  <a:pt x="1184800" y="10555874"/>
                </a:cubicBezTo>
                <a:cubicBezTo>
                  <a:pt x="925810" y="10387028"/>
                  <a:pt x="730628" y="10113123"/>
                  <a:pt x="670574" y="9782936"/>
                </a:cubicBezTo>
                <a:cubicBezTo>
                  <a:pt x="557970" y="9141322"/>
                  <a:pt x="985866" y="8533478"/>
                  <a:pt x="1627710" y="8420914"/>
                </a:cubicBezTo>
                <a:cubicBezTo>
                  <a:pt x="1627710" y="8420914"/>
                  <a:pt x="1627710" y="8420914"/>
                  <a:pt x="12133690" y="6578620"/>
                </a:cubicBezTo>
                <a:cubicBezTo>
                  <a:pt x="12213920" y="6564549"/>
                  <a:pt x="12293624" y="6558921"/>
                  <a:pt x="12371896" y="6561097"/>
                </a:cubicBezTo>
                <a:close/>
                <a:moveTo>
                  <a:pt x="12965801" y="2782157"/>
                </a:moveTo>
                <a:cubicBezTo>
                  <a:pt x="13516185" y="2794825"/>
                  <a:pt x="13994011" y="3191997"/>
                  <a:pt x="14092532" y="3750007"/>
                </a:cubicBezTo>
                <a:cubicBezTo>
                  <a:pt x="14208881" y="4391484"/>
                  <a:pt x="13781018" y="5002951"/>
                  <a:pt x="13142977" y="5115490"/>
                </a:cubicBezTo>
                <a:cubicBezTo>
                  <a:pt x="13142977" y="5115490"/>
                  <a:pt x="13142977" y="5115490"/>
                  <a:pt x="1384260" y="7216234"/>
                </a:cubicBezTo>
                <a:cubicBezTo>
                  <a:pt x="1057732" y="7272504"/>
                  <a:pt x="186994" y="7208732"/>
                  <a:pt x="18102" y="6263397"/>
                </a:cubicBezTo>
                <a:cubicBezTo>
                  <a:pt x="-94494" y="5625671"/>
                  <a:pt x="329616" y="5014204"/>
                  <a:pt x="971410" y="4897913"/>
                </a:cubicBezTo>
                <a:cubicBezTo>
                  <a:pt x="971410" y="4897913"/>
                  <a:pt x="971410" y="4897913"/>
                  <a:pt x="12726374" y="2800921"/>
                </a:cubicBezTo>
                <a:cubicBezTo>
                  <a:pt x="12807067" y="2786384"/>
                  <a:pt x="12887175" y="2780347"/>
                  <a:pt x="12965801" y="2782157"/>
                </a:cubicBezTo>
                <a:close/>
                <a:moveTo>
                  <a:pt x="8224110" y="617"/>
                </a:moveTo>
                <a:cubicBezTo>
                  <a:pt x="8772602" y="18315"/>
                  <a:pt x="9252854" y="415588"/>
                  <a:pt x="9348082" y="973738"/>
                </a:cubicBezTo>
                <a:cubicBezTo>
                  <a:pt x="9460670" y="1615377"/>
                  <a:pt x="9032842" y="2223245"/>
                  <a:pt x="8391098" y="2335813"/>
                </a:cubicBezTo>
                <a:cubicBezTo>
                  <a:pt x="8391098" y="2335813"/>
                  <a:pt x="8391098" y="2335813"/>
                  <a:pt x="2007450" y="3453990"/>
                </a:cubicBezTo>
                <a:cubicBezTo>
                  <a:pt x="1485800" y="3540293"/>
                  <a:pt x="776506" y="3251368"/>
                  <a:pt x="645156" y="2497161"/>
                </a:cubicBezTo>
                <a:cubicBezTo>
                  <a:pt x="532570" y="1855522"/>
                  <a:pt x="960398" y="1247654"/>
                  <a:pt x="1602140" y="1135085"/>
                </a:cubicBezTo>
                <a:cubicBezTo>
                  <a:pt x="1602140" y="1135085"/>
                  <a:pt x="1602140" y="1135085"/>
                  <a:pt x="7985788" y="16909"/>
                </a:cubicBezTo>
                <a:cubicBezTo>
                  <a:pt x="8066006" y="3307"/>
                  <a:pt x="8145754" y="-1911"/>
                  <a:pt x="8224110" y="617"/>
                </a:cubicBezTo>
                <a:close/>
              </a:path>
            </a:pathLst>
          </a:custGeom>
          <a:solidFill>
            <a:sysClr val="window" lastClr="FFFFFF"/>
          </a:solidFill>
          <a:ln>
            <a:noFill/>
          </a:ln>
        </p:spPr>
        <p:txBody>
          <a:bodyPr anchor="ctr" anchorCtr="1">
            <a:normAutofit/>
          </a:bodyPr>
          <a:lstStyle/>
          <a:p>
            <a:endParaRPr lang="zh-CN" altLang="en-US">
              <a:sym typeface="Arial" panose="020B0604020202020204" pitchFamily="34" charset="0"/>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优化现代产业体系</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grpSp>
        <p:nvGrpSpPr>
          <p:cNvPr id="14" name="组合 38"/>
          <p:cNvGrpSpPr/>
          <p:nvPr>
            <p:custDataLst>
              <p:tags r:id="rId1"/>
            </p:custDataLst>
          </p:nvPr>
        </p:nvGrpSpPr>
        <p:grpSpPr>
          <a:xfrm>
            <a:off x="6077680" y="690432"/>
            <a:ext cx="121129" cy="3761633"/>
            <a:chOff x="6948264" y="0"/>
            <a:chExt cx="141899" cy="4406651"/>
          </a:xfrm>
          <a:solidFill>
            <a:sysClr val="windowText" lastClr="000000">
              <a:lumMod val="75000"/>
              <a:lumOff val="25000"/>
            </a:sysClr>
          </a:solidFill>
        </p:grpSpPr>
        <p:sp>
          <p:nvSpPr>
            <p:cNvPr id="15" name="圆角矩形 1"/>
            <p:cNvSpPr/>
            <p:nvPr>
              <p:custDataLst>
                <p:tags r:id="rId2"/>
              </p:custDataLst>
            </p:nvPr>
          </p:nvSpPr>
          <p:spPr>
            <a:xfrm rot="5400000">
              <a:off x="6786438" y="885631"/>
              <a:ext cx="460795" cy="137142"/>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grpFill/>
            <a:ln w="25400" cap="flat" cmpd="sng" algn="ctr">
              <a:solidFill>
                <a:srgbClr val="3C3C3C"/>
              </a:solidFill>
              <a:prstDash val="solid"/>
            </a:ln>
            <a:effectLst/>
          </p:spPr>
          <p:txBody>
            <a:bodyPr rtlCol="0" anchor="ctr">
              <a:normAutofit fontScale="25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6" name="圆角矩形 1"/>
            <p:cNvSpPr/>
            <p:nvPr>
              <p:custDataLst>
                <p:tags r:id="rId3"/>
              </p:custDataLst>
            </p:nvPr>
          </p:nvSpPr>
          <p:spPr>
            <a:xfrm rot="5400000">
              <a:off x="6791194" y="1344504"/>
              <a:ext cx="460795" cy="137142"/>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grpFill/>
            <a:ln w="25400" cap="flat" cmpd="sng" algn="ctr">
              <a:solidFill>
                <a:srgbClr val="3C3C3C"/>
              </a:solidFill>
              <a:prstDash val="solid"/>
            </a:ln>
            <a:effectLst/>
          </p:spPr>
          <p:txBody>
            <a:bodyPr rtlCol="0" anchor="ctr">
              <a:normAutofit fontScale="25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7" name="圆角矩形 1"/>
            <p:cNvSpPr/>
            <p:nvPr>
              <p:custDataLst>
                <p:tags r:id="rId4"/>
              </p:custDataLst>
            </p:nvPr>
          </p:nvSpPr>
          <p:spPr>
            <a:xfrm rot="5400000">
              <a:off x="6786438" y="1803377"/>
              <a:ext cx="460795" cy="137142"/>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grpFill/>
            <a:ln w="25400" cap="flat" cmpd="sng" algn="ctr">
              <a:solidFill>
                <a:srgbClr val="3C3C3C"/>
              </a:solidFill>
              <a:prstDash val="solid"/>
            </a:ln>
            <a:effectLst/>
          </p:spPr>
          <p:txBody>
            <a:bodyPr rtlCol="0" anchor="ctr">
              <a:normAutofit fontScale="25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8" name="圆角矩形 1"/>
            <p:cNvSpPr/>
            <p:nvPr>
              <p:custDataLst>
                <p:tags r:id="rId5"/>
              </p:custDataLst>
            </p:nvPr>
          </p:nvSpPr>
          <p:spPr>
            <a:xfrm rot="5400000">
              <a:off x="6786437" y="2262250"/>
              <a:ext cx="460795" cy="137142"/>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grpFill/>
            <a:ln w="25400" cap="flat" cmpd="sng" algn="ctr">
              <a:solidFill>
                <a:srgbClr val="3C3C3C"/>
              </a:solidFill>
              <a:prstDash val="solid"/>
            </a:ln>
            <a:effectLst/>
          </p:spPr>
          <p:txBody>
            <a:bodyPr rtlCol="0" anchor="ctr">
              <a:normAutofit fontScale="25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9" name="圆角矩形 1"/>
            <p:cNvSpPr/>
            <p:nvPr>
              <p:custDataLst>
                <p:tags r:id="rId6"/>
              </p:custDataLst>
            </p:nvPr>
          </p:nvSpPr>
          <p:spPr>
            <a:xfrm rot="5400000">
              <a:off x="6786437" y="2721122"/>
              <a:ext cx="460795" cy="137142"/>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grpFill/>
            <a:ln w="25400" cap="flat" cmpd="sng" algn="ctr">
              <a:solidFill>
                <a:srgbClr val="3C3C3C"/>
              </a:solidFill>
              <a:prstDash val="solid"/>
            </a:ln>
            <a:effectLst/>
          </p:spPr>
          <p:txBody>
            <a:bodyPr rtlCol="0" anchor="ctr">
              <a:normAutofit fontScale="25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20" name="圆角矩形 44"/>
            <p:cNvSpPr/>
            <p:nvPr>
              <p:custDataLst>
                <p:tags r:id="rId7"/>
              </p:custDataLst>
            </p:nvPr>
          </p:nvSpPr>
          <p:spPr>
            <a:xfrm>
              <a:off x="7005137" y="0"/>
              <a:ext cx="32911" cy="725727"/>
            </a:xfrm>
            <a:prstGeom prst="roundRect">
              <a:avLst/>
            </a:prstGeom>
            <a:grpFill/>
            <a:ln w="25400" cap="flat" cmpd="sng" algn="ctr">
              <a:solidFill>
                <a:srgbClr val="3C3C3C"/>
              </a:solidFill>
              <a:prstDash val="solid"/>
            </a:ln>
            <a:effectLst/>
          </p:spPr>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21" name="圆角矩形 1"/>
            <p:cNvSpPr/>
            <p:nvPr>
              <p:custDataLst>
                <p:tags r:id="rId8"/>
              </p:custDataLst>
            </p:nvPr>
          </p:nvSpPr>
          <p:spPr>
            <a:xfrm rot="5400000">
              <a:off x="6786437" y="3176572"/>
              <a:ext cx="460795" cy="137142"/>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grpFill/>
            <a:ln w="25400" cap="flat" cmpd="sng" algn="ctr">
              <a:solidFill>
                <a:srgbClr val="3C3C3C"/>
              </a:solidFill>
              <a:prstDash val="solid"/>
            </a:ln>
            <a:effectLst/>
          </p:spPr>
          <p:txBody>
            <a:bodyPr rtlCol="0" anchor="ctr">
              <a:normAutofit fontScale="25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22" name="圆角矩形 1"/>
            <p:cNvSpPr/>
            <p:nvPr>
              <p:custDataLst>
                <p:tags r:id="rId9"/>
              </p:custDataLst>
            </p:nvPr>
          </p:nvSpPr>
          <p:spPr>
            <a:xfrm rot="5400000">
              <a:off x="6786437" y="3646887"/>
              <a:ext cx="460795" cy="137142"/>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grpFill/>
            <a:ln w="25400" cap="flat" cmpd="sng" algn="ctr">
              <a:solidFill>
                <a:srgbClr val="3C3C3C"/>
              </a:solidFill>
              <a:prstDash val="solid"/>
            </a:ln>
            <a:effectLst/>
          </p:spPr>
          <p:txBody>
            <a:bodyPr rtlCol="0" anchor="ctr">
              <a:normAutofit fontScale="25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23" name="圆角矩形 1"/>
            <p:cNvSpPr/>
            <p:nvPr>
              <p:custDataLst>
                <p:tags r:id="rId10"/>
              </p:custDataLst>
            </p:nvPr>
          </p:nvSpPr>
          <p:spPr>
            <a:xfrm rot="5400000">
              <a:off x="6786437" y="4107683"/>
              <a:ext cx="460795" cy="137142"/>
            </a:xfrm>
            <a:custGeom>
              <a:avLst/>
              <a:gdLst/>
              <a:ahLst/>
              <a:cxnLst/>
              <a:rect l="l" t="t" r="r" b="b"/>
              <a:pathLst>
                <a:path w="1008112" h="300033">
                  <a:moveTo>
                    <a:pt x="74675" y="151350"/>
                  </a:moveTo>
                  <a:cubicBezTo>
                    <a:pt x="74675" y="201798"/>
                    <a:pt x="115572" y="242694"/>
                    <a:pt x="166020" y="242694"/>
                  </a:cubicBezTo>
                  <a:lnTo>
                    <a:pt x="558960" y="242694"/>
                  </a:lnTo>
                  <a:cubicBezTo>
                    <a:pt x="609408" y="242694"/>
                    <a:pt x="650304" y="201798"/>
                    <a:pt x="650304" y="151350"/>
                  </a:cubicBezTo>
                  <a:cubicBezTo>
                    <a:pt x="650304" y="100903"/>
                    <a:pt x="609408" y="60006"/>
                    <a:pt x="558960" y="60006"/>
                  </a:cubicBezTo>
                  <a:lnTo>
                    <a:pt x="166020" y="60006"/>
                  </a:lnTo>
                  <a:cubicBezTo>
                    <a:pt x="115572" y="60006"/>
                    <a:pt x="74675" y="100903"/>
                    <a:pt x="74675" y="151350"/>
                  </a:cubicBezTo>
                  <a:close/>
                  <a:moveTo>
                    <a:pt x="0" y="150017"/>
                  </a:moveTo>
                  <a:cubicBezTo>
                    <a:pt x="0" y="67165"/>
                    <a:pt x="67165" y="0"/>
                    <a:pt x="150017" y="0"/>
                  </a:cubicBezTo>
                  <a:lnTo>
                    <a:pt x="570063" y="0"/>
                  </a:lnTo>
                  <a:cubicBezTo>
                    <a:pt x="639957" y="0"/>
                    <a:pt x="698687" y="47798"/>
                    <a:pt x="712645" y="113187"/>
                  </a:cubicBezTo>
                  <a:lnTo>
                    <a:pt x="996112" y="113187"/>
                  </a:lnTo>
                  <a:cubicBezTo>
                    <a:pt x="1002739" y="113187"/>
                    <a:pt x="1008112" y="118560"/>
                    <a:pt x="1008112" y="125187"/>
                  </a:cubicBezTo>
                  <a:lnTo>
                    <a:pt x="1008112" y="173187"/>
                  </a:lnTo>
                  <a:cubicBezTo>
                    <a:pt x="1008112" y="179814"/>
                    <a:pt x="1002739" y="185187"/>
                    <a:pt x="996112" y="185187"/>
                  </a:cubicBezTo>
                  <a:lnTo>
                    <a:pt x="712980" y="185187"/>
                  </a:lnTo>
                  <a:cubicBezTo>
                    <a:pt x="699696" y="251409"/>
                    <a:pt x="640558" y="300033"/>
                    <a:pt x="570063" y="300033"/>
                  </a:cubicBezTo>
                  <a:lnTo>
                    <a:pt x="150017" y="300033"/>
                  </a:lnTo>
                  <a:cubicBezTo>
                    <a:pt x="67165" y="300033"/>
                    <a:pt x="0" y="232869"/>
                    <a:pt x="0" y="150017"/>
                  </a:cubicBezTo>
                  <a:close/>
                </a:path>
              </a:pathLst>
            </a:custGeom>
            <a:grpFill/>
            <a:ln w="25400" cap="flat" cmpd="sng" algn="ctr">
              <a:solidFill>
                <a:srgbClr val="3C3C3C"/>
              </a:solidFill>
              <a:prstDash val="solid"/>
            </a:ln>
            <a:effectLst/>
          </p:spPr>
          <p:txBody>
            <a:bodyPr rtlCol="0" anchor="ctr">
              <a:normAutofit fontScale="25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sp>
        <p:nvSpPr>
          <p:cNvPr id="55" name="椭圆 36"/>
          <p:cNvSpPr/>
          <p:nvPr>
            <p:custDataLst>
              <p:tags r:id="rId11"/>
            </p:custDataLst>
          </p:nvPr>
        </p:nvSpPr>
        <p:spPr>
          <a:xfrm>
            <a:off x="5314144" y="4474486"/>
            <a:ext cx="1624167" cy="1624167"/>
          </a:xfrm>
          <a:prstGeom prst="ellipse">
            <a:avLst/>
          </a:prstGeom>
          <a:solidFill>
            <a:sysClr val="windowText" lastClr="000000">
              <a:lumMod val="75000"/>
              <a:lumOff val="25000"/>
            </a:sys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12700"/>
          </a:sp3d>
        </p:spPr>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grpSp>
        <p:nvGrpSpPr>
          <p:cNvPr id="4" name="组合 3"/>
          <p:cNvGrpSpPr/>
          <p:nvPr>
            <p:custDataLst>
              <p:tags r:id="rId12"/>
            </p:custDataLst>
          </p:nvPr>
        </p:nvGrpSpPr>
        <p:grpSpPr>
          <a:xfrm>
            <a:off x="641350" y="746760"/>
            <a:ext cx="5589270" cy="2910205"/>
            <a:chOff x="596900" y="-221079"/>
            <a:chExt cx="5618207" cy="2891339"/>
          </a:xfrm>
        </p:grpSpPr>
        <p:sp>
          <p:nvSpPr>
            <p:cNvPr id="24" name="椭圆 50"/>
            <p:cNvSpPr/>
            <p:nvPr>
              <p:custDataLst>
                <p:tags r:id="rId13"/>
              </p:custDataLst>
            </p:nvPr>
          </p:nvSpPr>
          <p:spPr>
            <a:xfrm>
              <a:off x="6001049" y="1853573"/>
              <a:ext cx="214058" cy="214058"/>
            </a:xfrm>
            <a:prstGeom prst="ellipse">
              <a:avLst/>
            </a:prstGeom>
            <a:solidFill>
              <a:srgbClr val="FFFFFF"/>
            </a:solidFill>
            <a:ln w="107950" cap="flat" cmpd="sng" algn="ctr">
              <a:solidFill>
                <a:srgbClr val="C55456"/>
              </a:solidFill>
              <a:prstDash val="solid"/>
            </a:ln>
            <a:effectLst/>
          </p:spPr>
          <p:txBody>
            <a:bodyPr rtlCol="0" anchor="ctr">
              <a:normAutofit fontScale="25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outerShdw blurRad="50800" dist="38100" dir="5400000" algn="t" rotWithShape="0">
                    <a:prstClr val="black">
                      <a:alpha val="40000"/>
                    </a:prstClr>
                  </a:outerShdw>
                </a:effectLst>
                <a:uLnTx/>
                <a:uFillTx/>
              </a:endParaRPr>
            </a:p>
          </p:txBody>
        </p:sp>
        <p:cxnSp>
          <p:nvCxnSpPr>
            <p:cNvPr id="30" name="直接连接符 29"/>
            <p:cNvCxnSpPr/>
            <p:nvPr>
              <p:custDataLst>
                <p:tags r:id="rId14"/>
              </p:custDataLst>
            </p:nvPr>
          </p:nvCxnSpPr>
          <p:spPr>
            <a:xfrm>
              <a:off x="4734401" y="991066"/>
              <a:ext cx="1266825" cy="0"/>
            </a:xfrm>
            <a:prstGeom prst="line">
              <a:avLst/>
            </a:prstGeom>
            <a:ln w="12700">
              <a:solidFill>
                <a:srgbClr val="C55456"/>
              </a:solidFill>
              <a:prstDash val="dash"/>
            </a:ln>
          </p:spPr>
          <p:style>
            <a:lnRef idx="1">
              <a:srgbClr val="C55456"/>
            </a:lnRef>
            <a:fillRef idx="0">
              <a:srgbClr val="C55456"/>
            </a:fillRef>
            <a:effectRef idx="0">
              <a:srgbClr val="C55456"/>
            </a:effectRef>
            <a:fontRef idx="minor">
              <a:sysClr val="windowText" lastClr="000000"/>
            </a:fontRef>
          </p:style>
        </p:cxnSp>
        <p:sp>
          <p:nvSpPr>
            <p:cNvPr id="45" name="Rounded Rectangle 71"/>
            <p:cNvSpPr/>
            <p:nvPr>
              <p:custDataLst>
                <p:tags r:id="rId15"/>
              </p:custDataLst>
            </p:nvPr>
          </p:nvSpPr>
          <p:spPr>
            <a:xfrm flipH="1">
              <a:off x="4110343" y="724095"/>
              <a:ext cx="535369" cy="535509"/>
            </a:xfrm>
            <a:prstGeom prst="roundRect">
              <a:avLst/>
            </a:prstGeom>
            <a:solidFill>
              <a:srgbClr val="C55456"/>
            </a:solidFill>
            <a:ln>
              <a:noFill/>
            </a:ln>
          </p:spPr>
          <p:style>
            <a:lnRef idx="2">
              <a:srgbClr val="C55456">
                <a:shade val="50000"/>
              </a:srgbClr>
            </a:lnRef>
            <a:fillRef idx="1">
              <a:srgbClr val="C55456"/>
            </a:fillRef>
            <a:effectRef idx="0">
              <a:srgbClr val="C55456"/>
            </a:effectRef>
            <a:fontRef idx="minor">
              <a:sysClr val="window" lastClr="FFFFFF"/>
            </a:fontRef>
          </p:style>
          <p:txBody>
            <a:bodyPr lIns="91422" tIns="45711" rIns="91422" bIns="45711" rtlCol="0" anchor="ctr">
              <a:normAutofit/>
            </a:bodyPr>
            <a:lstStyle/>
            <a:p>
              <a:pPr algn="ctr"/>
              <a:r>
                <a:rPr lang="en-US" dirty="0">
                  <a:solidFill>
                    <a:sysClr val="window" lastClr="FFFFFF"/>
                  </a:solidFill>
                </a:rPr>
                <a:t>02</a:t>
              </a:r>
              <a:endParaRPr lang="id-ID" dirty="0">
                <a:solidFill>
                  <a:sysClr val="window" lastClr="FFFFFF"/>
                </a:solidFill>
              </a:endParaRPr>
            </a:p>
          </p:txBody>
        </p:sp>
        <p:sp>
          <p:nvSpPr>
            <p:cNvPr id="59" name="文本框 58"/>
            <p:cNvSpPr txBox="1"/>
            <p:nvPr>
              <p:custDataLst>
                <p:tags r:id="rId16"/>
              </p:custDataLst>
            </p:nvPr>
          </p:nvSpPr>
          <p:spPr>
            <a:xfrm>
              <a:off x="596900" y="-221079"/>
              <a:ext cx="3400158" cy="2891339"/>
            </a:xfrm>
            <a:prstGeom prst="rect">
              <a:avLst/>
            </a:prstGeom>
            <a:noFill/>
          </p:spPr>
          <p:txBody>
            <a:bodyPr wrap="square" rtlCol="0">
              <a:normAutofit lnSpcReduction="10000"/>
            </a:bodyPr>
            <a:lstStyle/>
            <a:p>
              <a:pPr algn="l">
                <a:lnSpc>
                  <a:spcPct val="120000"/>
                </a:lnSpc>
              </a:pPr>
              <a:r>
                <a:rPr lang="zh-CN" altLang="en-US" sz="1600" b="1" dirty="0">
                  <a:solidFill>
                    <a:sysClr val="windowText" lastClr="000000">
                      <a:lumMod val="50000"/>
                      <a:lumOff val="50000"/>
                    </a:sysClr>
                  </a:solidFill>
                </a:rPr>
                <a:t>我国制造业发展历程</a:t>
              </a:r>
              <a:r>
                <a:rPr lang="zh-CN" altLang="en-US" sz="1600" dirty="0">
                  <a:solidFill>
                    <a:sysClr val="windowText" lastClr="000000">
                      <a:lumMod val="50000"/>
                      <a:lumOff val="50000"/>
                    </a:sysClr>
                  </a:solidFill>
                </a:rPr>
                <a:t>（一五时期奠基、三线建设布局、改革开放加速、十八大以来提质）</a:t>
              </a:r>
              <a:endParaRPr lang="zh-CN" altLang="en-US" sz="1600" dirty="0">
                <a:solidFill>
                  <a:sysClr val="windowText" lastClr="000000">
                    <a:lumMod val="50000"/>
                    <a:lumOff val="50000"/>
                  </a:sysClr>
                </a:solidFill>
              </a:endParaRPr>
            </a:p>
            <a:p>
              <a:pPr algn="l">
                <a:lnSpc>
                  <a:spcPct val="120000"/>
                </a:lnSpc>
              </a:pPr>
              <a:r>
                <a:rPr lang="zh-CN" altLang="en-US" sz="1600" b="1" dirty="0">
                  <a:solidFill>
                    <a:sysClr val="windowText" lastClr="000000">
                      <a:lumMod val="50000"/>
                      <a:lumOff val="50000"/>
                    </a:sysClr>
                  </a:solidFill>
                </a:rPr>
                <a:t>全球制造业变革新趋势</a:t>
              </a:r>
              <a:r>
                <a:rPr lang="zh-CN" altLang="en-US" sz="1600" dirty="0">
                  <a:solidFill>
                    <a:sysClr val="windowText" lastClr="000000">
                      <a:lumMod val="50000"/>
                      <a:lumOff val="50000"/>
                    </a:sysClr>
                  </a:solidFill>
                </a:rPr>
                <a:t>（制造业智能化、绿色化、服务化、主要国家加快制造业战略布局）</a:t>
              </a:r>
              <a:endParaRPr lang="zh-CN" altLang="en-US" sz="1600" dirty="0">
                <a:solidFill>
                  <a:sysClr val="windowText" lastClr="000000">
                    <a:lumMod val="50000"/>
                    <a:lumOff val="50000"/>
                  </a:sysClr>
                </a:solidFill>
              </a:endParaRPr>
            </a:p>
            <a:p>
              <a:pPr algn="l">
                <a:lnSpc>
                  <a:spcPct val="120000"/>
                </a:lnSpc>
              </a:pPr>
              <a:r>
                <a:rPr lang="zh-CN" altLang="en-US" sz="1600" b="1" dirty="0">
                  <a:solidFill>
                    <a:sysClr val="windowText" lastClr="000000">
                      <a:lumMod val="50000"/>
                      <a:lumOff val="50000"/>
                    </a:sysClr>
                  </a:solidFill>
                </a:rPr>
                <a:t>制造业强国战略重点</a:t>
              </a:r>
              <a:r>
                <a:rPr lang="zh-CN" altLang="en-US" sz="1600" dirty="0">
                  <a:solidFill>
                    <a:sysClr val="windowText" lastClr="000000">
                      <a:lumMod val="50000"/>
                      <a:lumOff val="50000"/>
                    </a:sysClr>
                  </a:solidFill>
                </a:rPr>
                <a:t>（全面提升工业基础能力、实施高端装备制造工程、改造升级传统产业、加强质量品牌建设）</a:t>
              </a:r>
              <a:endParaRPr lang="zh-CN" altLang="en-US" sz="1600" dirty="0">
                <a:solidFill>
                  <a:sysClr val="windowText" lastClr="000000">
                    <a:lumMod val="50000"/>
                    <a:lumOff val="50000"/>
                  </a:sysClr>
                </a:solidFill>
              </a:endParaRPr>
            </a:p>
          </p:txBody>
        </p:sp>
      </p:grpSp>
      <p:grpSp>
        <p:nvGrpSpPr>
          <p:cNvPr id="3" name="组合 2"/>
          <p:cNvGrpSpPr/>
          <p:nvPr>
            <p:custDataLst>
              <p:tags r:id="rId17"/>
            </p:custDataLst>
          </p:nvPr>
        </p:nvGrpSpPr>
        <p:grpSpPr>
          <a:xfrm>
            <a:off x="6043469" y="3011461"/>
            <a:ext cx="5948506" cy="3506814"/>
            <a:chOff x="6013048" y="1573347"/>
            <a:chExt cx="5979160" cy="3992880"/>
          </a:xfrm>
        </p:grpSpPr>
        <p:sp>
          <p:nvSpPr>
            <p:cNvPr id="25" name="椭圆 51"/>
            <p:cNvSpPr/>
            <p:nvPr>
              <p:custDataLst>
                <p:tags r:id="rId18"/>
              </p:custDataLst>
            </p:nvPr>
          </p:nvSpPr>
          <p:spPr>
            <a:xfrm>
              <a:off x="6013048" y="2634188"/>
              <a:ext cx="214058" cy="214058"/>
            </a:xfrm>
            <a:prstGeom prst="ellipse">
              <a:avLst/>
            </a:prstGeom>
            <a:solidFill>
              <a:sysClr val="windowText" lastClr="000000">
                <a:lumMod val="75000"/>
                <a:lumOff val="25000"/>
              </a:sysClr>
            </a:solidFill>
            <a:ln w="107950" cap="flat" cmpd="sng" algn="ctr">
              <a:solidFill>
                <a:srgbClr val="3C3C3C"/>
              </a:solidFill>
              <a:prstDash val="solid"/>
            </a:ln>
            <a:effectLst/>
          </p:spPr>
          <p:txBody>
            <a:bodyPr rtlCol="0" anchor="ctr">
              <a:normAutofit fontScale="25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cxnSp>
          <p:nvCxnSpPr>
            <p:cNvPr id="29" name="直接连接符 28"/>
            <p:cNvCxnSpPr/>
            <p:nvPr>
              <p:custDataLst>
                <p:tags r:id="rId19"/>
              </p:custDataLst>
            </p:nvPr>
          </p:nvCxnSpPr>
          <p:spPr>
            <a:xfrm>
              <a:off x="6278856" y="2741217"/>
              <a:ext cx="1266825" cy="0"/>
            </a:xfrm>
            <a:prstGeom prst="line">
              <a:avLst/>
            </a:prstGeom>
            <a:ln w="12700">
              <a:solidFill>
                <a:srgbClr val="3C3C3C"/>
              </a:solidFill>
              <a:prstDash val="dash"/>
            </a:ln>
          </p:spPr>
          <p:style>
            <a:lnRef idx="1">
              <a:srgbClr val="C55456"/>
            </a:lnRef>
            <a:fillRef idx="0">
              <a:srgbClr val="C55456"/>
            </a:fillRef>
            <a:effectRef idx="0">
              <a:srgbClr val="C55456"/>
            </a:effectRef>
            <a:fontRef idx="minor">
              <a:sysClr val="windowText" lastClr="000000"/>
            </a:fontRef>
          </p:style>
        </p:cxnSp>
        <p:sp>
          <p:nvSpPr>
            <p:cNvPr id="39" name="Rounded Rectangle 67"/>
            <p:cNvSpPr/>
            <p:nvPr>
              <p:custDataLst>
                <p:tags r:id="rId20"/>
              </p:custDataLst>
            </p:nvPr>
          </p:nvSpPr>
          <p:spPr>
            <a:xfrm>
              <a:off x="7544869" y="2476003"/>
              <a:ext cx="535369" cy="535509"/>
            </a:xfrm>
            <a:prstGeom prst="roundRect">
              <a:avLst/>
            </a:prstGeom>
            <a:solidFill>
              <a:sysClr val="windowText" lastClr="000000">
                <a:lumMod val="75000"/>
                <a:lumOff val="25000"/>
              </a:sysClr>
            </a:solidFill>
            <a:ln>
              <a:noFill/>
            </a:ln>
          </p:spPr>
          <p:style>
            <a:lnRef idx="2">
              <a:srgbClr val="C55456">
                <a:shade val="50000"/>
              </a:srgbClr>
            </a:lnRef>
            <a:fillRef idx="1">
              <a:srgbClr val="C55456"/>
            </a:fillRef>
            <a:effectRef idx="0">
              <a:srgbClr val="C55456"/>
            </a:effectRef>
            <a:fontRef idx="minor">
              <a:sysClr val="window" lastClr="FFFFFF"/>
            </a:fontRef>
          </p:style>
          <p:txBody>
            <a:bodyPr lIns="91422" tIns="45711" rIns="91422" bIns="45711" rtlCol="0" anchor="ctr">
              <a:normAutofit/>
            </a:bodyPr>
            <a:lstStyle/>
            <a:p>
              <a:pPr algn="ctr"/>
              <a:r>
                <a:rPr lang="en-US" dirty="0">
                  <a:solidFill>
                    <a:sysClr val="window" lastClr="FFFFFF"/>
                  </a:solidFill>
                </a:rPr>
                <a:t>03</a:t>
              </a:r>
              <a:endParaRPr lang="id-ID" dirty="0">
                <a:solidFill>
                  <a:sysClr val="window" lastClr="FFFFFF"/>
                </a:solidFill>
              </a:endParaRPr>
            </a:p>
          </p:txBody>
        </p:sp>
        <p:sp>
          <p:nvSpPr>
            <p:cNvPr id="60" name="文本框 59"/>
            <p:cNvSpPr txBox="1"/>
            <p:nvPr>
              <p:custDataLst>
                <p:tags r:id="rId21"/>
              </p:custDataLst>
            </p:nvPr>
          </p:nvSpPr>
          <p:spPr>
            <a:xfrm>
              <a:off x="8165063" y="1573347"/>
              <a:ext cx="3827145" cy="3992880"/>
            </a:xfrm>
            <a:prstGeom prst="rect">
              <a:avLst/>
            </a:prstGeom>
            <a:noFill/>
          </p:spPr>
          <p:txBody>
            <a:bodyPr wrap="square" rtlCol="0">
              <a:normAutofit fontScale="90000" lnSpcReduction="20000"/>
            </a:bodyPr>
            <a:lstStyle/>
            <a:p>
              <a:pPr>
                <a:lnSpc>
                  <a:spcPct val="120000"/>
                </a:lnSpc>
              </a:pPr>
              <a:r>
                <a:rPr lang="zh-CN" altLang="en-US" b="1" dirty="0">
                  <a:solidFill>
                    <a:sysClr val="windowText" lastClr="000000">
                      <a:lumMod val="50000"/>
                      <a:lumOff val="50000"/>
                    </a:sysClr>
                  </a:solidFill>
                </a:rPr>
                <a:t>世界主要国家新兴产业结构布局</a:t>
              </a:r>
              <a:r>
                <a:rPr lang="zh-CN" altLang="en-US" dirty="0">
                  <a:solidFill>
                    <a:sysClr val="windowText" lastClr="000000">
                      <a:lumMod val="50000"/>
                      <a:lumOff val="50000"/>
                    </a:sysClr>
                  </a:solidFill>
                </a:rPr>
                <a:t>（美国创新战略、欧盟</a:t>
              </a:r>
              <a:r>
                <a:rPr lang="en-US" altLang="zh-CN" dirty="0">
                  <a:solidFill>
                    <a:sysClr val="windowText" lastClr="000000">
                      <a:lumMod val="50000"/>
                      <a:lumOff val="50000"/>
                    </a:sysClr>
                  </a:solidFill>
                </a:rPr>
                <a:t>“</a:t>
              </a:r>
              <a:r>
                <a:rPr lang="zh-CN" altLang="en-US" dirty="0">
                  <a:solidFill>
                    <a:sysClr val="windowText" lastClr="000000">
                      <a:lumMod val="50000"/>
                      <a:lumOff val="50000"/>
                    </a:sysClr>
                  </a:solidFill>
                  <a:ea typeface="宋体" panose="02010600030101010101" pitchFamily="2" charset="-122"/>
                </a:rPr>
                <a:t>地平线</a:t>
              </a:r>
              <a:r>
                <a:rPr lang="en-US" altLang="zh-CN" dirty="0">
                  <a:solidFill>
                    <a:sysClr val="windowText" lastClr="000000">
                      <a:lumMod val="50000"/>
                      <a:lumOff val="50000"/>
                    </a:sysClr>
                  </a:solidFill>
                  <a:ea typeface="宋体" panose="02010600030101010101" pitchFamily="2" charset="-122"/>
                </a:rPr>
                <a:t>“2020</a:t>
              </a:r>
              <a:r>
                <a:rPr lang="zh-CN" altLang="en-US" dirty="0">
                  <a:solidFill>
                    <a:sysClr val="windowText" lastClr="000000">
                      <a:lumMod val="50000"/>
                      <a:lumOff val="50000"/>
                    </a:sysClr>
                  </a:solidFill>
                  <a:ea typeface="宋体" panose="02010600030101010101" pitchFamily="2" charset="-122"/>
                </a:rPr>
                <a:t>计划、德国新一代高新技术战略、日本</a:t>
              </a:r>
              <a:r>
                <a:rPr lang="en-US" altLang="zh-CN" dirty="0">
                  <a:solidFill>
                    <a:sysClr val="windowText" lastClr="000000">
                      <a:lumMod val="50000"/>
                      <a:lumOff val="50000"/>
                    </a:sysClr>
                  </a:solidFill>
                  <a:ea typeface="宋体" panose="02010600030101010101" pitchFamily="2" charset="-122"/>
                </a:rPr>
                <a:t>”</a:t>
              </a:r>
              <a:r>
                <a:rPr lang="zh-CN" altLang="en-US" dirty="0">
                  <a:solidFill>
                    <a:sysClr val="windowText" lastClr="000000">
                      <a:lumMod val="50000"/>
                      <a:lumOff val="50000"/>
                    </a:sysClr>
                  </a:solidFill>
                  <a:ea typeface="宋体" panose="02010600030101010101" pitchFamily="2" charset="-122"/>
                </a:rPr>
                <a:t>超智能社会计划</a:t>
              </a:r>
              <a:r>
                <a:rPr lang="en-US" altLang="zh-CN" dirty="0">
                  <a:solidFill>
                    <a:sysClr val="windowText" lastClr="000000">
                      <a:lumMod val="50000"/>
                      <a:lumOff val="50000"/>
                    </a:sysClr>
                  </a:solidFill>
                  <a:ea typeface="宋体" panose="02010600030101010101" pitchFamily="2" charset="-122"/>
                </a:rPr>
                <a:t>“</a:t>
              </a:r>
              <a:r>
                <a:rPr lang="zh-CN" altLang="en-US" dirty="0">
                  <a:solidFill>
                    <a:sysClr val="windowText" lastClr="000000">
                      <a:lumMod val="50000"/>
                      <a:lumOff val="50000"/>
                    </a:sysClr>
                  </a:solidFill>
                </a:rPr>
                <a:t>）</a:t>
              </a:r>
              <a:endParaRPr lang="zh-CN" altLang="en-US" dirty="0">
                <a:solidFill>
                  <a:sysClr val="windowText" lastClr="000000">
                    <a:lumMod val="50000"/>
                    <a:lumOff val="50000"/>
                  </a:sysClr>
                </a:solidFill>
              </a:endParaRPr>
            </a:p>
            <a:p>
              <a:pPr>
                <a:lnSpc>
                  <a:spcPct val="120000"/>
                </a:lnSpc>
              </a:pPr>
              <a:r>
                <a:rPr lang="zh-CN" altLang="en-US" dirty="0">
                  <a:solidFill>
                    <a:sysClr val="windowText" lastClr="000000">
                      <a:lumMod val="50000"/>
                      <a:lumOff val="50000"/>
                    </a:sysClr>
                  </a:solidFill>
                </a:rPr>
                <a:t>我</a:t>
              </a:r>
              <a:r>
                <a:rPr lang="zh-CN" altLang="en-US" b="1" dirty="0">
                  <a:solidFill>
                    <a:sysClr val="windowText" lastClr="000000">
                      <a:lumMod val="50000"/>
                      <a:lumOff val="50000"/>
                    </a:sysClr>
                  </a:solidFill>
                </a:rPr>
                <a:t>国战略性新兴产业发展现状</a:t>
              </a:r>
              <a:r>
                <a:rPr lang="zh-CN" altLang="en-US" dirty="0">
                  <a:solidFill>
                    <a:sysClr val="windowText" lastClr="000000">
                      <a:lumMod val="50000"/>
                      <a:lumOff val="50000"/>
                    </a:sysClr>
                  </a:solidFill>
                </a:rPr>
                <a:t>（战略性新</a:t>
              </a:r>
              <a:r>
                <a:rPr lang="zh-CN" altLang="en-US" dirty="0">
                  <a:solidFill>
                    <a:sysClr val="windowText" lastClr="000000">
                      <a:lumMod val="50000"/>
                      <a:lumOff val="50000"/>
                    </a:sysClr>
                  </a:solidFill>
                  <a:sym typeface="+mn-ea"/>
                </a:rPr>
                <a:t>兴</a:t>
              </a:r>
              <a:r>
                <a:rPr lang="zh-CN" altLang="en-US" dirty="0">
                  <a:solidFill>
                    <a:sysClr val="windowText" lastClr="000000">
                      <a:lumMod val="50000"/>
                      <a:lumOff val="50000"/>
                    </a:sysClr>
                  </a:solidFill>
                </a:rPr>
                <a:t>产业提出、战略性新</a:t>
              </a:r>
              <a:r>
                <a:rPr lang="zh-CN" altLang="en-US" dirty="0">
                  <a:solidFill>
                    <a:sysClr val="windowText" lastClr="000000">
                      <a:lumMod val="50000"/>
                      <a:lumOff val="50000"/>
                    </a:sysClr>
                  </a:solidFill>
                  <a:sym typeface="+mn-ea"/>
                </a:rPr>
                <a:t>兴</a:t>
              </a:r>
              <a:r>
                <a:rPr lang="zh-CN" altLang="en-US" dirty="0">
                  <a:solidFill>
                    <a:sysClr val="windowText" lastClr="000000">
                      <a:lumMod val="50000"/>
                      <a:lumOff val="50000"/>
                    </a:sysClr>
                  </a:solidFill>
                </a:rPr>
                <a:t>产业发展的特点）</a:t>
              </a:r>
              <a:endParaRPr lang="zh-CN" altLang="en-US" dirty="0">
                <a:solidFill>
                  <a:sysClr val="windowText" lastClr="000000">
                    <a:lumMod val="50000"/>
                    <a:lumOff val="50000"/>
                  </a:sysClr>
                </a:solidFill>
              </a:endParaRPr>
            </a:p>
            <a:p>
              <a:pPr>
                <a:lnSpc>
                  <a:spcPct val="120000"/>
                </a:lnSpc>
              </a:pPr>
              <a:r>
                <a:rPr lang="zh-CN" altLang="en-US" b="1" dirty="0">
                  <a:solidFill>
                    <a:sysClr val="windowText" lastClr="000000">
                      <a:lumMod val="50000"/>
                      <a:lumOff val="50000"/>
                    </a:sysClr>
                  </a:solidFill>
                </a:rPr>
                <a:t>我国战略性新</a:t>
              </a:r>
              <a:r>
                <a:rPr lang="zh-CN" altLang="en-US" b="1" dirty="0">
                  <a:solidFill>
                    <a:sysClr val="windowText" lastClr="000000">
                      <a:lumMod val="50000"/>
                      <a:lumOff val="50000"/>
                    </a:sysClr>
                  </a:solidFill>
                  <a:sym typeface="+mn-ea"/>
                </a:rPr>
                <a:t>兴</a:t>
              </a:r>
              <a:r>
                <a:rPr lang="zh-CN" altLang="en-US" b="1" dirty="0">
                  <a:solidFill>
                    <a:sysClr val="windowText" lastClr="000000">
                      <a:lumMod val="50000"/>
                      <a:lumOff val="50000"/>
                    </a:sysClr>
                  </a:solidFill>
                </a:rPr>
                <a:t>产业发展的重点</a:t>
              </a:r>
              <a:r>
                <a:rPr lang="zh-CN" altLang="en-US" dirty="0">
                  <a:solidFill>
                    <a:sysClr val="windowText" lastClr="000000">
                      <a:lumMod val="50000"/>
                      <a:lumOff val="50000"/>
                    </a:sysClr>
                  </a:solidFill>
                </a:rPr>
                <a:t>（明确新</a:t>
              </a:r>
              <a:r>
                <a:rPr lang="zh-CN" altLang="en-US" dirty="0">
                  <a:solidFill>
                    <a:sysClr val="windowText" lastClr="000000">
                      <a:lumMod val="50000"/>
                      <a:lumOff val="50000"/>
                    </a:sysClr>
                  </a:solidFill>
                  <a:sym typeface="+mn-ea"/>
                </a:rPr>
                <a:t>兴</a:t>
              </a:r>
              <a:r>
                <a:rPr lang="zh-CN" altLang="en-US" dirty="0">
                  <a:solidFill>
                    <a:sysClr val="windowText" lastClr="000000">
                      <a:lumMod val="50000"/>
                      <a:lumOff val="50000"/>
                    </a:sysClr>
                  </a:solidFill>
                </a:rPr>
                <a:t>产业的目标、促进新</a:t>
              </a:r>
              <a:r>
                <a:rPr lang="zh-CN" altLang="en-US" dirty="0">
                  <a:solidFill>
                    <a:sysClr val="windowText" lastClr="000000">
                      <a:lumMod val="50000"/>
                      <a:lumOff val="50000"/>
                    </a:sysClr>
                  </a:solidFill>
                  <a:sym typeface="+mn-ea"/>
                </a:rPr>
                <a:t>兴</a:t>
              </a:r>
              <a:r>
                <a:rPr lang="zh-CN" altLang="en-US" dirty="0">
                  <a:solidFill>
                    <a:sysClr val="windowText" lastClr="000000">
                      <a:lumMod val="50000"/>
                      <a:lumOff val="50000"/>
                    </a:sysClr>
                  </a:solidFill>
                </a:rPr>
                <a:t>产业聚集发展、优化新</a:t>
              </a:r>
              <a:r>
                <a:rPr lang="zh-CN" altLang="en-US" dirty="0">
                  <a:solidFill>
                    <a:sysClr val="windowText" lastClr="000000">
                      <a:lumMod val="50000"/>
                      <a:lumOff val="50000"/>
                    </a:sysClr>
                  </a:solidFill>
                  <a:sym typeface="+mn-ea"/>
                </a:rPr>
                <a:t>兴</a:t>
              </a:r>
              <a:r>
                <a:rPr lang="zh-CN" altLang="en-US" dirty="0">
                  <a:solidFill>
                    <a:sysClr val="windowText" lastClr="000000">
                      <a:lumMod val="50000"/>
                      <a:lumOff val="50000"/>
                    </a:sysClr>
                  </a:solidFill>
                </a:rPr>
                <a:t>产业发展环境）</a:t>
              </a:r>
              <a:endParaRPr lang="zh-CN" altLang="en-US" dirty="0">
                <a:solidFill>
                  <a:sysClr val="windowText" lastClr="000000">
                    <a:lumMod val="50000"/>
                    <a:lumOff val="50000"/>
                  </a:sysClr>
                </a:solidFill>
              </a:endParaRPr>
            </a:p>
            <a:p>
              <a:pPr>
                <a:lnSpc>
                  <a:spcPct val="120000"/>
                </a:lnSpc>
              </a:pPr>
              <a:r>
                <a:rPr lang="zh-CN" altLang="en-US" b="1" dirty="0">
                  <a:solidFill>
                    <a:sysClr val="windowText" lastClr="000000">
                      <a:lumMod val="50000"/>
                      <a:lumOff val="50000"/>
                    </a:sysClr>
                  </a:solidFill>
                </a:rPr>
                <a:t>加快数字经济发展</a:t>
              </a:r>
              <a:r>
                <a:rPr lang="zh-CN" altLang="en-US" dirty="0">
                  <a:solidFill>
                    <a:sysClr val="windowText" lastClr="000000">
                      <a:lumMod val="50000"/>
                      <a:lumOff val="50000"/>
                    </a:sysClr>
                  </a:solidFill>
                </a:rPr>
                <a:t>（发达国家书记经济发展战略、我国大数据战略和数字经济发展）</a:t>
              </a:r>
              <a:endParaRPr lang="zh-CN" altLang="en-US" dirty="0">
                <a:solidFill>
                  <a:sysClr val="windowText" lastClr="000000">
                    <a:lumMod val="50000"/>
                    <a:lumOff val="50000"/>
                  </a:sysClr>
                </a:solidFill>
              </a:endParaRPr>
            </a:p>
          </p:txBody>
        </p:sp>
      </p:grpSp>
      <p:grpSp>
        <p:nvGrpSpPr>
          <p:cNvPr id="32" name="组合 31"/>
          <p:cNvGrpSpPr/>
          <p:nvPr>
            <p:custDataLst>
              <p:tags r:id="rId22"/>
            </p:custDataLst>
          </p:nvPr>
        </p:nvGrpSpPr>
        <p:grpSpPr>
          <a:xfrm>
            <a:off x="6043469" y="903330"/>
            <a:ext cx="5948506" cy="1849748"/>
            <a:chOff x="6013048" y="141444"/>
            <a:chExt cx="5979160" cy="1414145"/>
          </a:xfrm>
        </p:grpSpPr>
        <p:sp>
          <p:nvSpPr>
            <p:cNvPr id="27" name="椭圆 51"/>
            <p:cNvSpPr/>
            <p:nvPr>
              <p:custDataLst>
                <p:tags r:id="rId23"/>
              </p:custDataLst>
            </p:nvPr>
          </p:nvSpPr>
          <p:spPr>
            <a:xfrm>
              <a:off x="6013048" y="1072958"/>
              <a:ext cx="214058" cy="214058"/>
            </a:xfrm>
            <a:prstGeom prst="ellipse">
              <a:avLst/>
            </a:prstGeom>
            <a:solidFill>
              <a:srgbClr val="FFFFFF"/>
            </a:solidFill>
            <a:ln w="107950" cap="flat" cmpd="sng" algn="ctr">
              <a:solidFill>
                <a:srgbClr val="3C3C3C"/>
              </a:solidFill>
              <a:prstDash val="solid"/>
            </a:ln>
            <a:effectLst/>
          </p:spPr>
          <p:txBody>
            <a:bodyPr rtlCol="0" anchor="ctr">
              <a:normAutofit fontScale="400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cxnSp>
          <p:nvCxnSpPr>
            <p:cNvPr id="28" name="直接连接符 27"/>
            <p:cNvCxnSpPr/>
            <p:nvPr>
              <p:custDataLst>
                <p:tags r:id="rId24"/>
              </p:custDataLst>
            </p:nvPr>
          </p:nvCxnSpPr>
          <p:spPr>
            <a:xfrm>
              <a:off x="6278856" y="1179987"/>
              <a:ext cx="1266825" cy="0"/>
            </a:xfrm>
            <a:prstGeom prst="line">
              <a:avLst/>
            </a:prstGeom>
            <a:ln w="12700">
              <a:solidFill>
                <a:srgbClr val="3C3C3C"/>
              </a:solidFill>
              <a:prstDash val="dash"/>
            </a:ln>
          </p:spPr>
          <p:style>
            <a:lnRef idx="1">
              <a:srgbClr val="C55456"/>
            </a:lnRef>
            <a:fillRef idx="0">
              <a:srgbClr val="C55456"/>
            </a:fillRef>
            <a:effectRef idx="0">
              <a:srgbClr val="C55456"/>
            </a:effectRef>
            <a:fontRef idx="minor">
              <a:sysClr val="windowText" lastClr="000000"/>
            </a:fontRef>
          </p:style>
        </p:cxnSp>
        <p:sp>
          <p:nvSpPr>
            <p:cNvPr id="33" name="Rounded Rectangle 59"/>
            <p:cNvSpPr/>
            <p:nvPr>
              <p:custDataLst>
                <p:tags r:id="rId25"/>
              </p:custDataLst>
            </p:nvPr>
          </p:nvSpPr>
          <p:spPr>
            <a:xfrm>
              <a:off x="7544869" y="909480"/>
              <a:ext cx="535369" cy="535509"/>
            </a:xfrm>
            <a:prstGeom prst="roundRect">
              <a:avLst/>
            </a:prstGeom>
            <a:solidFill>
              <a:sysClr val="windowText" lastClr="000000">
                <a:lumMod val="75000"/>
                <a:lumOff val="25000"/>
              </a:sysClr>
            </a:solidFill>
            <a:ln>
              <a:noFill/>
            </a:ln>
          </p:spPr>
          <p:style>
            <a:lnRef idx="2">
              <a:srgbClr val="C55456">
                <a:shade val="50000"/>
              </a:srgbClr>
            </a:lnRef>
            <a:fillRef idx="1">
              <a:srgbClr val="C55456"/>
            </a:fillRef>
            <a:effectRef idx="0">
              <a:srgbClr val="C55456"/>
            </a:effectRef>
            <a:fontRef idx="minor">
              <a:sysClr val="window" lastClr="FFFFFF"/>
            </a:fontRef>
          </p:style>
          <p:txBody>
            <a:bodyPr lIns="91422" tIns="45711" rIns="91422" bIns="45711" rtlCol="0" anchor="ctr">
              <a:normAutofit/>
            </a:bodyPr>
            <a:lstStyle/>
            <a:p>
              <a:pPr algn="ctr"/>
              <a:r>
                <a:rPr lang="en-US" dirty="0">
                  <a:solidFill>
                    <a:sysClr val="window" lastClr="FFFFFF"/>
                  </a:solidFill>
                </a:rPr>
                <a:t>01</a:t>
              </a:r>
              <a:endParaRPr lang="id-ID" dirty="0">
                <a:solidFill>
                  <a:sysClr val="window" lastClr="FFFFFF"/>
                </a:solidFill>
              </a:endParaRPr>
            </a:p>
          </p:txBody>
        </p:sp>
        <p:sp>
          <p:nvSpPr>
            <p:cNvPr id="61" name="文本框 60"/>
            <p:cNvSpPr txBox="1"/>
            <p:nvPr>
              <p:custDataLst>
                <p:tags r:id="rId26"/>
              </p:custDataLst>
            </p:nvPr>
          </p:nvSpPr>
          <p:spPr>
            <a:xfrm>
              <a:off x="8165063" y="141444"/>
              <a:ext cx="3827145" cy="1414145"/>
            </a:xfrm>
            <a:prstGeom prst="rect">
              <a:avLst/>
            </a:prstGeom>
            <a:noFill/>
          </p:spPr>
          <p:txBody>
            <a:bodyPr wrap="square" rtlCol="0">
              <a:normAutofit/>
            </a:bodyPr>
            <a:lstStyle/>
            <a:p>
              <a:pPr>
                <a:lnSpc>
                  <a:spcPct val="120000"/>
                </a:lnSpc>
              </a:pPr>
              <a:r>
                <a:rPr lang="zh-CN" altLang="en-US" sz="1600" b="1" dirty="0">
                  <a:solidFill>
                    <a:sysClr val="windowText" lastClr="000000">
                      <a:lumMod val="50000"/>
                      <a:lumOff val="50000"/>
                    </a:sysClr>
                  </a:solidFill>
                </a:rPr>
                <a:t>典型国家产业结构变化</a:t>
              </a:r>
              <a:r>
                <a:rPr lang="zh-CN" altLang="en-US" sz="1600" dirty="0">
                  <a:solidFill>
                    <a:sysClr val="windowText" lastClr="000000">
                      <a:lumMod val="50000"/>
                      <a:lumOff val="50000"/>
                    </a:sysClr>
                  </a:solidFill>
                </a:rPr>
                <a:t>（发达国家、新兴经济体、一般规律）</a:t>
              </a:r>
              <a:endParaRPr lang="zh-CN" altLang="en-US" sz="1600" dirty="0">
                <a:solidFill>
                  <a:sysClr val="windowText" lastClr="000000">
                    <a:lumMod val="50000"/>
                    <a:lumOff val="50000"/>
                  </a:sysClr>
                </a:solidFill>
              </a:endParaRPr>
            </a:p>
            <a:p>
              <a:pPr>
                <a:lnSpc>
                  <a:spcPct val="120000"/>
                </a:lnSpc>
              </a:pPr>
              <a:r>
                <a:rPr lang="zh-CN" altLang="en-US" sz="1600" dirty="0">
                  <a:solidFill>
                    <a:sysClr val="windowText" lastClr="000000">
                      <a:lumMod val="50000"/>
                      <a:lumOff val="50000"/>
                    </a:sysClr>
                  </a:solidFill>
                </a:rPr>
                <a:t>我</a:t>
              </a:r>
              <a:r>
                <a:rPr lang="zh-CN" altLang="en-US" sz="1600" b="1" dirty="0">
                  <a:solidFill>
                    <a:sysClr val="windowText" lastClr="000000">
                      <a:lumMod val="50000"/>
                      <a:lumOff val="50000"/>
                    </a:sysClr>
                  </a:solidFill>
                </a:rPr>
                <a:t>国三次产业结构变化</a:t>
              </a:r>
              <a:r>
                <a:rPr lang="zh-CN" altLang="en-US" sz="1600" dirty="0">
                  <a:solidFill>
                    <a:sysClr val="windowText" lastClr="000000">
                      <a:lumMod val="50000"/>
                      <a:lumOff val="50000"/>
                    </a:sysClr>
                  </a:solidFill>
                </a:rPr>
                <a:t>（计划经济体制下</a:t>
              </a:r>
              <a:r>
                <a:rPr lang="en-US" altLang="zh-CN" sz="1600" dirty="0">
                  <a:solidFill>
                    <a:sysClr val="windowText" lastClr="000000">
                      <a:lumMod val="50000"/>
                      <a:lumOff val="50000"/>
                    </a:sysClr>
                  </a:solidFill>
                </a:rPr>
                <a:t>1952-1977</a:t>
              </a:r>
              <a:r>
                <a:rPr lang="zh-CN" altLang="en-US" sz="1600" dirty="0">
                  <a:solidFill>
                    <a:sysClr val="windowText" lastClr="000000">
                      <a:lumMod val="50000"/>
                      <a:lumOff val="50000"/>
                    </a:sysClr>
                  </a:solidFill>
                  <a:ea typeface="宋体" panose="02010600030101010101" pitchFamily="2" charset="-122"/>
                </a:rPr>
                <a:t>、体制转轨时期</a:t>
              </a:r>
              <a:r>
                <a:rPr lang="en-US" altLang="zh-CN" sz="1600" dirty="0">
                  <a:solidFill>
                    <a:sysClr val="windowText" lastClr="000000">
                      <a:lumMod val="50000"/>
                      <a:lumOff val="50000"/>
                    </a:sysClr>
                  </a:solidFill>
                  <a:ea typeface="宋体" panose="02010600030101010101" pitchFamily="2" charset="-122"/>
                </a:rPr>
                <a:t>1978-2000</a:t>
              </a:r>
              <a:r>
                <a:rPr lang="zh-CN" altLang="en-US" sz="1600" dirty="0">
                  <a:solidFill>
                    <a:sysClr val="windowText" lastClr="000000">
                      <a:lumMod val="50000"/>
                      <a:lumOff val="50000"/>
                    </a:sysClr>
                  </a:solidFill>
                  <a:ea typeface="宋体" panose="02010600030101010101" pitchFamily="2" charset="-122"/>
                </a:rPr>
                <a:t>、市场经济体制下</a:t>
              </a:r>
              <a:r>
                <a:rPr lang="en-US" altLang="zh-CN" sz="1600" dirty="0">
                  <a:solidFill>
                    <a:sysClr val="windowText" lastClr="000000">
                      <a:lumMod val="50000"/>
                      <a:lumOff val="50000"/>
                    </a:sysClr>
                  </a:solidFill>
                  <a:ea typeface="宋体" panose="02010600030101010101" pitchFamily="2" charset="-122"/>
                </a:rPr>
                <a:t>2001-2012</a:t>
              </a:r>
              <a:r>
                <a:rPr lang="zh-CN" altLang="en-US" sz="1600" dirty="0">
                  <a:solidFill>
                    <a:sysClr val="windowText" lastClr="000000">
                      <a:lumMod val="50000"/>
                      <a:lumOff val="50000"/>
                    </a:sysClr>
                  </a:solidFill>
                  <a:ea typeface="宋体" panose="02010600030101010101" pitchFamily="2" charset="-122"/>
                </a:rPr>
                <a:t>、</a:t>
              </a:r>
              <a:r>
                <a:rPr lang="en-US" altLang="zh-CN" sz="1600" dirty="0">
                  <a:solidFill>
                    <a:sysClr val="windowText" lastClr="000000">
                      <a:lumMod val="50000"/>
                      <a:lumOff val="50000"/>
                    </a:sysClr>
                  </a:solidFill>
                  <a:ea typeface="宋体" panose="02010600030101010101" pitchFamily="2" charset="-122"/>
                </a:rPr>
                <a:t>18</a:t>
              </a:r>
              <a:r>
                <a:rPr lang="zh-CN" altLang="en-US" sz="1600" dirty="0">
                  <a:solidFill>
                    <a:sysClr val="windowText" lastClr="000000">
                      <a:lumMod val="50000"/>
                      <a:lumOff val="50000"/>
                    </a:sysClr>
                  </a:solidFill>
                  <a:ea typeface="宋体" panose="02010600030101010101" pitchFamily="2" charset="-122"/>
                </a:rPr>
                <a:t>大以来</a:t>
              </a:r>
              <a:r>
                <a:rPr lang="en-US" altLang="zh-CN" sz="1600" dirty="0">
                  <a:solidFill>
                    <a:sysClr val="windowText" lastClr="000000">
                      <a:lumMod val="50000"/>
                      <a:lumOff val="50000"/>
                    </a:sysClr>
                  </a:solidFill>
                  <a:ea typeface="宋体" panose="02010600030101010101" pitchFamily="2" charset="-122"/>
                </a:rPr>
                <a:t>2013</a:t>
              </a:r>
              <a:r>
                <a:rPr lang="zh-CN" altLang="en-US" sz="1600" dirty="0">
                  <a:solidFill>
                    <a:sysClr val="windowText" lastClr="000000">
                      <a:lumMod val="50000"/>
                      <a:lumOff val="50000"/>
                    </a:sysClr>
                  </a:solidFill>
                  <a:ea typeface="宋体" panose="02010600030101010101" pitchFamily="2" charset="-122"/>
                </a:rPr>
                <a:t>至今</a:t>
              </a:r>
              <a:r>
                <a:rPr lang="zh-CN" altLang="en-US" sz="1600" dirty="0">
                  <a:solidFill>
                    <a:sysClr val="windowText" lastClr="000000">
                      <a:lumMod val="50000"/>
                      <a:lumOff val="50000"/>
                    </a:sysClr>
                  </a:solidFill>
                </a:rPr>
                <a:t>）</a:t>
              </a:r>
              <a:endParaRPr lang="zh-CN" altLang="en-US" sz="1600" dirty="0">
                <a:solidFill>
                  <a:sysClr val="windowText" lastClr="000000">
                    <a:lumMod val="50000"/>
                    <a:lumOff val="50000"/>
                  </a:sysClr>
                </a:solidFill>
              </a:endParaRPr>
            </a:p>
          </p:txBody>
        </p:sp>
      </p:grpSp>
      <p:sp>
        <p:nvSpPr>
          <p:cNvPr id="2" name="矩形 1"/>
          <p:cNvSpPr/>
          <p:nvPr/>
        </p:nvSpPr>
        <p:spPr>
          <a:xfrm>
            <a:off x="6322695" y="1908175"/>
            <a:ext cx="1231265" cy="636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产业结构演进规律</a:t>
            </a:r>
            <a:endParaRPr lang="zh-CN" altLang="en-US"/>
          </a:p>
        </p:txBody>
      </p:sp>
      <p:sp>
        <p:nvSpPr>
          <p:cNvPr id="5" name="矩形 4"/>
          <p:cNvSpPr/>
          <p:nvPr/>
        </p:nvSpPr>
        <p:spPr>
          <a:xfrm>
            <a:off x="4669790" y="1630045"/>
            <a:ext cx="1274445" cy="645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实施制造强国战略</a:t>
            </a:r>
            <a:endParaRPr lang="zh-CN" altLang="en-US"/>
          </a:p>
        </p:txBody>
      </p:sp>
      <p:sp>
        <p:nvSpPr>
          <p:cNvPr id="6" name="矩形 5"/>
          <p:cNvSpPr/>
          <p:nvPr/>
        </p:nvSpPr>
        <p:spPr>
          <a:xfrm>
            <a:off x="6244590" y="3714115"/>
            <a:ext cx="1274445" cy="645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壮大战略新兴产业</a:t>
            </a:r>
            <a:endParaRPr lang="zh-CN" altLang="en-US"/>
          </a:p>
        </p:txBody>
      </p:sp>
      <p:sp>
        <p:nvSpPr>
          <p:cNvPr id="8" name="Rounded Rectangle 71"/>
          <p:cNvSpPr/>
          <p:nvPr>
            <p:custDataLst>
              <p:tags r:id="rId27"/>
            </p:custDataLst>
          </p:nvPr>
        </p:nvSpPr>
        <p:spPr>
          <a:xfrm flipH="1">
            <a:off x="4179877" y="4131421"/>
            <a:ext cx="532612" cy="539003"/>
          </a:xfrm>
          <a:prstGeom prst="roundRect">
            <a:avLst/>
          </a:prstGeom>
          <a:solidFill>
            <a:srgbClr val="C55456"/>
          </a:solidFill>
          <a:ln>
            <a:noFill/>
          </a:ln>
        </p:spPr>
        <p:style>
          <a:lnRef idx="2">
            <a:srgbClr val="C55456">
              <a:shade val="50000"/>
            </a:srgbClr>
          </a:lnRef>
          <a:fillRef idx="1">
            <a:srgbClr val="C55456"/>
          </a:fillRef>
          <a:effectRef idx="0">
            <a:srgbClr val="C55456"/>
          </a:effectRef>
          <a:fontRef idx="minor">
            <a:sysClr val="window" lastClr="FFFFFF"/>
          </a:fontRef>
        </p:style>
        <p:txBody>
          <a:bodyPr lIns="91422" tIns="45711" rIns="91422" bIns="45711" rtlCol="0" anchor="ctr">
            <a:normAutofit/>
          </a:bodyPr>
          <a:lstStyle/>
          <a:p>
            <a:pPr algn="ctr"/>
            <a:r>
              <a:rPr lang="en-US" dirty="0">
                <a:solidFill>
                  <a:sysClr val="window" lastClr="FFFFFF"/>
                </a:solidFill>
              </a:rPr>
              <a:t>04</a:t>
            </a:r>
            <a:endParaRPr lang="id-ID" dirty="0">
              <a:solidFill>
                <a:sysClr val="window" lastClr="FFFFFF"/>
              </a:solidFill>
            </a:endParaRPr>
          </a:p>
        </p:txBody>
      </p:sp>
      <p:sp>
        <p:nvSpPr>
          <p:cNvPr id="10" name="矩形 9"/>
          <p:cNvSpPr/>
          <p:nvPr/>
        </p:nvSpPr>
        <p:spPr>
          <a:xfrm>
            <a:off x="4712335" y="4131310"/>
            <a:ext cx="1486535" cy="645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加快现代服务业发展</a:t>
            </a:r>
            <a:endParaRPr lang="zh-CN" altLang="en-US"/>
          </a:p>
        </p:txBody>
      </p:sp>
      <p:sp>
        <p:nvSpPr>
          <p:cNvPr id="11" name="文本框 10"/>
          <p:cNvSpPr txBox="1"/>
          <p:nvPr>
            <p:custDataLst>
              <p:tags r:id="rId28"/>
            </p:custDataLst>
          </p:nvPr>
        </p:nvSpPr>
        <p:spPr>
          <a:xfrm>
            <a:off x="468630" y="3657600"/>
            <a:ext cx="3705225" cy="2860675"/>
          </a:xfrm>
          <a:prstGeom prst="rect">
            <a:avLst/>
          </a:prstGeom>
          <a:noFill/>
        </p:spPr>
        <p:txBody>
          <a:bodyPr wrap="square" rtlCol="0">
            <a:normAutofit fontScale="90000" lnSpcReduction="20000"/>
          </a:bodyPr>
          <a:lstStyle/>
          <a:p>
            <a:pPr algn="l">
              <a:lnSpc>
                <a:spcPct val="120000"/>
              </a:lnSpc>
            </a:pPr>
            <a:r>
              <a:rPr lang="zh-CN" altLang="en-US" b="1" dirty="0">
                <a:solidFill>
                  <a:sysClr val="windowText" lastClr="000000">
                    <a:lumMod val="50000"/>
                    <a:lumOff val="50000"/>
                  </a:sysClr>
                </a:solidFill>
              </a:rPr>
              <a:t>我国服务业发展现状</a:t>
            </a:r>
            <a:r>
              <a:rPr lang="zh-CN" altLang="en-US" dirty="0">
                <a:solidFill>
                  <a:sysClr val="windowText" lastClr="000000">
                    <a:lumMod val="50000"/>
                    <a:lumOff val="50000"/>
                  </a:sysClr>
                </a:solidFill>
              </a:rPr>
              <a:t>（服务业增加值和就业占比国际比较、服务业内部结构变化特征）</a:t>
            </a:r>
            <a:endParaRPr lang="zh-CN" altLang="en-US" dirty="0">
              <a:solidFill>
                <a:sysClr val="windowText" lastClr="000000">
                  <a:lumMod val="50000"/>
                  <a:lumOff val="50000"/>
                </a:sysClr>
              </a:solidFill>
            </a:endParaRPr>
          </a:p>
          <a:p>
            <a:pPr algn="l">
              <a:lnSpc>
                <a:spcPct val="120000"/>
              </a:lnSpc>
            </a:pPr>
            <a:r>
              <a:rPr lang="zh-CN" altLang="en-US" b="1" dirty="0">
                <a:solidFill>
                  <a:sysClr val="windowText" lastClr="000000">
                    <a:lumMod val="50000"/>
                    <a:lumOff val="50000"/>
                  </a:sysClr>
                </a:solidFill>
              </a:rPr>
              <a:t>服务业发展新趋势</a:t>
            </a:r>
            <a:r>
              <a:rPr lang="zh-CN" altLang="en-US" dirty="0">
                <a:solidFill>
                  <a:sysClr val="windowText" lastClr="000000">
                    <a:lumMod val="50000"/>
                    <a:lumOff val="50000"/>
                  </a:sysClr>
                </a:solidFill>
              </a:rPr>
              <a:t>（现代服务业成为国际产业转移新热点、互联网</a:t>
            </a:r>
            <a:r>
              <a:rPr lang="en-US" altLang="zh-CN" dirty="0">
                <a:solidFill>
                  <a:sysClr val="windowText" lastClr="000000">
                    <a:lumMod val="50000"/>
                    <a:lumOff val="50000"/>
                  </a:sysClr>
                </a:solidFill>
              </a:rPr>
              <a:t>+</a:t>
            </a:r>
            <a:r>
              <a:rPr lang="zh-CN" altLang="en-US" dirty="0">
                <a:solidFill>
                  <a:sysClr val="windowText" lastClr="000000">
                    <a:lumMod val="50000"/>
                    <a:lumOff val="50000"/>
                  </a:sysClr>
                </a:solidFill>
                <a:ea typeface="宋体" panose="02010600030101010101" pitchFamily="2" charset="-122"/>
              </a:rPr>
              <a:t>构建现代服务业新生态、中高端消费拓展服务市场新空间</a:t>
            </a:r>
            <a:r>
              <a:rPr lang="zh-CN" altLang="en-US" dirty="0">
                <a:solidFill>
                  <a:sysClr val="windowText" lastClr="000000">
                    <a:lumMod val="50000"/>
                    <a:lumOff val="50000"/>
                  </a:sysClr>
                </a:solidFill>
              </a:rPr>
              <a:t>）</a:t>
            </a:r>
            <a:endParaRPr lang="zh-CN" altLang="en-US" dirty="0">
              <a:solidFill>
                <a:sysClr val="windowText" lastClr="000000">
                  <a:lumMod val="50000"/>
                  <a:lumOff val="50000"/>
                </a:sysClr>
              </a:solidFill>
            </a:endParaRPr>
          </a:p>
          <a:p>
            <a:pPr algn="l">
              <a:lnSpc>
                <a:spcPct val="120000"/>
              </a:lnSpc>
            </a:pPr>
            <a:r>
              <a:rPr lang="zh-CN" altLang="en-US" b="1" dirty="0">
                <a:solidFill>
                  <a:sysClr val="windowText" lastClr="000000">
                    <a:lumMod val="50000"/>
                    <a:lumOff val="50000"/>
                  </a:sysClr>
                </a:solidFill>
              </a:rPr>
              <a:t>现代服务业发展的重点</a:t>
            </a:r>
            <a:r>
              <a:rPr lang="zh-CN" altLang="en-US" dirty="0">
                <a:solidFill>
                  <a:sysClr val="windowText" lastClr="000000">
                    <a:lumMod val="50000"/>
                    <a:lumOff val="50000"/>
                  </a:sysClr>
                </a:solidFill>
              </a:rPr>
              <a:t>（促进生产性服务业专业化、提高生活性服务业品质、推动服务业标准化规范化、完善服务业发展的体制和政策）</a:t>
            </a:r>
            <a:endParaRPr lang="zh-CN" altLang="en-US" dirty="0">
              <a:solidFill>
                <a:sysClr val="windowText" lastClr="000000">
                  <a:lumMod val="50000"/>
                  <a:lumOff val="50000"/>
                </a:sysClr>
              </a:solidFill>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
          <p:cNvSpPr>
            <a:spLocks noGrp="1"/>
          </p:cNvSpPr>
          <p:nvPr>
            <p:ph type="title"/>
          </p:nvPr>
        </p:nvSpPr>
        <p:spPr>
          <a:xfrm>
            <a:off x="791210" y="70485"/>
            <a:ext cx="9537700" cy="803275"/>
          </a:xfrm>
        </p:spPr>
        <p:txBody>
          <a:bodyPr anchor="ct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国际竞争的视角针对不同产业的政策</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3" name="KSO_Shape"/>
          <p:cNvSpPr/>
          <p:nvPr>
            <p:custDataLst>
              <p:tags r:id="rId1"/>
            </p:custDataLst>
          </p:nvPr>
        </p:nvSpPr>
        <p:spPr>
          <a:xfrm>
            <a:off x="1520563" y="2021935"/>
            <a:ext cx="1885180" cy="1052559"/>
          </a:xfrm>
          <a:custGeom>
            <a:avLst/>
            <a:gdLst/>
            <a:ahLst/>
            <a:cxnLst/>
            <a:rect l="l" t="t" r="r" b="b"/>
            <a:pathLst>
              <a:path w="2263730" h="1265688">
                <a:moveTo>
                  <a:pt x="905551" y="0"/>
                </a:moveTo>
                <a:cubicBezTo>
                  <a:pt x="964955" y="0"/>
                  <a:pt x="1021809" y="12275"/>
                  <a:pt x="1073606" y="36122"/>
                </a:cubicBezTo>
                <a:cubicBezTo>
                  <a:pt x="867772" y="107015"/>
                  <a:pt x="717264" y="277397"/>
                  <a:pt x="695253" y="481416"/>
                </a:cubicBezTo>
                <a:cubicBezTo>
                  <a:pt x="659529" y="464587"/>
                  <a:pt x="621677" y="456871"/>
                  <a:pt x="584749" y="459054"/>
                </a:cubicBezTo>
                <a:cubicBezTo>
                  <a:pt x="568316" y="460025"/>
                  <a:pt x="552067" y="462956"/>
                  <a:pt x="536229" y="467989"/>
                </a:cubicBezTo>
                <a:cubicBezTo>
                  <a:pt x="461080" y="491867"/>
                  <a:pt x="412084" y="557684"/>
                  <a:pt x="398547" y="640069"/>
                </a:cubicBezTo>
                <a:cubicBezTo>
                  <a:pt x="252469" y="690186"/>
                  <a:pt x="150529" y="805213"/>
                  <a:pt x="150529" y="939037"/>
                </a:cubicBezTo>
                <a:cubicBezTo>
                  <a:pt x="150529" y="1060859"/>
                  <a:pt x="235005" y="1167106"/>
                  <a:pt x="360867" y="1221858"/>
                </a:cubicBezTo>
                <a:cubicBezTo>
                  <a:pt x="258008" y="1163330"/>
                  <a:pt x="191624" y="1067577"/>
                  <a:pt x="191624" y="959585"/>
                </a:cubicBezTo>
                <a:cubicBezTo>
                  <a:pt x="191624" y="825761"/>
                  <a:pt x="293564" y="710734"/>
                  <a:pt x="439642" y="660617"/>
                </a:cubicBezTo>
                <a:cubicBezTo>
                  <a:pt x="453179" y="578232"/>
                  <a:pt x="502175" y="512415"/>
                  <a:pt x="577324" y="488537"/>
                </a:cubicBezTo>
                <a:cubicBezTo>
                  <a:pt x="593162" y="483504"/>
                  <a:pt x="609411" y="480573"/>
                  <a:pt x="625844" y="479602"/>
                </a:cubicBezTo>
                <a:cubicBezTo>
                  <a:pt x="662772" y="477419"/>
                  <a:pt x="700624" y="485135"/>
                  <a:pt x="736348" y="501964"/>
                </a:cubicBezTo>
                <a:cubicBezTo>
                  <a:pt x="765500" y="231754"/>
                  <a:pt x="1020053" y="20548"/>
                  <a:pt x="1329741" y="20548"/>
                </a:cubicBezTo>
                <a:cubicBezTo>
                  <a:pt x="1659087" y="20548"/>
                  <a:pt x="1926075" y="259418"/>
                  <a:pt x="1926075" y="554079"/>
                </a:cubicBezTo>
                <a:cubicBezTo>
                  <a:pt x="1926075" y="582788"/>
                  <a:pt x="1923540" y="610967"/>
                  <a:pt x="1917927" y="638343"/>
                </a:cubicBezTo>
                <a:cubicBezTo>
                  <a:pt x="2114194" y="662993"/>
                  <a:pt x="2263730" y="797503"/>
                  <a:pt x="2263730" y="959585"/>
                </a:cubicBezTo>
                <a:cubicBezTo>
                  <a:pt x="2263730" y="1100449"/>
                  <a:pt x="2150783" y="1220487"/>
                  <a:pt x="1992071" y="1265207"/>
                </a:cubicBezTo>
                <a:lnTo>
                  <a:pt x="1990321" y="1265688"/>
                </a:lnTo>
                <a:lnTo>
                  <a:pt x="465245" y="1265688"/>
                </a:lnTo>
                <a:lnTo>
                  <a:pt x="370547" y="1265688"/>
                </a:lnTo>
                <a:lnTo>
                  <a:pt x="351179" y="1263493"/>
                </a:lnTo>
                <a:cubicBezTo>
                  <a:pt x="343976" y="1265446"/>
                  <a:pt x="336631" y="1265688"/>
                  <a:pt x="329229" y="1265688"/>
                </a:cubicBezTo>
                <a:cubicBezTo>
                  <a:pt x="147401" y="1265688"/>
                  <a:pt x="0" y="1119441"/>
                  <a:pt x="0" y="939037"/>
                </a:cubicBezTo>
                <a:cubicBezTo>
                  <a:pt x="0" y="805213"/>
                  <a:pt x="81109" y="690186"/>
                  <a:pt x="197338" y="640069"/>
                </a:cubicBezTo>
                <a:cubicBezTo>
                  <a:pt x="208108" y="557684"/>
                  <a:pt x="247093" y="491867"/>
                  <a:pt x="306885" y="467989"/>
                </a:cubicBezTo>
                <a:cubicBezTo>
                  <a:pt x="319486" y="462956"/>
                  <a:pt x="332415" y="460025"/>
                  <a:pt x="345490" y="459054"/>
                </a:cubicBezTo>
                <a:cubicBezTo>
                  <a:pt x="374873" y="456871"/>
                  <a:pt x="404990" y="464587"/>
                  <a:pt x="433414" y="481416"/>
                </a:cubicBezTo>
                <a:cubicBezTo>
                  <a:pt x="456609" y="211206"/>
                  <a:pt x="659145" y="0"/>
                  <a:pt x="905551" y="0"/>
                </a:cubicBezTo>
                <a:close/>
              </a:path>
            </a:pathLst>
          </a:custGeom>
          <a:solidFill>
            <a:srgbClr val="F6C171"/>
          </a:solidFill>
          <a:ln w="76200">
            <a:noFill/>
          </a:ln>
        </p:spPr>
        <p:style>
          <a:lnRef idx="2">
            <a:srgbClr val="F6C171">
              <a:shade val="50000"/>
            </a:srgbClr>
          </a:lnRef>
          <a:fillRef idx="1">
            <a:srgbClr val="F6C171"/>
          </a:fillRef>
          <a:effectRef idx="0">
            <a:srgbClr val="F6C171"/>
          </a:effectRef>
          <a:fontRef idx="minor">
            <a:sysClr val="window" lastClr="FFFFFF"/>
          </a:fontRef>
        </p:style>
        <p:txBody>
          <a:bodyPr lIns="180000" tIns="504000" anchor="ctr">
            <a:normAutofit/>
          </a:bodyPr>
          <a:lstStyle/>
          <a:p>
            <a:pPr algn="ctr">
              <a:defRPr/>
            </a:pPr>
            <a:r>
              <a:rPr lang="zh-CN" altLang="da-DK" dirty="0">
                <a:solidFill>
                  <a:sysClr val="window" lastClr="FFFFFF"/>
                </a:solidFill>
                <a:latin typeface="Arial" panose="020B0604020202020204" pitchFamily="34" charset="0"/>
                <a:ea typeface="黑体" panose="02010609060101010101" charset="-122"/>
                <a:cs typeface="+mn-ea"/>
              </a:rPr>
              <a:t>追赶型产业</a:t>
            </a:r>
            <a:endParaRPr lang="zh-CN" altLang="da-DK" dirty="0">
              <a:solidFill>
                <a:sysClr val="window" lastClr="FFFFFF"/>
              </a:solidFill>
              <a:latin typeface="Arial" panose="020B0604020202020204" pitchFamily="34" charset="0"/>
              <a:ea typeface="黑体" panose="02010609060101010101" charset="-122"/>
              <a:cs typeface="+mn-ea"/>
            </a:endParaRPr>
          </a:p>
        </p:txBody>
      </p:sp>
      <p:sp>
        <p:nvSpPr>
          <p:cNvPr id="5" name="矩形 4"/>
          <p:cNvSpPr/>
          <p:nvPr>
            <p:custDataLst>
              <p:tags r:id="rId2"/>
            </p:custDataLst>
          </p:nvPr>
        </p:nvSpPr>
        <p:spPr>
          <a:xfrm>
            <a:off x="3405505" y="1455420"/>
            <a:ext cx="2895600" cy="1503680"/>
          </a:xfrm>
          <a:prstGeom prst="rect">
            <a:avLst/>
          </a:prstGeom>
        </p:spPr>
        <p:txBody>
          <a:bodyPr wrap="square" anchor="ctr">
            <a:normAutofit fontScale="90000"/>
          </a:bodyPr>
          <a:lstStyle/>
          <a:p>
            <a:pPr>
              <a:lnSpc>
                <a:spcPct val="130000"/>
              </a:lnSpc>
            </a:pPr>
            <a:r>
              <a:rPr lang="zh-CN" altLang="en-US" dirty="0"/>
              <a:t>鼓励海外收购，到海外设置研发中心，适应产业的基础设施、</a:t>
            </a:r>
            <a:r>
              <a:rPr lang="zh-CN" altLang="en-US" dirty="0">
                <a:solidFill>
                  <a:schemeClr val="accent5"/>
                </a:solidFill>
              </a:rPr>
              <a:t>人才培训</a:t>
            </a:r>
            <a:r>
              <a:rPr lang="zh-CN" altLang="en-US" dirty="0"/>
              <a:t>、营商及法制环境，吸引外资合资</a:t>
            </a:r>
            <a:endParaRPr lang="zh-CN" altLang="en-US" dirty="0"/>
          </a:p>
        </p:txBody>
      </p:sp>
      <p:sp>
        <p:nvSpPr>
          <p:cNvPr id="8" name="KSO_Shape"/>
          <p:cNvSpPr/>
          <p:nvPr>
            <p:custDataLst>
              <p:tags r:id="rId3"/>
            </p:custDataLst>
          </p:nvPr>
        </p:nvSpPr>
        <p:spPr>
          <a:xfrm>
            <a:off x="1520563" y="3430565"/>
            <a:ext cx="1885180" cy="1052559"/>
          </a:xfrm>
          <a:custGeom>
            <a:avLst/>
            <a:gdLst/>
            <a:ahLst/>
            <a:cxnLst/>
            <a:rect l="l" t="t" r="r" b="b"/>
            <a:pathLst>
              <a:path w="2263730" h="1265688">
                <a:moveTo>
                  <a:pt x="905551" y="0"/>
                </a:moveTo>
                <a:cubicBezTo>
                  <a:pt x="964955" y="0"/>
                  <a:pt x="1021809" y="12275"/>
                  <a:pt x="1073606" y="36122"/>
                </a:cubicBezTo>
                <a:cubicBezTo>
                  <a:pt x="867772" y="107015"/>
                  <a:pt x="717264" y="277397"/>
                  <a:pt x="695253" y="481416"/>
                </a:cubicBezTo>
                <a:cubicBezTo>
                  <a:pt x="659529" y="464587"/>
                  <a:pt x="621677" y="456871"/>
                  <a:pt x="584749" y="459054"/>
                </a:cubicBezTo>
                <a:cubicBezTo>
                  <a:pt x="568316" y="460025"/>
                  <a:pt x="552067" y="462956"/>
                  <a:pt x="536229" y="467989"/>
                </a:cubicBezTo>
                <a:cubicBezTo>
                  <a:pt x="461080" y="491867"/>
                  <a:pt x="412084" y="557684"/>
                  <a:pt x="398547" y="640069"/>
                </a:cubicBezTo>
                <a:cubicBezTo>
                  <a:pt x="252469" y="690186"/>
                  <a:pt x="150529" y="805213"/>
                  <a:pt x="150529" y="939037"/>
                </a:cubicBezTo>
                <a:cubicBezTo>
                  <a:pt x="150529" y="1060859"/>
                  <a:pt x="235005" y="1167106"/>
                  <a:pt x="360867" y="1221858"/>
                </a:cubicBezTo>
                <a:cubicBezTo>
                  <a:pt x="258008" y="1163330"/>
                  <a:pt x="191624" y="1067577"/>
                  <a:pt x="191624" y="959585"/>
                </a:cubicBezTo>
                <a:cubicBezTo>
                  <a:pt x="191624" y="825761"/>
                  <a:pt x="293564" y="710734"/>
                  <a:pt x="439642" y="660617"/>
                </a:cubicBezTo>
                <a:cubicBezTo>
                  <a:pt x="453179" y="578232"/>
                  <a:pt x="502175" y="512415"/>
                  <a:pt x="577324" y="488537"/>
                </a:cubicBezTo>
                <a:cubicBezTo>
                  <a:pt x="593162" y="483504"/>
                  <a:pt x="609411" y="480573"/>
                  <a:pt x="625844" y="479602"/>
                </a:cubicBezTo>
                <a:cubicBezTo>
                  <a:pt x="662772" y="477419"/>
                  <a:pt x="700624" y="485135"/>
                  <a:pt x="736348" y="501964"/>
                </a:cubicBezTo>
                <a:cubicBezTo>
                  <a:pt x="765500" y="231754"/>
                  <a:pt x="1020053" y="20548"/>
                  <a:pt x="1329741" y="20548"/>
                </a:cubicBezTo>
                <a:cubicBezTo>
                  <a:pt x="1659087" y="20548"/>
                  <a:pt x="1926075" y="259418"/>
                  <a:pt x="1926075" y="554079"/>
                </a:cubicBezTo>
                <a:cubicBezTo>
                  <a:pt x="1926075" y="582788"/>
                  <a:pt x="1923540" y="610967"/>
                  <a:pt x="1917927" y="638343"/>
                </a:cubicBezTo>
                <a:cubicBezTo>
                  <a:pt x="2114194" y="662993"/>
                  <a:pt x="2263730" y="797503"/>
                  <a:pt x="2263730" y="959585"/>
                </a:cubicBezTo>
                <a:cubicBezTo>
                  <a:pt x="2263730" y="1100449"/>
                  <a:pt x="2150783" y="1220487"/>
                  <a:pt x="1992071" y="1265207"/>
                </a:cubicBezTo>
                <a:lnTo>
                  <a:pt x="1990321" y="1265688"/>
                </a:lnTo>
                <a:lnTo>
                  <a:pt x="465245" y="1265688"/>
                </a:lnTo>
                <a:lnTo>
                  <a:pt x="370547" y="1265688"/>
                </a:lnTo>
                <a:lnTo>
                  <a:pt x="351179" y="1263493"/>
                </a:lnTo>
                <a:cubicBezTo>
                  <a:pt x="343976" y="1265446"/>
                  <a:pt x="336631" y="1265688"/>
                  <a:pt x="329229" y="1265688"/>
                </a:cubicBezTo>
                <a:cubicBezTo>
                  <a:pt x="147401" y="1265688"/>
                  <a:pt x="0" y="1119441"/>
                  <a:pt x="0" y="939037"/>
                </a:cubicBezTo>
                <a:cubicBezTo>
                  <a:pt x="0" y="805213"/>
                  <a:pt x="81109" y="690186"/>
                  <a:pt x="197338" y="640069"/>
                </a:cubicBezTo>
                <a:cubicBezTo>
                  <a:pt x="208108" y="557684"/>
                  <a:pt x="247093" y="491867"/>
                  <a:pt x="306885" y="467989"/>
                </a:cubicBezTo>
                <a:cubicBezTo>
                  <a:pt x="319486" y="462956"/>
                  <a:pt x="332415" y="460025"/>
                  <a:pt x="345490" y="459054"/>
                </a:cubicBezTo>
                <a:cubicBezTo>
                  <a:pt x="374873" y="456871"/>
                  <a:pt x="404990" y="464587"/>
                  <a:pt x="433414" y="481416"/>
                </a:cubicBezTo>
                <a:cubicBezTo>
                  <a:pt x="456609" y="211206"/>
                  <a:pt x="659145" y="0"/>
                  <a:pt x="905551" y="0"/>
                </a:cubicBezTo>
                <a:close/>
              </a:path>
            </a:pathLst>
          </a:custGeom>
          <a:solidFill>
            <a:srgbClr val="CE8D3E"/>
          </a:solidFill>
          <a:ln w="76200">
            <a:noFill/>
          </a:ln>
        </p:spPr>
        <p:style>
          <a:lnRef idx="2">
            <a:srgbClr val="F6C171">
              <a:shade val="50000"/>
            </a:srgbClr>
          </a:lnRef>
          <a:fillRef idx="1">
            <a:srgbClr val="F6C171"/>
          </a:fillRef>
          <a:effectRef idx="0">
            <a:srgbClr val="F6C171"/>
          </a:effectRef>
          <a:fontRef idx="minor">
            <a:sysClr val="window" lastClr="FFFFFF"/>
          </a:fontRef>
        </p:style>
        <p:txBody>
          <a:bodyPr lIns="180000" tIns="504000" anchor="ctr">
            <a:normAutofit/>
          </a:bodyPr>
          <a:lstStyle/>
          <a:p>
            <a:pPr algn="ctr">
              <a:defRPr/>
            </a:pPr>
            <a:r>
              <a:rPr lang="zh-CN" altLang="da-DK" dirty="0">
                <a:solidFill>
                  <a:sysClr val="window" lastClr="FFFFFF"/>
                </a:solidFill>
                <a:latin typeface="Arial" panose="020B0604020202020204" pitchFamily="34" charset="0"/>
                <a:ea typeface="黑体" panose="02010609060101010101" charset="-122"/>
                <a:cs typeface="+mn-ea"/>
              </a:rPr>
              <a:t>领先型产业</a:t>
            </a:r>
            <a:endParaRPr lang="zh-CN" altLang="da-DK" dirty="0">
              <a:solidFill>
                <a:sysClr val="window" lastClr="FFFFFF"/>
              </a:solidFill>
              <a:latin typeface="Arial" panose="020B0604020202020204" pitchFamily="34" charset="0"/>
              <a:ea typeface="黑体" panose="02010609060101010101" charset="-122"/>
              <a:cs typeface="+mn-ea"/>
            </a:endParaRPr>
          </a:p>
        </p:txBody>
      </p:sp>
      <p:sp>
        <p:nvSpPr>
          <p:cNvPr id="9" name="矩形 8"/>
          <p:cNvSpPr/>
          <p:nvPr>
            <p:custDataLst>
              <p:tags r:id="rId4"/>
            </p:custDataLst>
          </p:nvPr>
        </p:nvSpPr>
        <p:spPr>
          <a:xfrm>
            <a:off x="3405505" y="3255010"/>
            <a:ext cx="2456180" cy="1288415"/>
          </a:xfrm>
          <a:prstGeom prst="rect">
            <a:avLst/>
          </a:prstGeom>
        </p:spPr>
        <p:txBody>
          <a:bodyPr wrap="square" anchor="ctr">
            <a:normAutofit fontScale="90000" lnSpcReduction="10000"/>
          </a:bodyPr>
          <a:lstStyle/>
          <a:p>
            <a:pPr>
              <a:lnSpc>
                <a:spcPct val="130000"/>
              </a:lnSpc>
            </a:pPr>
            <a:r>
              <a:rPr lang="zh-CN" altLang="en-US" dirty="0"/>
              <a:t>重点支持基础科研的突破，到全球销售网点、抱团出海、国际化、</a:t>
            </a:r>
            <a:r>
              <a:rPr lang="zh-CN" altLang="en-US" dirty="0">
                <a:solidFill>
                  <a:schemeClr val="accent5"/>
                </a:solidFill>
              </a:rPr>
              <a:t>人才</a:t>
            </a:r>
            <a:r>
              <a:rPr lang="zh-CN" altLang="en-US" dirty="0"/>
              <a:t>、法律、领事保护等</a:t>
            </a:r>
            <a:endParaRPr lang="zh-CN" altLang="en-US" dirty="0"/>
          </a:p>
        </p:txBody>
      </p:sp>
      <p:sp>
        <p:nvSpPr>
          <p:cNvPr id="11" name="KSO_Shape"/>
          <p:cNvSpPr/>
          <p:nvPr>
            <p:custDataLst>
              <p:tags r:id="rId5"/>
            </p:custDataLst>
          </p:nvPr>
        </p:nvSpPr>
        <p:spPr>
          <a:xfrm>
            <a:off x="1520563" y="4839194"/>
            <a:ext cx="1885180" cy="1052559"/>
          </a:xfrm>
          <a:custGeom>
            <a:avLst/>
            <a:gdLst/>
            <a:ahLst/>
            <a:cxnLst/>
            <a:rect l="l" t="t" r="r" b="b"/>
            <a:pathLst>
              <a:path w="2263730" h="1265688">
                <a:moveTo>
                  <a:pt x="905551" y="0"/>
                </a:moveTo>
                <a:cubicBezTo>
                  <a:pt x="964955" y="0"/>
                  <a:pt x="1021809" y="12275"/>
                  <a:pt x="1073606" y="36122"/>
                </a:cubicBezTo>
                <a:cubicBezTo>
                  <a:pt x="867772" y="107015"/>
                  <a:pt x="717264" y="277397"/>
                  <a:pt x="695253" y="481416"/>
                </a:cubicBezTo>
                <a:cubicBezTo>
                  <a:pt x="659529" y="464587"/>
                  <a:pt x="621677" y="456871"/>
                  <a:pt x="584749" y="459054"/>
                </a:cubicBezTo>
                <a:cubicBezTo>
                  <a:pt x="568316" y="460025"/>
                  <a:pt x="552067" y="462956"/>
                  <a:pt x="536229" y="467989"/>
                </a:cubicBezTo>
                <a:cubicBezTo>
                  <a:pt x="461080" y="491867"/>
                  <a:pt x="412084" y="557684"/>
                  <a:pt x="398547" y="640069"/>
                </a:cubicBezTo>
                <a:cubicBezTo>
                  <a:pt x="252469" y="690186"/>
                  <a:pt x="150529" y="805213"/>
                  <a:pt x="150529" y="939037"/>
                </a:cubicBezTo>
                <a:cubicBezTo>
                  <a:pt x="150529" y="1060859"/>
                  <a:pt x="235005" y="1167106"/>
                  <a:pt x="360867" y="1221858"/>
                </a:cubicBezTo>
                <a:cubicBezTo>
                  <a:pt x="258008" y="1163330"/>
                  <a:pt x="191624" y="1067577"/>
                  <a:pt x="191624" y="959585"/>
                </a:cubicBezTo>
                <a:cubicBezTo>
                  <a:pt x="191624" y="825761"/>
                  <a:pt x="293564" y="710734"/>
                  <a:pt x="439642" y="660617"/>
                </a:cubicBezTo>
                <a:cubicBezTo>
                  <a:pt x="453179" y="578232"/>
                  <a:pt x="502175" y="512415"/>
                  <a:pt x="577324" y="488537"/>
                </a:cubicBezTo>
                <a:cubicBezTo>
                  <a:pt x="593162" y="483504"/>
                  <a:pt x="609411" y="480573"/>
                  <a:pt x="625844" y="479602"/>
                </a:cubicBezTo>
                <a:cubicBezTo>
                  <a:pt x="662772" y="477419"/>
                  <a:pt x="700624" y="485135"/>
                  <a:pt x="736348" y="501964"/>
                </a:cubicBezTo>
                <a:cubicBezTo>
                  <a:pt x="765500" y="231754"/>
                  <a:pt x="1020053" y="20548"/>
                  <a:pt x="1329741" y="20548"/>
                </a:cubicBezTo>
                <a:cubicBezTo>
                  <a:pt x="1659087" y="20548"/>
                  <a:pt x="1926075" y="259418"/>
                  <a:pt x="1926075" y="554079"/>
                </a:cubicBezTo>
                <a:cubicBezTo>
                  <a:pt x="1926075" y="582788"/>
                  <a:pt x="1923540" y="610967"/>
                  <a:pt x="1917927" y="638343"/>
                </a:cubicBezTo>
                <a:cubicBezTo>
                  <a:pt x="2114194" y="662993"/>
                  <a:pt x="2263730" y="797503"/>
                  <a:pt x="2263730" y="959585"/>
                </a:cubicBezTo>
                <a:cubicBezTo>
                  <a:pt x="2263730" y="1100449"/>
                  <a:pt x="2150783" y="1220487"/>
                  <a:pt x="1992071" y="1265207"/>
                </a:cubicBezTo>
                <a:lnTo>
                  <a:pt x="1990321" y="1265688"/>
                </a:lnTo>
                <a:lnTo>
                  <a:pt x="465245" y="1265688"/>
                </a:lnTo>
                <a:lnTo>
                  <a:pt x="370547" y="1265688"/>
                </a:lnTo>
                <a:lnTo>
                  <a:pt x="351179" y="1263493"/>
                </a:lnTo>
                <a:cubicBezTo>
                  <a:pt x="343976" y="1265446"/>
                  <a:pt x="336631" y="1265688"/>
                  <a:pt x="329229" y="1265688"/>
                </a:cubicBezTo>
                <a:cubicBezTo>
                  <a:pt x="147401" y="1265688"/>
                  <a:pt x="0" y="1119441"/>
                  <a:pt x="0" y="939037"/>
                </a:cubicBezTo>
                <a:cubicBezTo>
                  <a:pt x="0" y="805213"/>
                  <a:pt x="81109" y="690186"/>
                  <a:pt x="197338" y="640069"/>
                </a:cubicBezTo>
                <a:cubicBezTo>
                  <a:pt x="208108" y="557684"/>
                  <a:pt x="247093" y="491867"/>
                  <a:pt x="306885" y="467989"/>
                </a:cubicBezTo>
                <a:cubicBezTo>
                  <a:pt x="319486" y="462956"/>
                  <a:pt x="332415" y="460025"/>
                  <a:pt x="345490" y="459054"/>
                </a:cubicBezTo>
                <a:cubicBezTo>
                  <a:pt x="374873" y="456871"/>
                  <a:pt x="404990" y="464587"/>
                  <a:pt x="433414" y="481416"/>
                </a:cubicBezTo>
                <a:cubicBezTo>
                  <a:pt x="456609" y="211206"/>
                  <a:pt x="659145" y="0"/>
                  <a:pt x="905551" y="0"/>
                </a:cubicBezTo>
                <a:close/>
              </a:path>
            </a:pathLst>
          </a:custGeom>
          <a:solidFill>
            <a:srgbClr val="F27255"/>
          </a:solidFill>
          <a:ln w="76200">
            <a:noFill/>
          </a:ln>
        </p:spPr>
        <p:style>
          <a:lnRef idx="2">
            <a:srgbClr val="F6C171">
              <a:shade val="50000"/>
            </a:srgbClr>
          </a:lnRef>
          <a:fillRef idx="1">
            <a:srgbClr val="F6C171"/>
          </a:fillRef>
          <a:effectRef idx="0">
            <a:srgbClr val="F6C171"/>
          </a:effectRef>
          <a:fontRef idx="minor">
            <a:sysClr val="window" lastClr="FFFFFF"/>
          </a:fontRef>
        </p:style>
        <p:txBody>
          <a:bodyPr lIns="180000" tIns="504000" anchor="ctr">
            <a:normAutofit/>
          </a:bodyPr>
          <a:lstStyle/>
          <a:p>
            <a:pPr algn="ctr">
              <a:defRPr/>
            </a:pPr>
            <a:r>
              <a:rPr lang="zh-CN" altLang="da-DK" dirty="0">
                <a:solidFill>
                  <a:sysClr val="window" lastClr="FFFFFF"/>
                </a:solidFill>
                <a:latin typeface="Arial" panose="020B0604020202020204" pitchFamily="34" charset="0"/>
                <a:ea typeface="黑体" panose="02010609060101010101" charset="-122"/>
                <a:cs typeface="+mn-ea"/>
              </a:rPr>
              <a:t>弯道超车型产业</a:t>
            </a:r>
            <a:endParaRPr lang="zh-CN" altLang="da-DK" dirty="0">
              <a:solidFill>
                <a:sysClr val="window" lastClr="FFFFFF"/>
              </a:solidFill>
              <a:latin typeface="Arial" panose="020B0604020202020204" pitchFamily="34" charset="0"/>
              <a:ea typeface="黑体" panose="02010609060101010101" charset="-122"/>
              <a:cs typeface="+mn-ea"/>
            </a:endParaRPr>
          </a:p>
        </p:txBody>
      </p:sp>
      <p:sp>
        <p:nvSpPr>
          <p:cNvPr id="12" name="矩形 11"/>
          <p:cNvSpPr/>
          <p:nvPr>
            <p:custDataLst>
              <p:tags r:id="rId6"/>
            </p:custDataLst>
          </p:nvPr>
        </p:nvSpPr>
        <p:spPr>
          <a:xfrm>
            <a:off x="3405505" y="4839335"/>
            <a:ext cx="2759710" cy="1052195"/>
          </a:xfrm>
          <a:prstGeom prst="rect">
            <a:avLst/>
          </a:prstGeom>
        </p:spPr>
        <p:txBody>
          <a:bodyPr wrap="square" anchor="ctr">
            <a:normAutofit fontScale="90000"/>
          </a:bodyPr>
          <a:lstStyle/>
          <a:p>
            <a:pPr>
              <a:lnSpc>
                <a:spcPct val="130000"/>
              </a:lnSpc>
            </a:pPr>
            <a:r>
              <a:rPr lang="zh-CN" altLang="en-US" dirty="0"/>
              <a:t>人力资本需求和占成本比例高，</a:t>
            </a:r>
            <a:r>
              <a:rPr lang="zh-CN" altLang="en-US" dirty="0">
                <a:solidFill>
                  <a:schemeClr val="accent5"/>
                </a:solidFill>
              </a:rPr>
              <a:t>人才优惠政策</a:t>
            </a:r>
            <a:r>
              <a:rPr lang="zh-CN" altLang="en-US" dirty="0"/>
              <a:t>、双创优惠政策，典型的互联网产业</a:t>
            </a:r>
            <a:endParaRPr lang="zh-CN" altLang="en-US" dirty="0"/>
          </a:p>
        </p:txBody>
      </p:sp>
      <p:sp>
        <p:nvSpPr>
          <p:cNvPr id="14" name="KSO_Shape"/>
          <p:cNvSpPr/>
          <p:nvPr>
            <p:custDataLst>
              <p:tags r:id="rId7"/>
            </p:custDataLst>
          </p:nvPr>
        </p:nvSpPr>
        <p:spPr>
          <a:xfrm>
            <a:off x="6301196" y="2726250"/>
            <a:ext cx="1885180" cy="1052559"/>
          </a:xfrm>
          <a:custGeom>
            <a:avLst/>
            <a:gdLst/>
            <a:ahLst/>
            <a:cxnLst/>
            <a:rect l="l" t="t" r="r" b="b"/>
            <a:pathLst>
              <a:path w="2263730" h="1265688">
                <a:moveTo>
                  <a:pt x="905551" y="0"/>
                </a:moveTo>
                <a:cubicBezTo>
                  <a:pt x="964955" y="0"/>
                  <a:pt x="1021809" y="12275"/>
                  <a:pt x="1073606" y="36122"/>
                </a:cubicBezTo>
                <a:cubicBezTo>
                  <a:pt x="867772" y="107015"/>
                  <a:pt x="717264" y="277397"/>
                  <a:pt x="695253" y="481416"/>
                </a:cubicBezTo>
                <a:cubicBezTo>
                  <a:pt x="659529" y="464587"/>
                  <a:pt x="621677" y="456871"/>
                  <a:pt x="584749" y="459054"/>
                </a:cubicBezTo>
                <a:cubicBezTo>
                  <a:pt x="568316" y="460025"/>
                  <a:pt x="552067" y="462956"/>
                  <a:pt x="536229" y="467989"/>
                </a:cubicBezTo>
                <a:cubicBezTo>
                  <a:pt x="461080" y="491867"/>
                  <a:pt x="412084" y="557684"/>
                  <a:pt x="398547" y="640069"/>
                </a:cubicBezTo>
                <a:cubicBezTo>
                  <a:pt x="252469" y="690186"/>
                  <a:pt x="150529" y="805213"/>
                  <a:pt x="150529" y="939037"/>
                </a:cubicBezTo>
                <a:cubicBezTo>
                  <a:pt x="150529" y="1060859"/>
                  <a:pt x="235005" y="1167106"/>
                  <a:pt x="360867" y="1221858"/>
                </a:cubicBezTo>
                <a:cubicBezTo>
                  <a:pt x="258008" y="1163330"/>
                  <a:pt x="191624" y="1067577"/>
                  <a:pt x="191624" y="959585"/>
                </a:cubicBezTo>
                <a:cubicBezTo>
                  <a:pt x="191624" y="825761"/>
                  <a:pt x="293564" y="710734"/>
                  <a:pt x="439642" y="660617"/>
                </a:cubicBezTo>
                <a:cubicBezTo>
                  <a:pt x="453179" y="578232"/>
                  <a:pt x="502175" y="512415"/>
                  <a:pt x="577324" y="488537"/>
                </a:cubicBezTo>
                <a:cubicBezTo>
                  <a:pt x="593162" y="483504"/>
                  <a:pt x="609411" y="480573"/>
                  <a:pt x="625844" y="479602"/>
                </a:cubicBezTo>
                <a:cubicBezTo>
                  <a:pt x="662772" y="477419"/>
                  <a:pt x="700624" y="485135"/>
                  <a:pt x="736348" y="501964"/>
                </a:cubicBezTo>
                <a:cubicBezTo>
                  <a:pt x="765500" y="231754"/>
                  <a:pt x="1020053" y="20548"/>
                  <a:pt x="1329741" y="20548"/>
                </a:cubicBezTo>
                <a:cubicBezTo>
                  <a:pt x="1659087" y="20548"/>
                  <a:pt x="1926075" y="259418"/>
                  <a:pt x="1926075" y="554079"/>
                </a:cubicBezTo>
                <a:cubicBezTo>
                  <a:pt x="1926075" y="582788"/>
                  <a:pt x="1923540" y="610967"/>
                  <a:pt x="1917927" y="638343"/>
                </a:cubicBezTo>
                <a:cubicBezTo>
                  <a:pt x="2114194" y="662993"/>
                  <a:pt x="2263730" y="797503"/>
                  <a:pt x="2263730" y="959585"/>
                </a:cubicBezTo>
                <a:cubicBezTo>
                  <a:pt x="2263730" y="1100449"/>
                  <a:pt x="2150783" y="1220487"/>
                  <a:pt x="1992071" y="1265207"/>
                </a:cubicBezTo>
                <a:lnTo>
                  <a:pt x="1990321" y="1265688"/>
                </a:lnTo>
                <a:lnTo>
                  <a:pt x="465245" y="1265688"/>
                </a:lnTo>
                <a:lnTo>
                  <a:pt x="370547" y="1265688"/>
                </a:lnTo>
                <a:lnTo>
                  <a:pt x="351179" y="1263493"/>
                </a:lnTo>
                <a:cubicBezTo>
                  <a:pt x="343976" y="1265446"/>
                  <a:pt x="336631" y="1265688"/>
                  <a:pt x="329229" y="1265688"/>
                </a:cubicBezTo>
                <a:cubicBezTo>
                  <a:pt x="147401" y="1265688"/>
                  <a:pt x="0" y="1119441"/>
                  <a:pt x="0" y="939037"/>
                </a:cubicBezTo>
                <a:cubicBezTo>
                  <a:pt x="0" y="805213"/>
                  <a:pt x="81109" y="690186"/>
                  <a:pt x="197338" y="640069"/>
                </a:cubicBezTo>
                <a:cubicBezTo>
                  <a:pt x="208108" y="557684"/>
                  <a:pt x="247093" y="491867"/>
                  <a:pt x="306885" y="467989"/>
                </a:cubicBezTo>
                <a:cubicBezTo>
                  <a:pt x="319486" y="462956"/>
                  <a:pt x="332415" y="460025"/>
                  <a:pt x="345490" y="459054"/>
                </a:cubicBezTo>
                <a:cubicBezTo>
                  <a:pt x="374873" y="456871"/>
                  <a:pt x="404990" y="464587"/>
                  <a:pt x="433414" y="481416"/>
                </a:cubicBezTo>
                <a:cubicBezTo>
                  <a:pt x="456609" y="211206"/>
                  <a:pt x="659145" y="0"/>
                  <a:pt x="905551" y="0"/>
                </a:cubicBezTo>
                <a:close/>
              </a:path>
            </a:pathLst>
          </a:custGeom>
          <a:solidFill>
            <a:srgbClr val="F27255"/>
          </a:solidFill>
          <a:ln w="76200">
            <a:noFill/>
          </a:ln>
        </p:spPr>
        <p:style>
          <a:lnRef idx="2">
            <a:srgbClr val="F6C171">
              <a:shade val="50000"/>
            </a:srgbClr>
          </a:lnRef>
          <a:fillRef idx="1">
            <a:srgbClr val="F6C171"/>
          </a:fillRef>
          <a:effectRef idx="0">
            <a:srgbClr val="F6C171"/>
          </a:effectRef>
          <a:fontRef idx="minor">
            <a:sysClr val="window" lastClr="FFFFFF"/>
          </a:fontRef>
        </p:style>
        <p:txBody>
          <a:bodyPr lIns="180000" tIns="504000" anchor="ctr">
            <a:normAutofit/>
          </a:bodyPr>
          <a:lstStyle/>
          <a:p>
            <a:pPr algn="ctr">
              <a:defRPr/>
            </a:pPr>
            <a:r>
              <a:rPr lang="zh-CN" altLang="da-DK" dirty="0">
                <a:solidFill>
                  <a:sysClr val="window" lastClr="FFFFFF"/>
                </a:solidFill>
                <a:latin typeface="Arial" panose="020B0604020202020204" pitchFamily="34" charset="0"/>
                <a:ea typeface="黑体" panose="02010609060101010101" charset="-122"/>
                <a:cs typeface="+mn-ea"/>
              </a:rPr>
              <a:t>退出型产业</a:t>
            </a:r>
            <a:endParaRPr lang="zh-CN" altLang="da-DK" dirty="0">
              <a:solidFill>
                <a:sysClr val="window" lastClr="FFFFFF"/>
              </a:solidFill>
              <a:latin typeface="Arial" panose="020B0604020202020204" pitchFamily="34" charset="0"/>
              <a:ea typeface="黑体" panose="02010609060101010101" charset="-122"/>
              <a:cs typeface="+mn-ea"/>
            </a:endParaRPr>
          </a:p>
        </p:txBody>
      </p:sp>
      <p:sp>
        <p:nvSpPr>
          <p:cNvPr id="15" name="矩形 14"/>
          <p:cNvSpPr/>
          <p:nvPr>
            <p:custDataLst>
              <p:tags r:id="rId8"/>
            </p:custDataLst>
          </p:nvPr>
        </p:nvSpPr>
        <p:spPr>
          <a:xfrm>
            <a:off x="8186420" y="2486025"/>
            <a:ext cx="2456180" cy="1172845"/>
          </a:xfrm>
          <a:prstGeom prst="rect">
            <a:avLst/>
          </a:prstGeom>
        </p:spPr>
        <p:txBody>
          <a:bodyPr wrap="square" anchor="ctr">
            <a:normAutofit fontScale="90000"/>
          </a:bodyPr>
          <a:lstStyle/>
          <a:p>
            <a:pPr>
              <a:lnSpc>
                <a:spcPct val="130000"/>
              </a:lnSpc>
            </a:pPr>
            <a:r>
              <a:rPr lang="zh-CN" altLang="en-US" dirty="0"/>
              <a:t>提供设计、营销方面的</a:t>
            </a:r>
            <a:r>
              <a:rPr lang="zh-CN" altLang="en-US" dirty="0">
                <a:solidFill>
                  <a:schemeClr val="accent5"/>
                </a:solidFill>
              </a:rPr>
              <a:t>人才培训</a:t>
            </a:r>
            <a:r>
              <a:rPr lang="zh-CN" altLang="en-US" dirty="0"/>
              <a:t>，鼓励到发展中国家设立工厂和展销平台</a:t>
            </a:r>
            <a:endParaRPr lang="zh-CN" altLang="en-US" dirty="0"/>
          </a:p>
        </p:txBody>
      </p:sp>
      <p:sp>
        <p:nvSpPr>
          <p:cNvPr id="17" name="KSO_Shape"/>
          <p:cNvSpPr/>
          <p:nvPr>
            <p:custDataLst>
              <p:tags r:id="rId9"/>
            </p:custDataLst>
          </p:nvPr>
        </p:nvSpPr>
        <p:spPr>
          <a:xfrm>
            <a:off x="6301196" y="4134879"/>
            <a:ext cx="1885180" cy="1052559"/>
          </a:xfrm>
          <a:custGeom>
            <a:avLst/>
            <a:gdLst/>
            <a:ahLst/>
            <a:cxnLst/>
            <a:rect l="l" t="t" r="r" b="b"/>
            <a:pathLst>
              <a:path w="2263730" h="1265688">
                <a:moveTo>
                  <a:pt x="905551" y="0"/>
                </a:moveTo>
                <a:cubicBezTo>
                  <a:pt x="964955" y="0"/>
                  <a:pt x="1021809" y="12275"/>
                  <a:pt x="1073606" y="36122"/>
                </a:cubicBezTo>
                <a:cubicBezTo>
                  <a:pt x="867772" y="107015"/>
                  <a:pt x="717264" y="277397"/>
                  <a:pt x="695253" y="481416"/>
                </a:cubicBezTo>
                <a:cubicBezTo>
                  <a:pt x="659529" y="464587"/>
                  <a:pt x="621677" y="456871"/>
                  <a:pt x="584749" y="459054"/>
                </a:cubicBezTo>
                <a:cubicBezTo>
                  <a:pt x="568316" y="460025"/>
                  <a:pt x="552067" y="462956"/>
                  <a:pt x="536229" y="467989"/>
                </a:cubicBezTo>
                <a:cubicBezTo>
                  <a:pt x="461080" y="491867"/>
                  <a:pt x="412084" y="557684"/>
                  <a:pt x="398547" y="640069"/>
                </a:cubicBezTo>
                <a:cubicBezTo>
                  <a:pt x="252469" y="690186"/>
                  <a:pt x="150529" y="805213"/>
                  <a:pt x="150529" y="939037"/>
                </a:cubicBezTo>
                <a:cubicBezTo>
                  <a:pt x="150529" y="1060859"/>
                  <a:pt x="235005" y="1167106"/>
                  <a:pt x="360867" y="1221858"/>
                </a:cubicBezTo>
                <a:cubicBezTo>
                  <a:pt x="258008" y="1163330"/>
                  <a:pt x="191624" y="1067577"/>
                  <a:pt x="191624" y="959585"/>
                </a:cubicBezTo>
                <a:cubicBezTo>
                  <a:pt x="191624" y="825761"/>
                  <a:pt x="293564" y="710734"/>
                  <a:pt x="439642" y="660617"/>
                </a:cubicBezTo>
                <a:cubicBezTo>
                  <a:pt x="453179" y="578232"/>
                  <a:pt x="502175" y="512415"/>
                  <a:pt x="577324" y="488537"/>
                </a:cubicBezTo>
                <a:cubicBezTo>
                  <a:pt x="593162" y="483504"/>
                  <a:pt x="609411" y="480573"/>
                  <a:pt x="625844" y="479602"/>
                </a:cubicBezTo>
                <a:cubicBezTo>
                  <a:pt x="662772" y="477419"/>
                  <a:pt x="700624" y="485135"/>
                  <a:pt x="736348" y="501964"/>
                </a:cubicBezTo>
                <a:cubicBezTo>
                  <a:pt x="765500" y="231754"/>
                  <a:pt x="1020053" y="20548"/>
                  <a:pt x="1329741" y="20548"/>
                </a:cubicBezTo>
                <a:cubicBezTo>
                  <a:pt x="1659087" y="20548"/>
                  <a:pt x="1926075" y="259418"/>
                  <a:pt x="1926075" y="554079"/>
                </a:cubicBezTo>
                <a:cubicBezTo>
                  <a:pt x="1926075" y="582788"/>
                  <a:pt x="1923540" y="610967"/>
                  <a:pt x="1917927" y="638343"/>
                </a:cubicBezTo>
                <a:cubicBezTo>
                  <a:pt x="2114194" y="662993"/>
                  <a:pt x="2263730" y="797503"/>
                  <a:pt x="2263730" y="959585"/>
                </a:cubicBezTo>
                <a:cubicBezTo>
                  <a:pt x="2263730" y="1100449"/>
                  <a:pt x="2150783" y="1220487"/>
                  <a:pt x="1992071" y="1265207"/>
                </a:cubicBezTo>
                <a:lnTo>
                  <a:pt x="1990321" y="1265688"/>
                </a:lnTo>
                <a:lnTo>
                  <a:pt x="465245" y="1265688"/>
                </a:lnTo>
                <a:lnTo>
                  <a:pt x="370547" y="1265688"/>
                </a:lnTo>
                <a:lnTo>
                  <a:pt x="351179" y="1263493"/>
                </a:lnTo>
                <a:cubicBezTo>
                  <a:pt x="343976" y="1265446"/>
                  <a:pt x="336631" y="1265688"/>
                  <a:pt x="329229" y="1265688"/>
                </a:cubicBezTo>
                <a:cubicBezTo>
                  <a:pt x="147401" y="1265688"/>
                  <a:pt x="0" y="1119441"/>
                  <a:pt x="0" y="939037"/>
                </a:cubicBezTo>
                <a:cubicBezTo>
                  <a:pt x="0" y="805213"/>
                  <a:pt x="81109" y="690186"/>
                  <a:pt x="197338" y="640069"/>
                </a:cubicBezTo>
                <a:cubicBezTo>
                  <a:pt x="208108" y="557684"/>
                  <a:pt x="247093" y="491867"/>
                  <a:pt x="306885" y="467989"/>
                </a:cubicBezTo>
                <a:cubicBezTo>
                  <a:pt x="319486" y="462956"/>
                  <a:pt x="332415" y="460025"/>
                  <a:pt x="345490" y="459054"/>
                </a:cubicBezTo>
                <a:cubicBezTo>
                  <a:pt x="374873" y="456871"/>
                  <a:pt x="404990" y="464587"/>
                  <a:pt x="433414" y="481416"/>
                </a:cubicBezTo>
                <a:cubicBezTo>
                  <a:pt x="456609" y="211206"/>
                  <a:pt x="659145" y="0"/>
                  <a:pt x="905551" y="0"/>
                </a:cubicBezTo>
                <a:close/>
              </a:path>
            </a:pathLst>
          </a:custGeom>
          <a:solidFill>
            <a:srgbClr val="F6C171"/>
          </a:solidFill>
          <a:ln w="76200">
            <a:noFill/>
          </a:ln>
        </p:spPr>
        <p:style>
          <a:lnRef idx="2">
            <a:srgbClr val="F6C171">
              <a:shade val="50000"/>
            </a:srgbClr>
          </a:lnRef>
          <a:fillRef idx="1">
            <a:srgbClr val="F6C171"/>
          </a:fillRef>
          <a:effectRef idx="0">
            <a:srgbClr val="F6C171"/>
          </a:effectRef>
          <a:fontRef idx="minor">
            <a:sysClr val="window" lastClr="FFFFFF"/>
          </a:fontRef>
        </p:style>
        <p:txBody>
          <a:bodyPr lIns="180000" tIns="504000" anchor="ctr">
            <a:normAutofit/>
          </a:bodyPr>
          <a:lstStyle/>
          <a:p>
            <a:pPr algn="ctr">
              <a:defRPr/>
            </a:pPr>
            <a:r>
              <a:rPr lang="zh-CN" altLang="da-DK" dirty="0">
                <a:solidFill>
                  <a:sysClr val="window" lastClr="FFFFFF"/>
                </a:solidFill>
                <a:latin typeface="Arial" panose="020B0604020202020204" pitchFamily="34" charset="0"/>
                <a:ea typeface="黑体" panose="02010609060101010101" charset="-122"/>
                <a:cs typeface="+mn-ea"/>
              </a:rPr>
              <a:t>战略新兴产业</a:t>
            </a:r>
            <a:endParaRPr lang="zh-CN" altLang="da-DK" dirty="0">
              <a:solidFill>
                <a:sysClr val="window" lastClr="FFFFFF"/>
              </a:solidFill>
              <a:latin typeface="Arial" panose="020B0604020202020204" pitchFamily="34" charset="0"/>
              <a:ea typeface="黑体" panose="02010609060101010101" charset="-122"/>
              <a:cs typeface="+mn-ea"/>
            </a:endParaRPr>
          </a:p>
        </p:txBody>
      </p:sp>
      <p:sp>
        <p:nvSpPr>
          <p:cNvPr id="18" name="矩形 17"/>
          <p:cNvSpPr/>
          <p:nvPr>
            <p:custDataLst>
              <p:tags r:id="rId10"/>
            </p:custDataLst>
          </p:nvPr>
        </p:nvSpPr>
        <p:spPr>
          <a:xfrm>
            <a:off x="8186420" y="4255135"/>
            <a:ext cx="2715260" cy="1477010"/>
          </a:xfrm>
          <a:prstGeom prst="rect">
            <a:avLst/>
          </a:prstGeom>
        </p:spPr>
        <p:txBody>
          <a:bodyPr wrap="square" anchor="ctr">
            <a:normAutofit fontScale="97500" lnSpcReduction="10000"/>
          </a:bodyPr>
          <a:lstStyle/>
          <a:p>
            <a:pPr>
              <a:lnSpc>
                <a:spcPct val="130000"/>
              </a:lnSpc>
            </a:pPr>
            <a:r>
              <a:rPr lang="zh-CN" altLang="en-US" dirty="0"/>
              <a:t>中央政府牵头，地方政府配套，推动</a:t>
            </a:r>
            <a:r>
              <a:rPr lang="zh-CN" altLang="en-US" dirty="0">
                <a:solidFill>
                  <a:schemeClr val="accent5"/>
                </a:solidFill>
              </a:rPr>
              <a:t>人才技术创新</a:t>
            </a:r>
            <a:r>
              <a:rPr lang="zh-CN" altLang="en-US" dirty="0"/>
              <a:t>，间接促进当地相关产业升级，当地产业化交叉补贴</a:t>
            </a:r>
            <a:endParaRPr lang="zh-CN" altLang="en-US" dirty="0"/>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灯片编号占位符 5"/>
          <p:cNvSpPr txBox="1">
            <a:spLocks noGrp="1"/>
          </p:cNvSpPr>
          <p:nvPr>
            <p:ph type="sldNum" sz="quarter" idx="4"/>
          </p:nvPr>
        </p:nvSpPr>
        <p:spPr>
          <a:xfrm>
            <a:off x="8139113" y="6453188"/>
            <a:ext cx="2133600" cy="268287"/>
          </a:xfrm>
          <a:noFill/>
          <a:ln>
            <a:noFill/>
          </a:ln>
        </p:spPr>
        <p:txBody>
          <a:bodyPr anchor="ctr"/>
          <a:lstStyle/>
          <a:p>
            <a:pPr marL="0" indent="0" algn="r" eaLnBrk="1" fontAlgn="base" hangingPunct="1">
              <a:spcAft>
                <a:spcPct val="0"/>
              </a:spcAft>
              <a:buSzTx/>
              <a:buFontTx/>
              <a:buNone/>
            </a:pPr>
            <a:fld id="{9A0DB2DC-4C9A-4742-B13C-FB6460FD3503}" type="slidenum">
              <a:rPr lang="zh-CN" altLang="en-US" sz="1200" b="0" kern="1200" dirty="0">
                <a:solidFill>
                  <a:srgbClr val="4D4D4D"/>
                </a:solidFill>
                <a:latin typeface="+mn-lt"/>
                <a:ea typeface="+mn-ea"/>
                <a:cs typeface="+mn-cs"/>
              </a:rPr>
            </a:fld>
            <a:endParaRPr lang="zh-CN" altLang="en-US" sz="1200" b="0" kern="1200" dirty="0">
              <a:solidFill>
                <a:srgbClr val="4D4D4D"/>
              </a:solidFill>
              <a:latin typeface="+mn-lt"/>
              <a:ea typeface="+mn-ea"/>
              <a:cs typeface="+mn-cs"/>
            </a:endParaRPr>
          </a:p>
        </p:txBody>
      </p:sp>
      <p:sp>
        <p:nvSpPr>
          <p:cNvPr id="79875" name="矩形 6"/>
          <p:cNvSpPr>
            <a:spLocks noChangeArrowheads="1"/>
          </p:cNvSpPr>
          <p:nvPr/>
        </p:nvSpPr>
        <p:spPr bwMode="auto">
          <a:xfrm>
            <a:off x="2005965" y="771525"/>
            <a:ext cx="7596188" cy="366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spcAft>
                <a:spcPts val="400"/>
              </a:spcAft>
              <a:buSzPct val="70000"/>
              <a:buFont typeface="Wingdings" panose="05000000000000000000" pitchFamily="2" charset="2"/>
              <a:buChar char="l"/>
              <a:defRPr sz="2400" b="1">
                <a:solidFill>
                  <a:schemeClr val="tx1"/>
                </a:solidFill>
                <a:latin typeface="Arial" panose="020B0604020202020204" pitchFamily="34" charset="0"/>
                <a:ea typeface="微软雅黑" panose="020B0503020204020204" pitchFamily="2" charset="-122"/>
              </a:defRPr>
            </a:lvl1pPr>
            <a:lvl2pPr marL="742950" indent="-285750" fontAlgn="ctr">
              <a:spcAft>
                <a:spcPts val="400"/>
              </a:spcAft>
              <a:buSzPct val="70000"/>
              <a:buFont typeface="Wingdings" panose="05000000000000000000" pitchFamily="2" charset="2"/>
              <a:buChar char="l"/>
              <a:defRPr sz="2000">
                <a:solidFill>
                  <a:schemeClr val="tx1"/>
                </a:solidFill>
                <a:latin typeface="Arial" panose="020B0604020202020204" pitchFamily="34" charset="0"/>
                <a:ea typeface="微软雅黑" panose="020B0503020204020204" pitchFamily="2" charset="-122"/>
              </a:defRPr>
            </a:lvl2pPr>
            <a:lvl3pPr marL="1143000" indent="-228600" fontAlgn="ctr">
              <a:spcAft>
                <a:spcPts val="400"/>
              </a:spcAft>
              <a:buSzPct val="70000"/>
              <a:buFont typeface="Wingdings" panose="05000000000000000000" pitchFamily="2" charset="2"/>
              <a:buChar char="l"/>
              <a:defRPr sz="2400">
                <a:solidFill>
                  <a:schemeClr val="tx1"/>
                </a:solidFill>
                <a:latin typeface="Arial" panose="020B0604020202020204" pitchFamily="34" charset="0"/>
                <a:ea typeface="微软雅黑" panose="020B0503020204020204" pitchFamily="2" charset="-122"/>
              </a:defRPr>
            </a:lvl3pPr>
            <a:lvl4pPr marL="1600200" indent="-228600" fontAlgn="ctr">
              <a:spcAft>
                <a:spcPts val="400"/>
              </a:spcAft>
              <a:buSzPct val="7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2" charset="-122"/>
              </a:defRPr>
            </a:lvl4pPr>
            <a:lvl5pPr marL="2057400" indent="-228600" fontAlgn="ctr">
              <a:spcAft>
                <a:spcPts val="400"/>
              </a:spcAft>
              <a:buSzPct val="7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2" charset="-122"/>
              </a:defRPr>
            </a:lvl5pPr>
            <a:lvl6pPr marL="2514600" indent="-228600" eaLnBrk="0" fontAlgn="ctr" hangingPunct="0">
              <a:spcBef>
                <a:spcPct val="0"/>
              </a:spcBef>
              <a:spcAft>
                <a:spcPts val="400"/>
              </a:spcAft>
              <a:buSzPct val="7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2" charset="-122"/>
              </a:defRPr>
            </a:lvl6pPr>
            <a:lvl7pPr marL="2971800" indent="-228600" eaLnBrk="0" fontAlgn="ctr" hangingPunct="0">
              <a:spcBef>
                <a:spcPct val="0"/>
              </a:spcBef>
              <a:spcAft>
                <a:spcPts val="400"/>
              </a:spcAft>
              <a:buSzPct val="7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2" charset="-122"/>
              </a:defRPr>
            </a:lvl7pPr>
            <a:lvl8pPr marL="3429000" indent="-228600" eaLnBrk="0" fontAlgn="ctr" hangingPunct="0">
              <a:spcBef>
                <a:spcPct val="0"/>
              </a:spcBef>
              <a:spcAft>
                <a:spcPts val="400"/>
              </a:spcAft>
              <a:buSzPct val="7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2" charset="-122"/>
              </a:defRPr>
            </a:lvl8pPr>
            <a:lvl9pPr marL="3886200" indent="-228600" eaLnBrk="0" fontAlgn="ctr" hangingPunct="0">
              <a:spcBef>
                <a:spcPct val="0"/>
              </a:spcBef>
              <a:spcAft>
                <a:spcPts val="400"/>
              </a:spcAft>
              <a:buSzPct val="7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2" charset="-122"/>
              </a:defRPr>
            </a:lvl9pPr>
          </a:lstStyle>
          <a:p>
            <a:pPr marL="0" marR="0" lvl="0" indent="0" algn="l" defTabSz="914400" rtl="0" eaLnBrk="1" fontAlgn="base" latinLnBrk="0" hangingPunct="1">
              <a:lnSpc>
                <a:spcPct val="100000"/>
              </a:lnSpc>
              <a:spcBef>
                <a:spcPts val="0"/>
              </a:spcBef>
              <a:spcAft>
                <a:spcPct val="0"/>
              </a:spcAft>
              <a:buClrTx/>
              <a:buSzTx/>
              <a:buFontTx/>
              <a:buNone/>
              <a:defRPr/>
            </a:pPr>
            <a:endParaRPr kumimoji="0" lang="en-US" altLang="zh-CN" sz="2400" b="0" i="0" u="none" strike="noStrike" kern="0" cap="none" spc="0" normalizeH="0" baseline="0" noProof="0" dirty="0">
              <a:ln>
                <a:noFill/>
              </a:ln>
              <a:solidFill>
                <a:schemeClr val="tx1"/>
              </a:solidFill>
              <a:effectLst/>
              <a:uLnTx/>
              <a:uFillTx/>
              <a:latin typeface="Adobe 宋体 Std L"/>
              <a:ea typeface="宋体" panose="02010600030101010101" pitchFamily="2" charset="-122"/>
              <a:cs typeface="+mn-cs"/>
            </a:endParaRPr>
          </a:p>
          <a:p>
            <a:pPr marL="0" marR="0" lvl="0" indent="0" algn="l" defTabSz="914400" rtl="0" eaLnBrk="1" fontAlgn="base" latinLnBrk="0" hangingPunct="1">
              <a:lnSpc>
                <a:spcPct val="100000"/>
              </a:lnSpc>
              <a:spcBef>
                <a:spcPts val="0"/>
              </a:spcBef>
              <a:spcAft>
                <a:spcPct val="0"/>
              </a:spcAft>
              <a:buClrTx/>
              <a:buSzTx/>
              <a:buFontTx/>
              <a:buNone/>
              <a:defRPr/>
            </a:pPr>
            <a:endParaRPr kumimoji="0" lang="en-US" altLang="zh-CN" sz="2400" b="1" i="0" u="none" strike="noStrike" kern="0" cap="none" spc="0" normalizeH="0" baseline="0" noProof="0" dirty="0">
              <a:ln>
                <a:noFill/>
              </a:ln>
              <a:solidFill>
                <a:schemeClr val="tx1"/>
              </a:solidFill>
              <a:effectLst/>
              <a:uLnTx/>
              <a:uFillTx/>
              <a:latin typeface="Adobe 宋体 Std L"/>
              <a:ea typeface="宋体" panose="02010600030101010101" pitchFamily="2" charset="-122"/>
              <a:cs typeface="+mn-cs"/>
            </a:endParaRPr>
          </a:p>
          <a:p>
            <a:pPr marL="0" marR="0" lvl="0" indent="0" algn="l" defTabSz="914400" rtl="0" eaLnBrk="1" fontAlgn="base" latinLnBrk="0" hangingPunct="1">
              <a:lnSpc>
                <a:spcPct val="100000"/>
              </a:lnSpc>
              <a:spcBef>
                <a:spcPts val="0"/>
              </a:spcBef>
              <a:spcAft>
                <a:spcPct val="0"/>
              </a:spcAft>
              <a:buClrTx/>
              <a:buSzTx/>
              <a:buFontTx/>
              <a:buNone/>
              <a:defRPr/>
            </a:pPr>
            <a:endParaRPr kumimoji="0" lang="en-US" altLang="zh-CN" sz="2400" b="0" i="0" u="none" strike="noStrike" kern="0" cap="none" spc="0" normalizeH="0" baseline="0" noProof="0" dirty="0">
              <a:ln>
                <a:noFill/>
              </a:ln>
              <a:solidFill>
                <a:schemeClr val="tx1"/>
              </a:solidFill>
              <a:effectLst/>
              <a:uLnTx/>
              <a:uFillTx/>
              <a:latin typeface="Adobe 宋体 Std L"/>
              <a:ea typeface="宋体" panose="02010600030101010101" pitchFamily="2" charset="-122"/>
              <a:cs typeface="+mn-cs"/>
            </a:endParaRPr>
          </a:p>
          <a:p>
            <a:pPr marL="0" marR="0" lvl="0" indent="0" algn="l" defTabSz="914400" rtl="0" eaLnBrk="1" fontAlgn="base" latinLnBrk="0" hangingPunct="1">
              <a:lnSpc>
                <a:spcPct val="100000"/>
              </a:lnSpc>
              <a:spcBef>
                <a:spcPts val="0"/>
              </a:spcBef>
              <a:spcAft>
                <a:spcPct val="0"/>
              </a:spcAft>
              <a:buClrTx/>
              <a:buSzTx/>
              <a:buFontTx/>
              <a:buNone/>
              <a:defRPr/>
            </a:pPr>
            <a:endParaRPr kumimoji="0" lang="en-US" altLang="zh-CN" sz="2400" b="0" i="0" u="none" strike="noStrike" kern="0" cap="none" spc="0" normalizeH="0" baseline="0" noProof="0" dirty="0">
              <a:ln>
                <a:noFill/>
              </a:ln>
              <a:solidFill>
                <a:schemeClr val="tx1"/>
              </a:solidFill>
              <a:effectLst/>
              <a:uLnTx/>
              <a:uFillTx/>
              <a:latin typeface="Adobe 宋体 Std L"/>
              <a:ea typeface="宋体" panose="02010600030101010101" pitchFamily="2" charset="-122"/>
              <a:cs typeface="+mn-cs"/>
            </a:endParaRPr>
          </a:p>
          <a:p>
            <a:pPr marL="0" marR="0" lvl="0" indent="0" algn="l" defTabSz="914400" rtl="0" eaLnBrk="1" fontAlgn="base" latinLnBrk="0" hangingPunct="1">
              <a:lnSpc>
                <a:spcPct val="100000"/>
              </a:lnSpc>
              <a:spcBef>
                <a:spcPts val="0"/>
              </a:spcBef>
              <a:spcAft>
                <a:spcPct val="0"/>
              </a:spcAft>
              <a:buClrTx/>
              <a:buSzTx/>
              <a:buFontTx/>
              <a:buNone/>
              <a:defRPr/>
            </a:pPr>
            <a:endParaRPr kumimoji="0" lang="en-US" altLang="zh-CN" sz="2400" b="0" i="0" u="none" strike="noStrike" kern="0" cap="none" spc="0" normalizeH="0" baseline="0" noProof="0" dirty="0">
              <a:ln>
                <a:noFill/>
              </a:ln>
              <a:solidFill>
                <a:schemeClr val="tx1"/>
              </a:solidFill>
              <a:effectLst/>
              <a:uLnTx/>
              <a:uFillTx/>
              <a:latin typeface="Adobe 宋体 Std L"/>
              <a:ea typeface="宋体" panose="02010600030101010101" pitchFamily="2" charset="-122"/>
              <a:cs typeface="+mn-cs"/>
            </a:endParaRPr>
          </a:p>
          <a:p>
            <a:pPr marL="0" marR="0" lvl="0" indent="0" algn="l" defTabSz="914400" rtl="0" eaLnBrk="1" fontAlgn="base" latinLnBrk="0" hangingPunct="1">
              <a:lnSpc>
                <a:spcPct val="100000"/>
              </a:lnSpc>
              <a:spcBef>
                <a:spcPts val="0"/>
              </a:spcBef>
              <a:spcAft>
                <a:spcPct val="0"/>
              </a:spcAft>
              <a:buClrTx/>
              <a:buSzTx/>
              <a:buFontTx/>
              <a:buNone/>
              <a:defRPr/>
            </a:pPr>
            <a:endParaRPr kumimoji="0" lang="en-US" altLang="zh-CN" sz="2800" b="1" i="0" u="none" strike="noStrike" kern="0" cap="none" spc="0" normalizeH="0" baseline="0" noProof="0" dirty="0">
              <a:ln>
                <a:noFill/>
              </a:ln>
              <a:solidFill>
                <a:schemeClr val="tx1"/>
              </a:solidFill>
              <a:effectLst/>
              <a:uLnTx/>
              <a:uFillTx/>
              <a:latin typeface="Adobe 宋体 Std L"/>
              <a:ea typeface="宋体" panose="02010600030101010101" pitchFamily="2" charset="-122"/>
              <a:cs typeface="+mn-cs"/>
            </a:endParaRPr>
          </a:p>
          <a:p>
            <a:pPr marL="0" marR="0" lvl="0" indent="0" algn="l" defTabSz="914400" rtl="0" eaLnBrk="1" fontAlgn="base" latinLnBrk="0" hangingPunct="1">
              <a:lnSpc>
                <a:spcPct val="100000"/>
              </a:lnSpc>
              <a:spcBef>
                <a:spcPts val="0"/>
              </a:spcBef>
              <a:spcAft>
                <a:spcPct val="0"/>
              </a:spcAft>
              <a:buClrTx/>
              <a:buSzTx/>
              <a:buFontTx/>
              <a:buNone/>
              <a:defRPr/>
            </a:pPr>
            <a:endParaRPr kumimoji="0" lang="en-US" altLang="zh-CN" sz="2800" b="1" i="0" u="none" strike="noStrike" kern="0" cap="none" spc="0" normalizeH="0" baseline="0" noProof="0" dirty="0">
              <a:ln>
                <a:noFill/>
              </a:ln>
              <a:solidFill>
                <a:schemeClr val="tx1"/>
              </a:solidFill>
              <a:effectLst/>
              <a:uLnTx/>
              <a:uFillTx/>
              <a:latin typeface="Adobe 宋体 Std L"/>
              <a:ea typeface="宋体" panose="02010600030101010101" pitchFamily="2" charset="-122"/>
              <a:cs typeface="+mn-cs"/>
            </a:endParaRPr>
          </a:p>
          <a:p>
            <a:pPr marL="0" marR="0" lvl="0" indent="0" algn="l" defTabSz="914400" rtl="0" eaLnBrk="1" fontAlgn="base" latinLnBrk="0" hangingPunct="1">
              <a:lnSpc>
                <a:spcPct val="100000"/>
              </a:lnSpc>
              <a:spcBef>
                <a:spcPts val="0"/>
              </a:spcBef>
              <a:spcAft>
                <a:spcPct val="0"/>
              </a:spcAft>
              <a:buClrTx/>
              <a:buSzTx/>
              <a:buFontTx/>
              <a:buNone/>
              <a:defRPr/>
            </a:pPr>
            <a:endParaRPr kumimoji="0" lang="en-US" altLang="zh-CN" sz="2800" b="1" i="0" u="none" strike="noStrike" kern="0" cap="none" spc="0" normalizeH="0" baseline="0" noProof="0" dirty="0">
              <a:ln>
                <a:noFill/>
              </a:ln>
              <a:solidFill>
                <a:schemeClr val="tx1"/>
              </a:solidFill>
              <a:effectLst/>
              <a:uLnTx/>
              <a:uFillTx/>
              <a:latin typeface="Adobe 宋体 Std L"/>
              <a:ea typeface="宋体" panose="02010600030101010101" pitchFamily="2" charset="-122"/>
              <a:cs typeface="+mn-cs"/>
            </a:endParaRPr>
          </a:p>
          <a:p>
            <a:pPr marL="0" marR="0" lvl="0" indent="0" algn="l" defTabSz="914400" rtl="0" eaLnBrk="1" fontAlgn="base" latinLnBrk="0" hangingPunct="1">
              <a:lnSpc>
                <a:spcPct val="100000"/>
              </a:lnSpc>
              <a:spcBef>
                <a:spcPts val="0"/>
              </a:spcBef>
              <a:spcAft>
                <a:spcPct val="0"/>
              </a:spcAft>
              <a:buClrTx/>
              <a:buSzTx/>
              <a:buFontTx/>
              <a:buNone/>
              <a:defRPr/>
            </a:pPr>
            <a:endParaRPr kumimoji="0" lang="zh-CN" altLang="en-US" sz="2800" b="1" i="0" u="none" strike="noStrike" kern="0" cap="none" spc="0" normalizeH="0" baseline="0" noProof="0" dirty="0">
              <a:ln>
                <a:noFill/>
              </a:ln>
              <a:solidFill>
                <a:schemeClr val="tx1"/>
              </a:solidFill>
              <a:effectLst/>
              <a:uLnTx/>
              <a:uFillTx/>
              <a:latin typeface="Adobe 宋体 Std L"/>
              <a:ea typeface="宋体" panose="02010600030101010101" pitchFamily="2" charset="-122"/>
              <a:cs typeface="+mn-cs"/>
            </a:endParaRPr>
          </a:p>
        </p:txBody>
      </p:sp>
      <p:sp>
        <p:nvSpPr>
          <p:cNvPr id="9" name="Rectangle 2"/>
          <p:cNvSpPr txBox="1">
            <a:spLocks noChangeArrowheads="1"/>
          </p:cNvSpPr>
          <p:nvPr/>
        </p:nvSpPr>
        <p:spPr>
          <a:xfrm>
            <a:off x="1268413" y="1758315"/>
            <a:ext cx="3889375" cy="4114800"/>
          </a:xfrm>
          <a:prstGeom prst="rect">
            <a:avLst/>
          </a:prstGeom>
        </p:spPr>
        <p:txBody>
          <a:bodyPr/>
          <a:lstStyle/>
          <a:p>
            <a:pPr marL="341630" marR="0" indent="-341630" defTabSz="914400" eaLnBrk="1" fontAlgn="ctr" hangingPunct="1">
              <a:spcBef>
                <a:spcPct val="20000"/>
              </a:spcBef>
              <a:spcAft>
                <a:spcPts val="0"/>
              </a:spcAft>
              <a:buClr>
                <a:srgbClr val="366B7E"/>
              </a:buClr>
              <a:buSzPct val="110000"/>
              <a:buFont typeface="Wingdings" panose="05000000000000000000" pitchFamily="2" charset="2"/>
              <a:buChar char="l"/>
              <a:defRPr/>
            </a:pPr>
            <a:r>
              <a:rPr kumimoji="0" lang="zh-CN" altLang="en-US" sz="2400" b="1" kern="0" cap="none" spc="0" normalizeH="0" baseline="0" noProof="0" dirty="0">
                <a:solidFill>
                  <a:srgbClr val="366B7E"/>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各国积极发展新兴产业全球分工格局正在重塑</a:t>
            </a:r>
            <a:endParaRPr kumimoji="0" lang="en-US" altLang="zh-CN" sz="2400" b="1" kern="0" cap="none" spc="0" normalizeH="0" baseline="0" noProof="0" dirty="0">
              <a:solidFill>
                <a:srgbClr val="366B7E"/>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L="341630" marR="0" indent="-341630" defTabSz="914400" eaLnBrk="1" fontAlgn="ctr" hangingPunct="1">
              <a:spcBef>
                <a:spcPct val="20000"/>
              </a:spcBef>
              <a:spcAft>
                <a:spcPts val="0"/>
              </a:spcAft>
              <a:buClr>
                <a:srgbClr val="366B7E"/>
              </a:buClr>
              <a:buSzPct val="110000"/>
              <a:buFont typeface="Wingdings" panose="05000000000000000000" pitchFamily="2" charset="2"/>
              <a:buChar char="l"/>
              <a:defRPr/>
            </a:pPr>
            <a:endParaRPr kumimoji="0" lang="zh-CN" altLang="en-US" sz="2400" b="1" kern="0" cap="none" spc="0" normalizeH="0" baseline="0" noProof="0" dirty="0">
              <a:solidFill>
                <a:srgbClr val="366B7E"/>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L="341630" marR="0" indent="-341630" defTabSz="914400" eaLnBrk="1" fontAlgn="ctr" hangingPunct="1">
              <a:spcBef>
                <a:spcPct val="20000"/>
              </a:spcBef>
              <a:spcAft>
                <a:spcPts val="0"/>
              </a:spcAft>
              <a:buClr>
                <a:srgbClr val="366B7E"/>
              </a:buClr>
              <a:buSzPct val="110000"/>
              <a:buFontTx/>
              <a:defRPr/>
            </a:pPr>
            <a:r>
              <a:rPr kumimoji="0" lang="zh-CN" altLang="en-US" sz="2400"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           </a:t>
            </a:r>
            <a:r>
              <a:rPr kumimoji="0" lang="zh-CN" altLang="en-US" sz="2000"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推进</a:t>
            </a:r>
            <a:r>
              <a:rPr kumimoji="0" lang="zh-CN" altLang="en-US" sz="2000" kern="0" cap="none" spc="0" normalizeH="0" baseline="0" noProof="0" dirty="0">
                <a:solidFill>
                  <a:srgbClr val="FF0000"/>
                </a:solidFill>
                <a:latin typeface="华文细黑" panose="02010600040101010101" pitchFamily="2" charset="-122"/>
                <a:ea typeface="宋体" panose="02010600030101010101" pitchFamily="2" charset="-122"/>
                <a:cs typeface="+mn-cs"/>
              </a:rPr>
              <a:t>制造业</a:t>
            </a:r>
            <a:r>
              <a:rPr kumimoji="0" lang="zh-CN" altLang="en-US" sz="2000"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与</a:t>
            </a:r>
            <a:r>
              <a:rPr kumimoji="0" lang="zh-CN" altLang="en-US" sz="2000" kern="0" cap="none" spc="0" normalizeH="0" baseline="0" noProof="0" dirty="0">
                <a:solidFill>
                  <a:srgbClr val="FF0000"/>
                </a:solidFill>
                <a:latin typeface="华文细黑" panose="02010600040101010101" pitchFamily="2" charset="-122"/>
                <a:ea typeface="宋体" panose="02010600030101010101" pitchFamily="2" charset="-122"/>
                <a:cs typeface="+mn-cs"/>
              </a:rPr>
              <a:t>信息化</a:t>
            </a:r>
            <a:r>
              <a:rPr kumimoji="0" lang="zh-CN" altLang="en-US" sz="2000"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的深度融合，推动三维（</a:t>
            </a:r>
            <a:r>
              <a:rPr kumimoji="0" lang="en-US" altLang="zh-CN" sz="2000"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3D</a:t>
            </a:r>
            <a:r>
              <a:rPr kumimoji="0" lang="zh-CN" altLang="en-US" sz="2000"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）打印、移动互联网、云计算、大数据、生物工程、新能源、新材料等领域取得新突破</a:t>
            </a:r>
            <a:endParaRPr kumimoji="0" lang="zh-CN" altLang="en-US" sz="2000"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endParaRPr>
          </a:p>
        </p:txBody>
      </p:sp>
      <p:sp>
        <p:nvSpPr>
          <p:cNvPr id="10" name="Rectangle 2"/>
          <p:cNvSpPr txBox="1">
            <a:spLocks noChangeArrowheads="1"/>
          </p:cNvSpPr>
          <p:nvPr/>
        </p:nvSpPr>
        <p:spPr>
          <a:xfrm>
            <a:off x="6555740" y="1664335"/>
            <a:ext cx="5182235" cy="4619625"/>
          </a:xfrm>
          <a:prstGeom prst="rect">
            <a:avLst/>
          </a:prstGeom>
          <a:ln>
            <a:solidFill>
              <a:schemeClr val="tx1">
                <a:lumMod val="95000"/>
                <a:lumOff val="5000"/>
              </a:schemeClr>
            </a:solidFill>
          </a:ln>
        </p:spPr>
        <p:txBody>
          <a:bodyPr/>
          <a:lstStyle/>
          <a:p>
            <a:pPr marL="341630" marR="0" indent="-341630" defTabSz="914400" eaLnBrk="1" fontAlgn="ctr" hangingPunct="1">
              <a:lnSpc>
                <a:spcPct val="150000"/>
              </a:lnSpc>
              <a:spcBef>
                <a:spcPct val="20000"/>
              </a:spcBef>
              <a:spcAft>
                <a:spcPts val="0"/>
              </a:spcAft>
              <a:buClr>
                <a:srgbClr val="366B7E"/>
              </a:buClr>
              <a:buSzPct val="110000"/>
              <a:buFont typeface="Wingdings" panose="05000000000000000000" pitchFamily="2" charset="2"/>
              <a:buChar char="l"/>
              <a:defRPr/>
            </a:pPr>
            <a:r>
              <a:rPr kumimoji="0" lang="zh-CN" altLang="en-US" sz="2400" b="1" kern="0" cap="none" spc="0" normalizeH="0" baseline="0" noProof="0" dirty="0">
                <a:solidFill>
                  <a:srgbClr val="366B7E"/>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世界主要国家工业战略</a:t>
            </a:r>
            <a:endParaRPr kumimoji="0" lang="zh-CN" altLang="en-US" sz="2400" b="1" kern="0" cap="none" spc="0" normalizeH="0" baseline="0" noProof="0" dirty="0">
              <a:solidFill>
                <a:srgbClr val="366B7E"/>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L="341630" marR="0" indent="-341630" defTabSz="914400" eaLnBrk="1" fontAlgn="ctr" hangingPunct="1">
              <a:spcBef>
                <a:spcPct val="20000"/>
              </a:spcBef>
              <a:spcAft>
                <a:spcPts val="0"/>
              </a:spcAft>
              <a:buClr>
                <a:srgbClr val="366B7E"/>
              </a:buClr>
              <a:buSzPct val="110000"/>
              <a:buFontTx/>
              <a:defRPr/>
            </a:pPr>
            <a:r>
              <a:rPr kumimoji="0" lang="zh-CN" altLang="en-US" sz="2200"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    </a:t>
            </a:r>
            <a:endParaRPr kumimoji="0" lang="en-US" altLang="zh-CN" sz="2200"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endParaRPr>
          </a:p>
          <a:p>
            <a:pPr marL="341630" marR="0" indent="-341630" defTabSz="914400" eaLnBrk="1" fontAlgn="ctr" hangingPunct="1">
              <a:spcBef>
                <a:spcPct val="20000"/>
              </a:spcBef>
              <a:spcAft>
                <a:spcPts val="0"/>
              </a:spcAft>
              <a:buClr>
                <a:srgbClr val="366B7E"/>
              </a:buClr>
              <a:buSzPct val="110000"/>
              <a:buFontTx/>
              <a:defRPr/>
            </a:pP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    </a:t>
            </a: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美国：</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a:t>
            </a: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先进制造业国家战略</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a:t>
            </a:r>
            <a:endPar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endParaRPr>
          </a:p>
          <a:p>
            <a:pPr marL="341630" marR="0" indent="-341630" defTabSz="914400" eaLnBrk="1" fontAlgn="ctr" hangingPunct="1">
              <a:spcBef>
                <a:spcPct val="20000"/>
              </a:spcBef>
              <a:spcAft>
                <a:spcPts val="0"/>
              </a:spcAft>
              <a:buClr>
                <a:srgbClr val="366B7E"/>
              </a:buClr>
              <a:buSzPct val="110000"/>
              <a:buFontTx/>
              <a:defRPr/>
            </a:pP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    英国：</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 《</a:t>
            </a: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工业</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2050</a:t>
            </a: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战略</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a:t>
            </a:r>
            <a:endPar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endParaRPr>
          </a:p>
          <a:p>
            <a:pPr marL="341630" marR="0" indent="-341630" defTabSz="914400" eaLnBrk="1" fontAlgn="ctr" hangingPunct="1">
              <a:spcBef>
                <a:spcPct val="20000"/>
              </a:spcBef>
              <a:spcAft>
                <a:spcPts val="0"/>
              </a:spcAft>
              <a:buClr>
                <a:srgbClr val="366B7E"/>
              </a:buClr>
              <a:buSzPct val="110000"/>
              <a:buFontTx/>
              <a:defRPr/>
            </a:pP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    德国：</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a:t>
            </a: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工业</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4.0</a:t>
            </a: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战略</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a:t>
            </a:r>
            <a:endPar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endParaRPr>
          </a:p>
          <a:p>
            <a:pPr marL="341630" marR="0" indent="-341630" defTabSz="914400" eaLnBrk="1" fontAlgn="ctr" hangingPunct="1">
              <a:spcBef>
                <a:spcPct val="20000"/>
              </a:spcBef>
              <a:spcAft>
                <a:spcPts val="0"/>
              </a:spcAft>
              <a:buClr>
                <a:srgbClr val="366B7E"/>
              </a:buClr>
              <a:buSzPct val="110000"/>
              <a:buFontTx/>
              <a:defRPr/>
            </a:pP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    中国：</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a:t>
            </a: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中国制造</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2025》</a:t>
            </a:r>
            <a:endPar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endParaRPr>
          </a:p>
          <a:p>
            <a:pPr marL="341630" marR="0" indent="-341630" defTabSz="914400" eaLnBrk="1" fontAlgn="ctr" hangingPunct="1">
              <a:spcBef>
                <a:spcPct val="20000"/>
              </a:spcBef>
              <a:spcAft>
                <a:spcPts val="0"/>
              </a:spcAft>
              <a:buClr>
                <a:srgbClr val="366B7E"/>
              </a:buClr>
              <a:buSzPct val="110000"/>
              <a:buFontTx/>
              <a:defRPr/>
            </a:pP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    </a:t>
            </a: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印度：</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a:t>
            </a: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印度制造振兴计划</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a:t>
            </a:r>
            <a:endPar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endParaRPr>
          </a:p>
          <a:p>
            <a:pPr marL="341630" marR="0" indent="-341630" defTabSz="914400" eaLnBrk="1" fontAlgn="ctr" hangingPunct="1">
              <a:spcBef>
                <a:spcPct val="20000"/>
              </a:spcBef>
              <a:spcAft>
                <a:spcPts val="0"/>
              </a:spcAft>
              <a:buClr>
                <a:srgbClr val="366B7E"/>
              </a:buClr>
              <a:buSzPct val="110000"/>
              <a:buFontTx/>
              <a:defRPr/>
            </a:pP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　巴西：</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a:t>
            </a:r>
            <a:r>
              <a:rPr kumimoji="0" lang="zh-CN" altLang="en-US"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工业强国计划</a:t>
            </a:r>
            <a:r>
              <a:rPr kumimoji="0" lang="en-US" altLang="zh-CN" sz="22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a:t>
            </a:r>
            <a:endParaRPr kumimoji="0" lang="en-US" altLang="zh-CN" sz="2400" b="1"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endParaRPr>
          </a:p>
          <a:p>
            <a:pPr marL="341630" marR="0" indent="-341630" defTabSz="914400" eaLnBrk="1" fontAlgn="ctr" hangingPunct="1">
              <a:lnSpc>
                <a:spcPct val="150000"/>
              </a:lnSpc>
              <a:spcBef>
                <a:spcPct val="20000"/>
              </a:spcBef>
              <a:spcAft>
                <a:spcPts val="0"/>
              </a:spcAft>
              <a:buClr>
                <a:srgbClr val="366B7E"/>
              </a:buClr>
              <a:buSzPct val="110000"/>
              <a:buFontTx/>
              <a:defRPr/>
            </a:pPr>
            <a:r>
              <a:rPr kumimoji="0" lang="en-US" altLang="zh-CN" sz="2400" kern="0" cap="none" spc="0" normalizeH="0" baseline="0" noProof="0" dirty="0">
                <a:solidFill>
                  <a:sysClr val="windowText" lastClr="000000"/>
                </a:solidFill>
                <a:latin typeface="华文细黑" panose="02010600040101010101" pitchFamily="2" charset="-122"/>
                <a:ea typeface="宋体" panose="02010600030101010101" pitchFamily="2" charset="-122"/>
                <a:cs typeface="+mn-cs"/>
              </a:rPr>
              <a:t>         </a:t>
            </a:r>
            <a:endParaRPr kumimoji="0" lang="zh-CN" altLang="en-US" sz="2400" kern="0" cap="none" spc="0" normalizeH="0" baseline="0" noProof="0" dirty="0">
              <a:solidFill>
                <a:sysClr val="windowText" lastClr="000000"/>
              </a:solidFill>
              <a:latin typeface="Arial" panose="020B0604020202020204" pitchFamily="34" charset="0"/>
              <a:ea typeface="宋体" panose="02010600030101010101" pitchFamily="2" charset="-122"/>
              <a:cs typeface="+mn-cs"/>
            </a:endParaRPr>
          </a:p>
        </p:txBody>
      </p:sp>
      <p:sp>
        <p:nvSpPr>
          <p:cNvPr id="20482" name="Rectangle 2"/>
          <p:cNvSpPr>
            <a:spLocks noGrp="1"/>
          </p:cNvSpPr>
          <p:nvPr/>
        </p:nvSpPr>
        <p:spPr>
          <a:xfrm>
            <a:off x="783590" y="138430"/>
            <a:ext cx="8249285" cy="1075690"/>
          </a:xfrm>
        </p:spPr>
        <p:txBody>
          <a:bodyPr vert="horz" wrap="square" lIns="91440" tIns="45720" rIns="91440" bIns="4572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eaLnBrk="1" hangingPunct="1"/>
            <a:r>
              <a:rPr lang="zh-CN" altLang="zh-CN" sz="4000" b="1" kern="0" noProof="0" dirty="0">
                <a:ln>
                  <a:noFill/>
                </a:ln>
                <a:effectLst/>
                <a:uLnTx/>
                <a:uFillTx/>
                <a:latin typeface="Arial" panose="020B0604020202020204" pitchFamily="34" charset="0"/>
                <a:ea typeface="微软雅黑" panose="020B0503020204020204" pitchFamily="2" charset="-122"/>
                <a:cs typeface="+mn-cs"/>
                <a:sym typeface="+mn-ea"/>
              </a:rPr>
              <a:t>自主创新成为国家竞争力的决定因素</a:t>
            </a:r>
            <a:endParaRPr lang="zh-CN" altLang="zh-CN" sz="4000" b="1" kern="0" noProof="0" dirty="0">
              <a:ln>
                <a:noFill/>
              </a:ln>
              <a:solidFill>
                <a:srgbClr val="990000"/>
              </a:solidFill>
              <a:effectLst/>
              <a:uLnTx/>
              <a:uFillTx/>
              <a:latin typeface="Arial" panose="020B0604020202020204" pitchFamily="34" charset="0"/>
              <a:ea typeface="微软雅黑" panose="020B0503020204020204" pitchFamily="2" charset="-122"/>
              <a:cs typeface="+mn-cs"/>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nvSpPr>
        <p:spPr>
          <a:xfrm>
            <a:off x="273925" y="252077"/>
            <a:ext cx="7848600" cy="1066800"/>
          </a:xfrm>
        </p:spPr>
        <p:txBody>
          <a:bodyPr vert="horz" wrap="square" lIns="91440" tIns="45720" rIns="91440" bIns="4572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zh-CN" altLang="en-US" sz="4000" b="1" dirty="0">
                <a:solidFill>
                  <a:srgbClr val="38425D"/>
                </a:solidFill>
                <a:latin typeface="微软雅黑" panose="020B0503020204020204" pitchFamily="2" charset="-122"/>
                <a:ea typeface="微软雅黑" panose="020B0503020204020204" pitchFamily="2" charset="-122"/>
              </a:rPr>
              <a:t>创新驱动</a:t>
            </a:r>
            <a:endParaRPr lang="en-US" altLang="zh-CN" sz="4400" dirty="0">
              <a:ea typeface="宋体" panose="02010600030101010101" pitchFamily="2" charset="-122"/>
            </a:endParaRPr>
          </a:p>
        </p:txBody>
      </p:sp>
      <p:sp>
        <p:nvSpPr>
          <p:cNvPr id="3" name="矩形 2"/>
          <p:cNvSpPr/>
          <p:nvPr/>
        </p:nvSpPr>
        <p:spPr>
          <a:xfrm>
            <a:off x="2303238" y="1673505"/>
            <a:ext cx="8290000" cy="4278094"/>
          </a:xfrm>
          <a:prstGeom prst="rect">
            <a:avLst/>
          </a:prstGeom>
          <a:solidFill>
            <a:schemeClr val="accent1">
              <a:lumMod val="20000"/>
              <a:lumOff val="80000"/>
            </a:schemeClr>
          </a:solidFill>
        </p:spPr>
        <p:txBody>
          <a:bodyPr wrap="square">
            <a:spAutoFit/>
          </a:bodyPr>
          <a:lstStyle/>
          <a:p>
            <a:pPr algn="dist" fontAlgn="auto">
              <a:spcBef>
                <a:spcPct val="50000"/>
              </a:spcBef>
              <a:spcAft>
                <a:spcPts val="0"/>
              </a:spcAft>
              <a:buFontTx/>
              <a:defRPr/>
            </a:pPr>
            <a:r>
              <a:rPr lang="zh-CN" altLang="en-US" sz="3200" b="1" kern="0" dirty="0">
                <a:solidFill>
                  <a:srgbClr val="4472C4"/>
                </a:solidFill>
                <a:latin typeface="Verdana" panose="020B0604030504040204" pitchFamily="34" charset="0"/>
                <a:ea typeface="宋体" panose="02010600030101010101" pitchFamily="2" charset="-122"/>
                <a:cs typeface="+mn-cs"/>
                <a:sym typeface="+mn-ea"/>
              </a:rPr>
              <a:t>理论创新驱动  提供思想动力</a:t>
            </a:r>
            <a:endParaRPr lang="zh-CN" altLang="en-US" sz="3200" b="1" kern="0" dirty="0">
              <a:solidFill>
                <a:srgbClr val="4472C4"/>
              </a:solidFill>
              <a:latin typeface="Verdana" panose="020B0604030504040204" pitchFamily="34" charset="0"/>
              <a:ea typeface="宋体" panose="02010600030101010101" pitchFamily="2" charset="-122"/>
              <a:cs typeface="+mn-cs"/>
            </a:endParaRPr>
          </a:p>
          <a:p>
            <a:pPr algn="dist" fontAlgn="auto">
              <a:spcBef>
                <a:spcPct val="50000"/>
              </a:spcBef>
              <a:spcAft>
                <a:spcPts val="0"/>
              </a:spcAft>
              <a:buFontTx/>
              <a:defRPr/>
            </a:pPr>
            <a:r>
              <a:rPr lang="zh-CN" altLang="en-US" sz="3200" b="1" kern="0" dirty="0">
                <a:solidFill>
                  <a:srgbClr val="4472C4"/>
                </a:solidFill>
                <a:latin typeface="Verdana" panose="020B0604030504040204" pitchFamily="34" charset="0"/>
                <a:ea typeface="宋体" panose="02010600030101010101" pitchFamily="2" charset="-122"/>
                <a:cs typeface="+mn-cs"/>
                <a:sym typeface="+mn-ea"/>
              </a:rPr>
              <a:t>制度创新驱动  激发内生动力</a:t>
            </a:r>
            <a:endParaRPr lang="zh-CN" altLang="en-US" sz="3200" b="1" kern="0" dirty="0">
              <a:solidFill>
                <a:srgbClr val="4472C4"/>
              </a:solidFill>
              <a:latin typeface="Verdana" panose="020B0604030504040204" pitchFamily="34" charset="0"/>
              <a:ea typeface="宋体" panose="02010600030101010101" pitchFamily="2" charset="-122"/>
              <a:cs typeface="+mn-cs"/>
            </a:endParaRPr>
          </a:p>
          <a:p>
            <a:pPr algn="dist" fontAlgn="auto">
              <a:spcBef>
                <a:spcPct val="50000"/>
              </a:spcBef>
              <a:spcAft>
                <a:spcPts val="0"/>
              </a:spcAft>
              <a:buFontTx/>
              <a:defRPr/>
            </a:pPr>
            <a:r>
              <a:rPr lang="zh-CN" altLang="en-US" sz="3200" b="1" kern="0" dirty="0">
                <a:solidFill>
                  <a:srgbClr val="4472C4"/>
                </a:solidFill>
                <a:latin typeface="Verdana" panose="020B0604030504040204" pitchFamily="34" charset="0"/>
                <a:ea typeface="宋体" panose="02010600030101010101" pitchFamily="2" charset="-122"/>
                <a:cs typeface="+mn-cs"/>
                <a:sym typeface="+mn-ea"/>
              </a:rPr>
              <a:t>开放创新驱动  积国际竞争力</a:t>
            </a:r>
            <a:endParaRPr lang="zh-CN" altLang="en-US" sz="3200" b="1" kern="0" dirty="0">
              <a:solidFill>
                <a:srgbClr val="4472C4"/>
              </a:solidFill>
              <a:latin typeface="Verdana" panose="020B0604030504040204" pitchFamily="34" charset="0"/>
              <a:ea typeface="宋体" panose="02010600030101010101" pitchFamily="2" charset="-122"/>
              <a:cs typeface="+mn-cs"/>
            </a:endParaRPr>
          </a:p>
          <a:p>
            <a:pPr algn="dist" fontAlgn="auto">
              <a:spcBef>
                <a:spcPct val="50000"/>
              </a:spcBef>
              <a:spcAft>
                <a:spcPts val="0"/>
              </a:spcAft>
              <a:buFontTx/>
              <a:defRPr/>
            </a:pPr>
            <a:r>
              <a:rPr lang="zh-CN" altLang="en-US" sz="3200" b="1" kern="0" dirty="0">
                <a:solidFill>
                  <a:srgbClr val="4472C4"/>
                </a:solidFill>
                <a:latin typeface="Verdana" panose="020B0604030504040204" pitchFamily="34" charset="0"/>
                <a:ea typeface="宋体" panose="02010600030101010101" pitchFamily="2" charset="-122"/>
                <a:cs typeface="+mn-cs"/>
                <a:sym typeface="+mn-ea"/>
              </a:rPr>
              <a:t>市场创新驱动  增强发展活力</a:t>
            </a:r>
            <a:endParaRPr lang="zh-CN" altLang="en-US" sz="3200" b="1" kern="0" dirty="0">
              <a:solidFill>
                <a:srgbClr val="4472C4"/>
              </a:solidFill>
              <a:latin typeface="Verdana" panose="020B0604030504040204" pitchFamily="34" charset="0"/>
              <a:ea typeface="宋体" panose="02010600030101010101" pitchFamily="2" charset="-122"/>
              <a:cs typeface="+mn-cs"/>
            </a:endParaRPr>
          </a:p>
          <a:p>
            <a:pPr algn="dist" fontAlgn="auto">
              <a:spcBef>
                <a:spcPct val="50000"/>
              </a:spcBef>
              <a:spcAft>
                <a:spcPts val="0"/>
              </a:spcAft>
              <a:buFontTx/>
              <a:defRPr/>
            </a:pPr>
            <a:r>
              <a:rPr lang="zh-CN" altLang="en-US" sz="3200" b="1" kern="0" dirty="0">
                <a:solidFill>
                  <a:srgbClr val="4472C4"/>
                </a:solidFill>
                <a:latin typeface="Verdana" panose="020B0604030504040204" pitchFamily="34" charset="0"/>
                <a:ea typeface="宋体" panose="02010600030101010101" pitchFamily="2" charset="-122"/>
                <a:cs typeface="+mn-cs"/>
                <a:sym typeface="+mn-ea"/>
              </a:rPr>
              <a:t>文化创新驱动  厚植软巧实力</a:t>
            </a:r>
            <a:endParaRPr lang="zh-CN" altLang="en-US" sz="3200" b="1" kern="0" dirty="0">
              <a:solidFill>
                <a:srgbClr val="4472C4"/>
              </a:solidFill>
              <a:latin typeface="Verdana" panose="020B0604030504040204" pitchFamily="34" charset="0"/>
              <a:ea typeface="宋体" panose="02010600030101010101" pitchFamily="2" charset="-122"/>
              <a:cs typeface="+mn-cs"/>
            </a:endParaRPr>
          </a:p>
          <a:p>
            <a:pPr algn="dist" fontAlgn="auto">
              <a:spcBef>
                <a:spcPct val="50000"/>
              </a:spcBef>
              <a:spcAft>
                <a:spcPts val="0"/>
              </a:spcAft>
              <a:buFontTx/>
              <a:defRPr/>
            </a:pPr>
            <a:r>
              <a:rPr lang="zh-CN" altLang="en-US" sz="3200" b="1" kern="0" dirty="0">
                <a:solidFill>
                  <a:srgbClr val="4472C4"/>
                </a:solidFill>
                <a:latin typeface="Verdana" panose="020B0604030504040204" pitchFamily="34" charset="0"/>
                <a:ea typeface="宋体" panose="02010600030101010101" pitchFamily="2" charset="-122"/>
                <a:cs typeface="+mn-cs"/>
                <a:sym typeface="Arial" panose="020B0604020202020204" pitchFamily="34" charset="0"/>
              </a:rPr>
              <a:t>科技创新驱动  形成新生产力</a:t>
            </a:r>
            <a:endParaRPr lang="zh-CN" altLang="en-US" sz="3200" b="1" kern="0" dirty="0">
              <a:solidFill>
                <a:srgbClr val="4472C4"/>
              </a:solidFill>
              <a:latin typeface="Verdana" panose="020B0604030504040204" pitchFamily="34" charset="0"/>
              <a:ea typeface="宋体" panose="02010600030101010101" pitchFamily="2" charset="-122"/>
              <a:cs typeface="+mn-cs"/>
              <a:sym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a:xfrm>
            <a:off x="32385" y="102553"/>
            <a:ext cx="7848600" cy="1066800"/>
          </a:xfrm>
        </p:spPr>
        <p:txBody>
          <a:bodyPr vert="horz" wrap="square" lIns="91440" tIns="45720" rIns="91440" bIns="45720" anchor="ctr"/>
          <a:lstStyle/>
          <a:p>
            <a:pPr eaLnBrk="1" hangingPunct="1"/>
            <a:r>
              <a:rPr lang="zh-CN" altLang="en-US" sz="4000" b="1" dirty="0">
                <a:solidFill>
                  <a:srgbClr val="38425D"/>
                </a:solidFill>
                <a:latin typeface="微软雅黑" panose="020B0503020204020204" pitchFamily="2" charset="-122"/>
                <a:ea typeface="微软雅黑" panose="020B0503020204020204" pitchFamily="2" charset="-122"/>
              </a:rPr>
              <a:t>创新型国家的重要标志</a:t>
            </a:r>
            <a:endParaRPr lang="en-US" altLang="zh-CN" sz="4400" dirty="0">
              <a:ea typeface="宋体" panose="02010600030101010101" pitchFamily="2" charset="-122"/>
            </a:endParaRPr>
          </a:p>
        </p:txBody>
      </p:sp>
      <p:sp>
        <p:nvSpPr>
          <p:cNvPr id="61443" name="Freeform 3"/>
          <p:cNvSpPr/>
          <p:nvPr/>
        </p:nvSpPr>
        <p:spPr bwMode="gray">
          <a:xfrm flipH="1">
            <a:off x="2133600" y="2047875"/>
            <a:ext cx="2063750" cy="1728788"/>
          </a:xfrm>
          <a:custGeom>
            <a:avLst/>
            <a:gdLst/>
            <a:ahLst/>
            <a:cxnLst>
              <a:cxn ang="0">
                <a:pos x="303" y="1008"/>
              </a:cxn>
              <a:cxn ang="0">
                <a:pos x="1299" y="1008"/>
              </a:cxn>
              <a:cxn ang="0">
                <a:pos x="1296" y="315"/>
              </a:cxn>
              <a:cxn ang="0">
                <a:pos x="942" y="0"/>
              </a:cxn>
              <a:cxn ang="0">
                <a:pos x="3" y="0"/>
              </a:cxn>
              <a:cxn ang="0">
                <a:pos x="0" y="723"/>
              </a:cxn>
              <a:cxn ang="0">
                <a:pos x="303" y="1008"/>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accent1">
                  <a:gamma/>
                  <a:shade val="69804"/>
                  <a:invGamma/>
                </a:schemeClr>
              </a:gs>
              <a:gs pos="100000">
                <a:schemeClr val="accent1"/>
              </a:gs>
            </a:gsLst>
            <a:lin ang="18900000" scaled="1"/>
          </a:gradFill>
          <a:ln w="28575" cmpd="sng">
            <a:solidFill>
              <a:srgbClr val="F8F8F8"/>
            </a:solidFill>
            <a:round/>
          </a:ln>
          <a:effectLst>
            <a:outerShdw dist="107763" dir="2700000" algn="ctr" rotWithShape="0">
              <a:srgbClr val="1C1C1C">
                <a:alpha val="50000"/>
              </a:srgbClr>
            </a:outerShdw>
          </a:effectLst>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61444" name="Freeform 4"/>
          <p:cNvSpPr/>
          <p:nvPr/>
        </p:nvSpPr>
        <p:spPr bwMode="gray">
          <a:xfrm>
            <a:off x="4440238" y="2060575"/>
            <a:ext cx="2063750" cy="1728788"/>
          </a:xfrm>
          <a:custGeom>
            <a:avLst/>
            <a:gdLst/>
            <a:ahLst/>
            <a:cxnLst>
              <a:cxn ang="0">
                <a:pos x="303" y="1008"/>
              </a:cxn>
              <a:cxn ang="0">
                <a:pos x="1299" y="1008"/>
              </a:cxn>
              <a:cxn ang="0">
                <a:pos x="1296" y="315"/>
              </a:cxn>
              <a:cxn ang="0">
                <a:pos x="942" y="0"/>
              </a:cxn>
              <a:cxn ang="0">
                <a:pos x="3" y="0"/>
              </a:cxn>
              <a:cxn ang="0">
                <a:pos x="0" y="723"/>
              </a:cxn>
              <a:cxn ang="0">
                <a:pos x="303" y="1008"/>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accent2">
                  <a:gamma/>
                  <a:shade val="80000"/>
                  <a:invGamma/>
                </a:schemeClr>
              </a:gs>
              <a:gs pos="100000">
                <a:schemeClr val="accent2"/>
              </a:gs>
            </a:gsLst>
            <a:lin ang="18900000" scaled="1"/>
          </a:gradFill>
          <a:ln w="28575" cmpd="sng">
            <a:solidFill>
              <a:srgbClr val="F8F8F8"/>
            </a:solidFill>
            <a:round/>
          </a:ln>
          <a:effectLst>
            <a:outerShdw dist="107763" dir="2700000" algn="ctr" rotWithShape="0">
              <a:srgbClr val="1C1C1C">
                <a:alpha val="50000"/>
              </a:srgbClr>
            </a:outerShdw>
          </a:effectLst>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61445" name="Freeform 5"/>
          <p:cNvSpPr/>
          <p:nvPr/>
        </p:nvSpPr>
        <p:spPr bwMode="gray">
          <a:xfrm>
            <a:off x="2133600" y="4062413"/>
            <a:ext cx="2063750" cy="1728788"/>
          </a:xfrm>
          <a:custGeom>
            <a:avLst/>
            <a:gdLst/>
            <a:ahLst/>
            <a:cxnLst>
              <a:cxn ang="0">
                <a:pos x="303" y="1008"/>
              </a:cxn>
              <a:cxn ang="0">
                <a:pos x="1299" y="1008"/>
              </a:cxn>
              <a:cxn ang="0">
                <a:pos x="1296" y="315"/>
              </a:cxn>
              <a:cxn ang="0">
                <a:pos x="942" y="0"/>
              </a:cxn>
              <a:cxn ang="0">
                <a:pos x="3" y="0"/>
              </a:cxn>
              <a:cxn ang="0">
                <a:pos x="0" y="723"/>
              </a:cxn>
              <a:cxn ang="0">
                <a:pos x="303" y="1008"/>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folHlink"/>
              </a:gs>
              <a:gs pos="100000">
                <a:schemeClr val="folHlink">
                  <a:gamma/>
                  <a:shade val="76078"/>
                  <a:invGamma/>
                </a:schemeClr>
              </a:gs>
            </a:gsLst>
            <a:lin ang="18900000" scaled="1"/>
          </a:gradFill>
          <a:ln w="28575" cmpd="sng">
            <a:solidFill>
              <a:srgbClr val="F8F8F8"/>
            </a:solidFill>
            <a:round/>
          </a:ln>
          <a:effectLst>
            <a:outerShdw dist="107763" dir="2700000" algn="ctr" rotWithShape="0">
              <a:srgbClr val="1C1C1C">
                <a:alpha val="50000"/>
              </a:srgbClr>
            </a:outerShdw>
          </a:effectLst>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61446" name="Freeform 6"/>
          <p:cNvSpPr/>
          <p:nvPr/>
        </p:nvSpPr>
        <p:spPr bwMode="gray">
          <a:xfrm flipH="1">
            <a:off x="4435475" y="4062413"/>
            <a:ext cx="2063750" cy="1728788"/>
          </a:xfrm>
          <a:custGeom>
            <a:avLst/>
            <a:gdLst/>
            <a:ahLst/>
            <a:cxnLst>
              <a:cxn ang="0">
                <a:pos x="303" y="1008"/>
              </a:cxn>
              <a:cxn ang="0">
                <a:pos x="1299" y="1008"/>
              </a:cxn>
              <a:cxn ang="0">
                <a:pos x="1296" y="315"/>
              </a:cxn>
              <a:cxn ang="0">
                <a:pos x="942" y="0"/>
              </a:cxn>
              <a:cxn ang="0">
                <a:pos x="3" y="0"/>
              </a:cxn>
              <a:cxn ang="0">
                <a:pos x="0" y="723"/>
              </a:cxn>
              <a:cxn ang="0">
                <a:pos x="303" y="1008"/>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hlink"/>
              </a:gs>
              <a:gs pos="100000">
                <a:schemeClr val="hlink">
                  <a:gamma/>
                  <a:shade val="66275"/>
                  <a:invGamma/>
                </a:schemeClr>
              </a:gs>
            </a:gsLst>
            <a:lin ang="18900000" scaled="1"/>
          </a:gradFill>
          <a:ln w="28575" cmpd="sng">
            <a:solidFill>
              <a:srgbClr val="F8F8F8"/>
            </a:solidFill>
            <a:round/>
          </a:ln>
          <a:effectLst>
            <a:outerShdw dist="107763" dir="2700000" algn="ctr" rotWithShape="0">
              <a:srgbClr val="1C1C1C">
                <a:alpha val="50000"/>
              </a:srgbClr>
            </a:outerShdw>
          </a:effectLst>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16743" name="Oval 7"/>
          <p:cNvSpPr>
            <a:spLocks noChangeArrowheads="1"/>
          </p:cNvSpPr>
          <p:nvPr/>
        </p:nvSpPr>
        <p:spPr bwMode="gray">
          <a:xfrm>
            <a:off x="3276600" y="2865438"/>
            <a:ext cx="2081213" cy="2082800"/>
          </a:xfrm>
          <a:prstGeom prst="ellipse">
            <a:avLst/>
          </a:prstGeom>
          <a:solidFill>
            <a:srgbClr val="FE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3200">
                <a:solidFill>
                  <a:srgbClr val="FFFFFF"/>
                </a:solidFill>
                <a:latin typeface="Arial" panose="020B0604020202020204" pitchFamily="34" charset="0"/>
              </a:defRPr>
            </a:lvl1pPr>
            <a:lvl2pPr marL="742950" indent="-285750">
              <a:spcBef>
                <a:spcPct val="20000"/>
              </a:spcBef>
              <a:buChar char="–"/>
              <a:defRPr sz="2800">
                <a:solidFill>
                  <a:srgbClr val="FFFFFF"/>
                </a:solidFill>
                <a:latin typeface="Arial" panose="020B0604020202020204" pitchFamily="34" charset="0"/>
              </a:defRPr>
            </a:lvl2pPr>
            <a:lvl3pPr marL="1143000" indent="-228600">
              <a:spcBef>
                <a:spcPct val="20000"/>
              </a:spcBef>
              <a:buChar char="•"/>
              <a:defRPr sz="2400">
                <a:solidFill>
                  <a:srgbClr val="FFFFFF"/>
                </a:solidFill>
                <a:latin typeface="Arial" panose="020B0604020202020204" pitchFamily="34" charset="0"/>
              </a:defRPr>
            </a:lvl3pPr>
            <a:lvl4pPr marL="1600200" indent="-228600">
              <a:spcBef>
                <a:spcPct val="20000"/>
              </a:spcBef>
              <a:buChar char="–"/>
              <a:defRPr sz="2000">
                <a:solidFill>
                  <a:srgbClr val="FFFFFF"/>
                </a:solidFill>
                <a:latin typeface="Arial" panose="020B0604020202020204" pitchFamily="34" charset="0"/>
              </a:defRPr>
            </a:lvl4pPr>
            <a:lvl5pPr marL="2057400" indent="-228600">
              <a:spcBef>
                <a:spcPct val="20000"/>
              </a:spcBef>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FF"/>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16744" name="Text Box 8"/>
          <p:cNvSpPr txBox="1">
            <a:spLocks noChangeArrowheads="1"/>
          </p:cNvSpPr>
          <p:nvPr/>
        </p:nvSpPr>
        <p:spPr bwMode="white">
          <a:xfrm>
            <a:off x="2208213" y="2205038"/>
            <a:ext cx="1871663"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FF"/>
                </a:solidFill>
                <a:latin typeface="Arial" panose="020B0604020202020204" pitchFamily="34" charset="0"/>
              </a:defRPr>
            </a:lvl1pPr>
            <a:lvl2pPr marL="742950" indent="-285750">
              <a:spcBef>
                <a:spcPct val="20000"/>
              </a:spcBef>
              <a:buChar char="–"/>
              <a:defRPr sz="2800">
                <a:solidFill>
                  <a:srgbClr val="FFFFFF"/>
                </a:solidFill>
                <a:latin typeface="Arial" panose="020B0604020202020204" pitchFamily="34" charset="0"/>
              </a:defRPr>
            </a:lvl2pPr>
            <a:lvl3pPr marL="1143000" indent="-228600">
              <a:spcBef>
                <a:spcPct val="20000"/>
              </a:spcBef>
              <a:buChar char="•"/>
              <a:defRPr sz="2400">
                <a:solidFill>
                  <a:srgbClr val="FFFFFF"/>
                </a:solidFill>
                <a:latin typeface="Arial" panose="020B0604020202020204" pitchFamily="34" charset="0"/>
              </a:defRPr>
            </a:lvl3pPr>
            <a:lvl4pPr marL="1600200" indent="-228600">
              <a:spcBef>
                <a:spcPct val="20000"/>
              </a:spcBef>
              <a:buChar char="–"/>
              <a:defRPr sz="2000">
                <a:solidFill>
                  <a:srgbClr val="FFFFFF"/>
                </a:solidFill>
                <a:latin typeface="Arial" panose="020B0604020202020204" pitchFamily="34" charset="0"/>
              </a:defRPr>
            </a:lvl4pPr>
            <a:lvl5pPr marL="2057400" indent="-228600">
              <a:spcBef>
                <a:spcPct val="20000"/>
              </a:spcBef>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FF"/>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经济增长方式从要素驱动型向创新驱动型</a:t>
            </a:r>
            <a:endParaRPr kumimoji="0" lang="en-US" altLang="zh-CN" sz="2000" b="0" i="0" u="none" strike="noStrike" kern="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endParaRPr>
          </a:p>
        </p:txBody>
      </p:sp>
      <p:sp>
        <p:nvSpPr>
          <p:cNvPr id="116745" name="Text Box 9"/>
          <p:cNvSpPr txBox="1">
            <a:spLocks noChangeArrowheads="1"/>
          </p:cNvSpPr>
          <p:nvPr/>
        </p:nvSpPr>
        <p:spPr bwMode="white">
          <a:xfrm>
            <a:off x="4583113" y="2205038"/>
            <a:ext cx="187325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FF"/>
                </a:solidFill>
                <a:latin typeface="Arial" panose="020B0604020202020204" pitchFamily="34" charset="0"/>
              </a:defRPr>
            </a:lvl1pPr>
            <a:lvl2pPr marL="742950" indent="-285750">
              <a:spcBef>
                <a:spcPct val="20000"/>
              </a:spcBef>
              <a:buChar char="–"/>
              <a:defRPr sz="2800">
                <a:solidFill>
                  <a:srgbClr val="FFFFFF"/>
                </a:solidFill>
                <a:latin typeface="Arial" panose="020B0604020202020204" pitchFamily="34" charset="0"/>
              </a:defRPr>
            </a:lvl2pPr>
            <a:lvl3pPr marL="1143000" indent="-228600">
              <a:spcBef>
                <a:spcPct val="20000"/>
              </a:spcBef>
              <a:buChar char="•"/>
              <a:defRPr sz="2400">
                <a:solidFill>
                  <a:srgbClr val="FFFFFF"/>
                </a:solidFill>
                <a:latin typeface="Arial" panose="020B0604020202020204" pitchFamily="34" charset="0"/>
              </a:defRPr>
            </a:lvl3pPr>
            <a:lvl4pPr marL="1600200" indent="-228600">
              <a:spcBef>
                <a:spcPct val="20000"/>
              </a:spcBef>
              <a:buChar char="–"/>
              <a:defRPr sz="2000">
                <a:solidFill>
                  <a:srgbClr val="FFFFFF"/>
                </a:solidFill>
                <a:latin typeface="Arial" panose="020B0604020202020204" pitchFamily="34" charset="0"/>
              </a:defRPr>
            </a:lvl4pPr>
            <a:lvl5pPr marL="2057400" indent="-228600">
              <a:spcBef>
                <a:spcPct val="20000"/>
              </a:spcBef>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FF"/>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000" b="1" i="0" u="none" strike="noStrike" kern="0" cap="none" spc="0" normalizeH="0" baseline="0" noProof="0">
                <a:ln>
                  <a:noFill/>
                </a:ln>
                <a:solidFill>
                  <a:srgbClr val="FFFFFF"/>
                </a:solidFill>
                <a:effectLst/>
                <a:uLnTx/>
                <a:uFillTx/>
                <a:latin typeface="华文楷体" panose="02010600040101010101" pitchFamily="2" charset="-122"/>
                <a:ea typeface="华文楷体" panose="02010600040101010101" pitchFamily="2" charset="-122"/>
                <a:cs typeface="+mn-cs"/>
              </a:rPr>
              <a:t>科技创新成为经济社会发展的内在动力</a:t>
            </a:r>
            <a:endParaRPr kumimoji="0" lang="en-US" altLang="zh-CN" sz="2000" b="1" i="0" u="none" strike="noStrike" kern="0" cap="none" spc="0" normalizeH="0" baseline="0" noProof="0">
              <a:ln>
                <a:noFill/>
              </a:ln>
              <a:solidFill>
                <a:srgbClr val="FFFFFF"/>
              </a:solidFill>
              <a:effectLst/>
              <a:uLnTx/>
              <a:uFillTx/>
              <a:latin typeface="华文楷体" panose="02010600040101010101" pitchFamily="2" charset="-122"/>
              <a:ea typeface="华文楷体" panose="02010600040101010101" pitchFamily="2" charset="-122"/>
              <a:cs typeface="+mn-cs"/>
            </a:endParaRPr>
          </a:p>
        </p:txBody>
      </p:sp>
      <p:sp>
        <p:nvSpPr>
          <p:cNvPr id="116746" name="Text Box 10"/>
          <p:cNvSpPr txBox="1">
            <a:spLocks noChangeArrowheads="1"/>
          </p:cNvSpPr>
          <p:nvPr/>
        </p:nvSpPr>
        <p:spPr bwMode="white">
          <a:xfrm>
            <a:off x="2208213" y="4437063"/>
            <a:ext cx="1439863"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FF"/>
                </a:solidFill>
                <a:latin typeface="Arial" panose="020B0604020202020204" pitchFamily="34" charset="0"/>
              </a:defRPr>
            </a:lvl1pPr>
            <a:lvl2pPr marL="742950" indent="-285750">
              <a:spcBef>
                <a:spcPct val="20000"/>
              </a:spcBef>
              <a:buChar char="–"/>
              <a:defRPr sz="2800">
                <a:solidFill>
                  <a:srgbClr val="FFFFFF"/>
                </a:solidFill>
                <a:latin typeface="Arial" panose="020B0604020202020204" pitchFamily="34" charset="0"/>
              </a:defRPr>
            </a:lvl2pPr>
            <a:lvl3pPr marL="1143000" indent="-228600">
              <a:spcBef>
                <a:spcPct val="20000"/>
              </a:spcBef>
              <a:buChar char="•"/>
              <a:defRPr sz="2400">
                <a:solidFill>
                  <a:srgbClr val="FFFFFF"/>
                </a:solidFill>
                <a:latin typeface="Arial" panose="020B0604020202020204" pitchFamily="34" charset="0"/>
              </a:defRPr>
            </a:lvl3pPr>
            <a:lvl4pPr marL="1600200" indent="-228600">
              <a:spcBef>
                <a:spcPct val="20000"/>
              </a:spcBef>
              <a:buChar char="–"/>
              <a:defRPr sz="2000">
                <a:solidFill>
                  <a:srgbClr val="FFFFFF"/>
                </a:solidFill>
                <a:latin typeface="Arial" panose="020B0604020202020204" pitchFamily="34" charset="0"/>
              </a:defRPr>
            </a:lvl4pPr>
            <a:lvl5pPr marL="2057400" indent="-228600">
              <a:spcBef>
                <a:spcPct val="20000"/>
              </a:spcBef>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FF"/>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rPr>
              <a:t>制度不断创新</a:t>
            </a:r>
            <a:endParaRPr kumimoji="0" lang="en-US" altLang="zh-CN" sz="2400" b="1" i="0" u="none" strike="noStrike" kern="0" cap="none" spc="0" normalizeH="0" baseline="0" noProof="0">
              <a:ln>
                <a:noFill/>
              </a:ln>
              <a:solidFill>
                <a:srgbClr val="FFFFFF"/>
              </a:solidFill>
              <a:effectLst/>
              <a:uLnTx/>
              <a:uFillTx/>
              <a:latin typeface="华文中宋" panose="02010600040101010101" pitchFamily="2" charset="-122"/>
              <a:ea typeface="华文中宋" panose="02010600040101010101" pitchFamily="2" charset="-122"/>
              <a:cs typeface="+mn-cs"/>
            </a:endParaRPr>
          </a:p>
        </p:txBody>
      </p:sp>
      <p:sp>
        <p:nvSpPr>
          <p:cNvPr id="116747" name="Text Box 11"/>
          <p:cNvSpPr txBox="1">
            <a:spLocks noChangeArrowheads="1"/>
          </p:cNvSpPr>
          <p:nvPr/>
        </p:nvSpPr>
        <p:spPr bwMode="white">
          <a:xfrm>
            <a:off x="4656138" y="4508500"/>
            <a:ext cx="172720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FF"/>
                </a:solidFill>
                <a:latin typeface="Arial" panose="020B0604020202020204" pitchFamily="34" charset="0"/>
              </a:defRPr>
            </a:lvl1pPr>
            <a:lvl2pPr marL="742950" indent="-285750">
              <a:spcBef>
                <a:spcPct val="20000"/>
              </a:spcBef>
              <a:buChar char="–"/>
              <a:defRPr sz="2800">
                <a:solidFill>
                  <a:srgbClr val="FFFFFF"/>
                </a:solidFill>
                <a:latin typeface="Arial" panose="020B0604020202020204" pitchFamily="34" charset="0"/>
              </a:defRPr>
            </a:lvl2pPr>
            <a:lvl3pPr marL="1143000" indent="-228600">
              <a:spcBef>
                <a:spcPct val="20000"/>
              </a:spcBef>
              <a:buChar char="•"/>
              <a:defRPr sz="2400">
                <a:solidFill>
                  <a:srgbClr val="FFFFFF"/>
                </a:solidFill>
                <a:latin typeface="Arial" panose="020B0604020202020204" pitchFamily="34" charset="0"/>
              </a:defRPr>
            </a:lvl3pPr>
            <a:lvl4pPr marL="1600200" indent="-228600">
              <a:spcBef>
                <a:spcPct val="20000"/>
              </a:spcBef>
              <a:buChar char="–"/>
              <a:defRPr sz="2000">
                <a:solidFill>
                  <a:srgbClr val="FFFFFF"/>
                </a:solidFill>
                <a:latin typeface="Arial" panose="020B0604020202020204" pitchFamily="34" charset="0"/>
              </a:defRPr>
            </a:lvl4pPr>
            <a:lvl5pPr marL="2057400" indent="-228600">
              <a:spcBef>
                <a:spcPct val="20000"/>
              </a:spcBef>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FF"/>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000" b="1"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rPr>
              <a:t>创新成为企业和全社会的普遍行为</a:t>
            </a:r>
            <a:endParaRPr kumimoji="0" lang="en-US" altLang="zh-CN" sz="2000" b="1"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1452" name="Rectangle 12"/>
          <p:cNvSpPr>
            <a:spLocks noChangeArrowheads="1"/>
          </p:cNvSpPr>
          <p:nvPr/>
        </p:nvSpPr>
        <p:spPr bwMode="gray">
          <a:xfrm>
            <a:off x="3543300" y="3324225"/>
            <a:ext cx="500380" cy="368300"/>
          </a:xfrm>
          <a:prstGeom prst="rect">
            <a:avLst/>
          </a:prstGeom>
          <a:noFill/>
          <a:ln w="9525">
            <a:noFill/>
            <a:miter lim="800000"/>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080808"/>
                </a:solidFill>
                <a:effectLst>
                  <a:outerShdw blurRad="38100" dist="38100" dir="2700000" algn="tl">
                    <a:srgbClr val="FFFFFF"/>
                  </a:outerShdw>
                </a:effectLst>
                <a:uLnTx/>
                <a:uFillTx/>
                <a:latin typeface="Arial" panose="020B0604020202020204"/>
                <a:ea typeface="宋体" panose="02010600030101010101" pitchFamily="2" charset="-122"/>
                <a:cs typeface="Arial" panose="020B0604020202020204" pitchFamily="34" charset="0"/>
              </a:rPr>
              <a:t>M1</a:t>
            </a:r>
            <a:endParaRPr kumimoji="0" lang="en-US" altLang="zh-CN" sz="1800" b="1" i="0" u="none" strike="noStrike" kern="0" cap="none" spc="0" normalizeH="0" baseline="0" noProof="0" dirty="0">
              <a:ln>
                <a:noFill/>
              </a:ln>
              <a:solidFill>
                <a:srgbClr val="080808"/>
              </a:solidFill>
              <a:effectLst>
                <a:outerShdw blurRad="38100" dist="38100" dir="2700000" algn="tl">
                  <a:srgbClr val="FFFFFF"/>
                </a:outerShdw>
              </a:effectLst>
              <a:uLnTx/>
              <a:uFillTx/>
              <a:latin typeface="Arial" panose="020B0604020202020204"/>
              <a:ea typeface="宋体" panose="02010600030101010101" pitchFamily="2" charset="-122"/>
              <a:cs typeface="Arial" panose="020B0604020202020204" pitchFamily="34" charset="0"/>
            </a:endParaRPr>
          </a:p>
        </p:txBody>
      </p:sp>
      <p:sp>
        <p:nvSpPr>
          <p:cNvPr id="61453" name="Rectangle 13"/>
          <p:cNvSpPr>
            <a:spLocks noChangeArrowheads="1"/>
          </p:cNvSpPr>
          <p:nvPr/>
        </p:nvSpPr>
        <p:spPr bwMode="gray">
          <a:xfrm>
            <a:off x="4646613" y="3324225"/>
            <a:ext cx="500380" cy="368300"/>
          </a:xfrm>
          <a:prstGeom prst="rect">
            <a:avLst/>
          </a:prstGeom>
          <a:noFill/>
          <a:ln w="9525">
            <a:noFill/>
            <a:miter lim="800000"/>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080808"/>
                </a:solidFill>
                <a:effectLst>
                  <a:outerShdw blurRad="38100" dist="38100" dir="2700000" algn="tl">
                    <a:srgbClr val="FFFFFF"/>
                  </a:outerShdw>
                </a:effectLst>
                <a:uLnTx/>
                <a:uFillTx/>
                <a:latin typeface="Arial" panose="020B0604020202020204"/>
                <a:ea typeface="宋体" panose="02010600030101010101" pitchFamily="2" charset="-122"/>
                <a:cs typeface="Arial" panose="020B0604020202020204" pitchFamily="34" charset="0"/>
              </a:rPr>
              <a:t>M2</a:t>
            </a:r>
            <a:endParaRPr kumimoji="0" lang="en-US" altLang="zh-CN" sz="1800" b="1" i="0" u="none" strike="noStrike" kern="0" cap="none" spc="0" normalizeH="0" baseline="0" noProof="0" dirty="0">
              <a:ln>
                <a:noFill/>
              </a:ln>
              <a:solidFill>
                <a:srgbClr val="080808"/>
              </a:solidFill>
              <a:effectLst>
                <a:outerShdw blurRad="38100" dist="38100" dir="2700000" algn="tl">
                  <a:srgbClr val="FFFFFF"/>
                </a:outerShdw>
              </a:effectLst>
              <a:uLnTx/>
              <a:uFillTx/>
              <a:latin typeface="Arial" panose="020B0604020202020204"/>
              <a:ea typeface="宋体" panose="02010600030101010101" pitchFamily="2" charset="-122"/>
              <a:cs typeface="Arial" panose="020B0604020202020204" pitchFamily="34" charset="0"/>
            </a:endParaRPr>
          </a:p>
        </p:txBody>
      </p:sp>
      <p:sp>
        <p:nvSpPr>
          <p:cNvPr id="61454" name="Rectangle 14"/>
          <p:cNvSpPr>
            <a:spLocks noChangeArrowheads="1"/>
          </p:cNvSpPr>
          <p:nvPr/>
        </p:nvSpPr>
        <p:spPr bwMode="gray">
          <a:xfrm>
            <a:off x="3543300" y="4267200"/>
            <a:ext cx="500380" cy="368300"/>
          </a:xfrm>
          <a:prstGeom prst="rect">
            <a:avLst/>
          </a:prstGeom>
          <a:noFill/>
          <a:ln w="9525">
            <a:noFill/>
            <a:miter lim="800000"/>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080808"/>
                </a:solidFill>
                <a:effectLst>
                  <a:outerShdw blurRad="38100" dist="38100" dir="2700000" algn="tl">
                    <a:srgbClr val="FFFFFF"/>
                  </a:outerShdw>
                </a:effectLst>
                <a:uLnTx/>
                <a:uFillTx/>
                <a:latin typeface="Arial" panose="020B0604020202020204"/>
                <a:ea typeface="宋体" panose="02010600030101010101" pitchFamily="2" charset="-122"/>
                <a:cs typeface="Arial" panose="020B0604020202020204" pitchFamily="34" charset="0"/>
              </a:rPr>
              <a:t>M4</a:t>
            </a:r>
            <a:endParaRPr kumimoji="0" lang="en-US" altLang="zh-CN" sz="1800" b="1" i="0" u="none" strike="noStrike" kern="0" cap="none" spc="0" normalizeH="0" baseline="0" noProof="0" dirty="0">
              <a:ln>
                <a:noFill/>
              </a:ln>
              <a:solidFill>
                <a:srgbClr val="080808"/>
              </a:solidFill>
              <a:effectLst>
                <a:outerShdw blurRad="38100" dist="38100" dir="2700000" algn="tl">
                  <a:srgbClr val="FFFFFF"/>
                </a:outerShdw>
              </a:effectLst>
              <a:uLnTx/>
              <a:uFillTx/>
              <a:latin typeface="Arial" panose="020B0604020202020204"/>
              <a:ea typeface="宋体" panose="02010600030101010101" pitchFamily="2" charset="-122"/>
              <a:cs typeface="Arial" panose="020B0604020202020204" pitchFamily="34" charset="0"/>
            </a:endParaRPr>
          </a:p>
        </p:txBody>
      </p:sp>
      <p:sp>
        <p:nvSpPr>
          <p:cNvPr id="61455" name="Rectangle 15"/>
          <p:cNvSpPr>
            <a:spLocks noChangeArrowheads="1"/>
          </p:cNvSpPr>
          <p:nvPr/>
        </p:nvSpPr>
        <p:spPr bwMode="gray">
          <a:xfrm>
            <a:off x="4646613" y="4267200"/>
            <a:ext cx="500380" cy="368300"/>
          </a:xfrm>
          <a:prstGeom prst="rect">
            <a:avLst/>
          </a:prstGeom>
          <a:noFill/>
          <a:ln w="9525">
            <a:noFill/>
            <a:miter lim="800000"/>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080808"/>
                </a:solidFill>
                <a:effectLst>
                  <a:outerShdw blurRad="38100" dist="38100" dir="2700000" algn="tl">
                    <a:srgbClr val="FFFFFF"/>
                  </a:outerShdw>
                </a:effectLst>
                <a:uLnTx/>
                <a:uFillTx/>
                <a:latin typeface="Arial" panose="020B0604020202020204"/>
                <a:ea typeface="宋体" panose="02010600030101010101" pitchFamily="2" charset="-122"/>
                <a:cs typeface="Arial" panose="020B0604020202020204" pitchFamily="34" charset="0"/>
              </a:rPr>
              <a:t>M3</a:t>
            </a:r>
            <a:endParaRPr kumimoji="0" lang="en-US" altLang="zh-CN" sz="1800" b="1" i="0" u="none" strike="noStrike" kern="0" cap="none" spc="0" normalizeH="0" baseline="0" noProof="0" dirty="0">
              <a:ln>
                <a:noFill/>
              </a:ln>
              <a:solidFill>
                <a:srgbClr val="080808"/>
              </a:solidFill>
              <a:effectLst>
                <a:outerShdw blurRad="38100" dist="38100" dir="2700000" algn="tl">
                  <a:srgbClr val="FFFFFF"/>
                </a:outerShdw>
              </a:effectLst>
              <a:uLnTx/>
              <a:uFillTx/>
              <a:latin typeface="Arial" panose="020B0604020202020204"/>
              <a:ea typeface="宋体" panose="02010600030101010101" pitchFamily="2" charset="-122"/>
              <a:cs typeface="Arial" panose="020B0604020202020204" pitchFamily="34" charset="0"/>
            </a:endParaRPr>
          </a:p>
        </p:txBody>
      </p:sp>
      <p:sp>
        <p:nvSpPr>
          <p:cNvPr id="116752" name="Text Box 4"/>
          <p:cNvSpPr txBox="1">
            <a:spLocks noChangeArrowheads="1"/>
          </p:cNvSpPr>
          <p:nvPr/>
        </p:nvSpPr>
        <p:spPr bwMode="black">
          <a:xfrm>
            <a:off x="7698105" y="2708275"/>
            <a:ext cx="2872740" cy="2061210"/>
          </a:xfrm>
          <a:prstGeom prst="rect">
            <a:avLst/>
          </a:prstGeom>
          <a:gradFill>
            <a:gsLst>
              <a:gs pos="2000">
                <a:srgbClr val="FAE2F2"/>
              </a:gs>
              <a:gs pos="28000">
                <a:srgbClr val="ED88BD"/>
              </a:gs>
              <a:gs pos="58000">
                <a:srgbClr val="EC53A5"/>
              </a:gs>
              <a:gs pos="90000">
                <a:srgbClr val="C40F6E"/>
              </a:gs>
            </a:gsLst>
            <a:lin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FF"/>
                </a:solidFill>
                <a:latin typeface="Arial" panose="020B0604020202020204" pitchFamily="34" charset="0"/>
              </a:defRPr>
            </a:lvl1pPr>
            <a:lvl2pPr marL="742950" indent="-285750">
              <a:spcBef>
                <a:spcPct val="20000"/>
              </a:spcBef>
              <a:buChar char="–"/>
              <a:defRPr sz="2800">
                <a:solidFill>
                  <a:srgbClr val="FFFFFF"/>
                </a:solidFill>
                <a:latin typeface="Arial" panose="020B0604020202020204" pitchFamily="34" charset="0"/>
              </a:defRPr>
            </a:lvl2pPr>
            <a:lvl3pPr marL="1143000" indent="-228600">
              <a:spcBef>
                <a:spcPct val="20000"/>
              </a:spcBef>
              <a:buChar char="•"/>
              <a:defRPr sz="2400">
                <a:solidFill>
                  <a:srgbClr val="FFFFFF"/>
                </a:solidFill>
                <a:latin typeface="Arial" panose="020B0604020202020204" pitchFamily="34" charset="0"/>
              </a:defRPr>
            </a:lvl3pPr>
            <a:lvl4pPr marL="1600200" indent="-228600">
              <a:spcBef>
                <a:spcPct val="20000"/>
              </a:spcBef>
              <a:buChar char="–"/>
              <a:defRPr sz="2000">
                <a:solidFill>
                  <a:srgbClr val="FFFFFF"/>
                </a:solidFill>
                <a:latin typeface="Arial" panose="020B0604020202020204" pitchFamily="34" charset="0"/>
              </a:defRPr>
            </a:lvl4pPr>
            <a:lvl5pPr marL="2057400" indent="-228600">
              <a:spcBef>
                <a:spcPct val="20000"/>
              </a:spcBef>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FF"/>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a:ln>
                  <a:noFill/>
                </a:ln>
                <a:solidFill>
                  <a:srgbClr val="4472C4"/>
                </a:solidFill>
                <a:effectLst/>
                <a:uLnTx/>
                <a:uFillTx/>
                <a:latin typeface="华文中宋" panose="02010600040101010101" pitchFamily="2" charset="-122"/>
                <a:ea typeface="华文中宋" panose="02010600040101010101" pitchFamily="2" charset="-122"/>
                <a:cs typeface="+mn-cs"/>
              </a:rPr>
              <a:t>自主创新</a:t>
            </a:r>
            <a:endParaRPr kumimoji="0" lang="en-US" altLang="zh-CN" sz="3200" b="1" i="0" u="none" strike="noStrike" kern="0" cap="none" spc="0" normalizeH="0" baseline="0" noProof="0">
              <a:ln>
                <a:noFill/>
              </a:ln>
              <a:solidFill>
                <a:srgbClr val="4472C4"/>
              </a:solidFill>
              <a:effectLst/>
              <a:uLnTx/>
              <a:uFillTx/>
              <a:latin typeface="华文中宋" panose="02010600040101010101" pitchFamily="2" charset="-122"/>
              <a:ea typeface="华文中宋" panose="02010600040101010101" pitchFamily="2" charset="-122"/>
              <a:cs typeface="+mn-cs"/>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a:ln>
                  <a:noFill/>
                </a:ln>
                <a:solidFill>
                  <a:srgbClr val="4472C4"/>
                </a:solidFill>
                <a:effectLst/>
                <a:uLnTx/>
                <a:uFillTx/>
                <a:latin typeface="华文中宋" panose="02010600040101010101" pitchFamily="2" charset="-122"/>
                <a:ea typeface="华文中宋" panose="02010600040101010101" pitchFamily="2" charset="-122"/>
                <a:cs typeface="+mn-cs"/>
              </a:rPr>
              <a:t>重点跨越</a:t>
            </a:r>
            <a:endParaRPr kumimoji="0" lang="en-US" altLang="zh-CN" sz="3200" b="1" i="0" u="none" strike="noStrike" kern="0" cap="none" spc="0" normalizeH="0" baseline="0" noProof="0">
              <a:ln>
                <a:noFill/>
              </a:ln>
              <a:solidFill>
                <a:srgbClr val="4472C4"/>
              </a:solidFill>
              <a:effectLst/>
              <a:uLnTx/>
              <a:uFillTx/>
              <a:latin typeface="华文中宋" panose="02010600040101010101" pitchFamily="2" charset="-122"/>
              <a:ea typeface="华文中宋" panose="02010600040101010101" pitchFamily="2" charset="-122"/>
              <a:cs typeface="+mn-cs"/>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a:ln>
                  <a:noFill/>
                </a:ln>
                <a:solidFill>
                  <a:srgbClr val="4472C4"/>
                </a:solidFill>
                <a:effectLst/>
                <a:uLnTx/>
                <a:uFillTx/>
                <a:latin typeface="华文中宋" panose="02010600040101010101" pitchFamily="2" charset="-122"/>
                <a:ea typeface="华文中宋" panose="02010600040101010101" pitchFamily="2" charset="-122"/>
                <a:cs typeface="+mn-cs"/>
              </a:rPr>
              <a:t>支撑发展</a:t>
            </a:r>
            <a:endParaRPr kumimoji="0" lang="en-US" altLang="zh-CN" sz="3200" b="1" i="0" u="none" strike="noStrike" kern="0" cap="none" spc="0" normalizeH="0" baseline="0" noProof="0">
              <a:ln>
                <a:noFill/>
              </a:ln>
              <a:solidFill>
                <a:srgbClr val="4472C4"/>
              </a:solidFill>
              <a:effectLst/>
              <a:uLnTx/>
              <a:uFillTx/>
              <a:latin typeface="华文中宋" panose="02010600040101010101" pitchFamily="2" charset="-122"/>
              <a:ea typeface="华文中宋" panose="02010600040101010101" pitchFamily="2" charset="-122"/>
              <a:cs typeface="+mn-cs"/>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3200" b="1" i="0" u="none" strike="noStrike" kern="0" cap="none" spc="0" normalizeH="0" baseline="0" noProof="0">
                <a:ln>
                  <a:noFill/>
                </a:ln>
                <a:solidFill>
                  <a:srgbClr val="4472C4"/>
                </a:solidFill>
                <a:effectLst/>
                <a:uLnTx/>
                <a:uFillTx/>
                <a:latin typeface="华文中宋" panose="02010600040101010101" pitchFamily="2" charset="-122"/>
                <a:ea typeface="华文中宋" panose="02010600040101010101" pitchFamily="2" charset="-122"/>
                <a:cs typeface="+mn-cs"/>
              </a:rPr>
              <a:t>引领未来</a:t>
            </a:r>
            <a:endParaRPr kumimoji="0" lang="zh-CN" altLang="en-US" sz="3200" b="1" i="0" u="none" strike="noStrike" kern="0" cap="none" spc="0" normalizeH="0" baseline="0" noProof="0">
              <a:ln>
                <a:noFill/>
              </a:ln>
              <a:solidFill>
                <a:srgbClr val="4472C4"/>
              </a:solidFill>
              <a:effectLst/>
              <a:uLnTx/>
              <a:uFillTx/>
              <a:latin typeface="华文中宋" panose="02010600040101010101" pitchFamily="2" charset="-122"/>
              <a:ea typeface="华文中宋" panose="02010600040101010101" pitchFamily="2" charset="-122"/>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783590" y="138430"/>
            <a:ext cx="7981315" cy="633095"/>
          </a:xfrm>
        </p:spPr>
        <p:txBody>
          <a:bodyPr vert="horz" wrap="square" lIns="91440" tIns="45720" rIns="91440" bIns="45720" anchor="ctr">
            <a:normAutofit fontScale="90000"/>
          </a:bodyPr>
          <a:lstStyle/>
          <a:p>
            <a:pPr algn="l" eaLnBrk="1" hangingPunct="1"/>
            <a:r>
              <a:rPr lang="zh-CN" altLang="en-US" sz="4000" b="1" dirty="0">
                <a:solidFill>
                  <a:srgbClr val="38425D"/>
                </a:solidFill>
                <a:latin typeface="微软雅黑" panose="020B0503020204020204" pitchFamily="2" charset="-122"/>
                <a:ea typeface="微软雅黑" panose="020B0503020204020204" pitchFamily="2" charset="-122"/>
              </a:rPr>
              <a:t>营商环境清单大体模式放管服</a:t>
            </a:r>
            <a:endParaRPr lang="zh-CN" altLang="zh-CN" sz="3600" dirty="0">
              <a:solidFill>
                <a:srgbClr val="990000"/>
              </a:solidFill>
            </a:endParaRPr>
          </a:p>
        </p:txBody>
      </p:sp>
      <p:graphicFrame>
        <p:nvGraphicFramePr>
          <p:cNvPr id="12" name="表格 11"/>
          <p:cNvGraphicFramePr/>
          <p:nvPr/>
        </p:nvGraphicFramePr>
        <p:xfrm>
          <a:off x="690880" y="1268730"/>
          <a:ext cx="10591800" cy="5457825"/>
        </p:xfrm>
        <a:graphic>
          <a:graphicData uri="http://schemas.openxmlformats.org/drawingml/2006/table">
            <a:tbl>
              <a:tblPr firstRow="1" bandRow="1">
                <a:tableStyleId>{5C22544A-7EE6-4342-B048-85BDC9FD1C3A}</a:tableStyleId>
              </a:tblPr>
              <a:tblGrid>
                <a:gridCol w="2647950"/>
                <a:gridCol w="2647950"/>
                <a:gridCol w="2647950"/>
                <a:gridCol w="2647950"/>
              </a:tblGrid>
              <a:tr h="833120">
                <a:tc>
                  <a:txBody>
                    <a:bodyPr/>
                    <a:lstStyle/>
                    <a:p>
                      <a:pPr algn="ctr">
                        <a:buNone/>
                      </a:pPr>
                      <a:r>
                        <a:rPr lang="zh-CN" altLang="en-US" sz="2400"/>
                        <a:t>面向对象</a:t>
                      </a:r>
                      <a:endParaRPr lang="zh-CN" altLang="en-US" sz="2400"/>
                    </a:p>
                  </a:txBody>
                  <a:tcPr anchor="ctr"/>
                </a:tc>
                <a:tc>
                  <a:txBody>
                    <a:bodyPr/>
                    <a:lstStyle/>
                    <a:p>
                      <a:pPr algn="ctr">
                        <a:buNone/>
                      </a:pPr>
                      <a:r>
                        <a:rPr lang="zh-CN" altLang="en-US" sz="2400"/>
                        <a:t>市场</a:t>
                      </a:r>
                      <a:endParaRPr lang="zh-CN" altLang="en-US" sz="2400"/>
                    </a:p>
                  </a:txBody>
                  <a:tcPr anchor="ctr"/>
                </a:tc>
                <a:tc>
                  <a:txBody>
                    <a:bodyPr/>
                    <a:lstStyle/>
                    <a:p>
                      <a:pPr algn="ctr">
                        <a:buNone/>
                      </a:pPr>
                      <a:r>
                        <a:rPr lang="zh-CN" altLang="en-US" sz="2400"/>
                        <a:t>政府</a:t>
                      </a:r>
                      <a:endParaRPr lang="zh-CN" altLang="en-US" sz="2400"/>
                    </a:p>
                  </a:txBody>
                  <a:tcPr anchor="ctr"/>
                </a:tc>
                <a:tc>
                  <a:txBody>
                    <a:bodyPr/>
                    <a:lstStyle/>
                    <a:p>
                      <a:pPr algn="ctr">
                        <a:buNone/>
                      </a:pPr>
                      <a:r>
                        <a:rPr lang="zh-CN" altLang="en-US" sz="2400"/>
                        <a:t>行政</a:t>
                      </a:r>
                      <a:endParaRPr lang="zh-CN" altLang="en-US" sz="2400"/>
                    </a:p>
                  </a:txBody>
                  <a:tcPr anchor="ctr"/>
                </a:tc>
              </a:tr>
              <a:tr h="833755">
                <a:tc>
                  <a:txBody>
                    <a:bodyPr/>
                    <a:lstStyle/>
                    <a:p>
                      <a:pPr algn="ctr">
                        <a:buNone/>
                      </a:pPr>
                      <a:r>
                        <a:rPr lang="zh-CN" altLang="en-US" sz="2400"/>
                        <a:t>清单</a:t>
                      </a:r>
                      <a:endParaRPr lang="zh-CN" altLang="en-US" sz="2400"/>
                    </a:p>
                  </a:txBody>
                  <a:tcPr anchor="ctr"/>
                </a:tc>
                <a:tc>
                  <a:txBody>
                    <a:bodyPr/>
                    <a:lstStyle/>
                    <a:p>
                      <a:pPr algn="ctr">
                        <a:buNone/>
                      </a:pPr>
                      <a:r>
                        <a:rPr lang="zh-CN" altLang="en-US" sz="2400"/>
                        <a:t>负面清单</a:t>
                      </a:r>
                      <a:endParaRPr lang="zh-CN" altLang="en-US" sz="2400"/>
                    </a:p>
                  </a:txBody>
                  <a:tcPr anchor="ctr"/>
                </a:tc>
                <a:tc>
                  <a:txBody>
                    <a:bodyPr/>
                    <a:lstStyle/>
                    <a:p>
                      <a:pPr algn="ctr">
                        <a:buNone/>
                      </a:pPr>
                      <a:r>
                        <a:rPr lang="zh-CN" altLang="en-US" sz="2400"/>
                        <a:t>权力清单</a:t>
                      </a:r>
                      <a:endParaRPr lang="zh-CN" altLang="en-US" sz="2400"/>
                    </a:p>
                  </a:txBody>
                  <a:tcPr anchor="ctr"/>
                </a:tc>
                <a:tc>
                  <a:txBody>
                    <a:bodyPr/>
                    <a:lstStyle/>
                    <a:p>
                      <a:pPr algn="ctr">
                        <a:buNone/>
                      </a:pPr>
                      <a:r>
                        <a:rPr lang="zh-CN" altLang="en-US" sz="2400"/>
                        <a:t>责任清单</a:t>
                      </a:r>
                      <a:endParaRPr lang="zh-CN" altLang="en-US" sz="2400"/>
                    </a:p>
                  </a:txBody>
                  <a:tcPr anchor="ctr"/>
                </a:tc>
              </a:tr>
              <a:tr h="833120">
                <a:tc>
                  <a:txBody>
                    <a:bodyPr/>
                    <a:lstStyle/>
                    <a:p>
                      <a:pPr algn="ctr">
                        <a:buNone/>
                      </a:pPr>
                      <a:r>
                        <a:rPr lang="zh-CN" altLang="en-US" sz="2400"/>
                        <a:t>行为方式</a:t>
                      </a:r>
                      <a:endParaRPr lang="zh-CN" altLang="en-US" sz="2400"/>
                    </a:p>
                  </a:txBody>
                  <a:tcPr anchor="ctr"/>
                </a:tc>
                <a:tc>
                  <a:txBody>
                    <a:bodyPr/>
                    <a:lstStyle/>
                    <a:p>
                      <a:pPr algn="ctr">
                        <a:buNone/>
                      </a:pPr>
                      <a:r>
                        <a:rPr lang="zh-CN" altLang="en-US" sz="2400"/>
                        <a:t>法无禁止皆可为</a:t>
                      </a:r>
                      <a:endParaRPr lang="zh-CN" altLang="en-US" sz="2400"/>
                    </a:p>
                  </a:txBody>
                  <a:tcPr anchor="ctr"/>
                </a:tc>
                <a:tc>
                  <a:txBody>
                    <a:bodyPr/>
                    <a:lstStyle/>
                    <a:p>
                      <a:pPr algn="ctr">
                        <a:buNone/>
                      </a:pPr>
                      <a:r>
                        <a:rPr lang="zh-CN" altLang="en-US" sz="2400"/>
                        <a:t>法无授权不可为</a:t>
                      </a:r>
                      <a:endParaRPr lang="zh-CN" altLang="en-US" sz="2400"/>
                    </a:p>
                  </a:txBody>
                  <a:tcPr anchor="ctr"/>
                </a:tc>
                <a:tc>
                  <a:txBody>
                    <a:bodyPr/>
                    <a:lstStyle/>
                    <a:p>
                      <a:pPr algn="ctr">
                        <a:buNone/>
                      </a:pPr>
                      <a:r>
                        <a:rPr lang="zh-CN" altLang="en-US" sz="2400"/>
                        <a:t>法定职责必须为</a:t>
                      </a:r>
                      <a:endParaRPr lang="zh-CN" altLang="en-US" sz="2400"/>
                    </a:p>
                  </a:txBody>
                  <a:tcPr anchor="ctr"/>
                </a:tc>
              </a:tr>
              <a:tr h="833755">
                <a:tc>
                  <a:txBody>
                    <a:bodyPr/>
                    <a:lstStyle/>
                    <a:p>
                      <a:pPr algn="ctr">
                        <a:buNone/>
                      </a:pPr>
                      <a:r>
                        <a:rPr lang="zh-CN" altLang="en-US" sz="2400"/>
                        <a:t>获得感</a:t>
                      </a:r>
                      <a:endParaRPr lang="zh-CN" altLang="en-US" sz="2400"/>
                    </a:p>
                  </a:txBody>
                  <a:tcPr anchor="ctr"/>
                </a:tc>
                <a:tc>
                  <a:txBody>
                    <a:bodyPr/>
                    <a:lstStyle/>
                    <a:p>
                      <a:pPr algn="ctr">
                        <a:buNone/>
                      </a:pPr>
                      <a:r>
                        <a:rPr lang="zh-CN" altLang="en-US" sz="2400"/>
                        <a:t>放</a:t>
                      </a:r>
                      <a:endParaRPr lang="zh-CN" altLang="en-US" sz="2400"/>
                    </a:p>
                  </a:txBody>
                  <a:tcPr anchor="ctr"/>
                </a:tc>
                <a:tc>
                  <a:txBody>
                    <a:bodyPr/>
                    <a:lstStyle/>
                    <a:p>
                      <a:pPr algn="ctr">
                        <a:buNone/>
                      </a:pPr>
                      <a:r>
                        <a:rPr lang="zh-CN" altLang="en-US" sz="2400"/>
                        <a:t>管</a:t>
                      </a:r>
                      <a:endParaRPr lang="zh-CN" altLang="en-US" sz="2400"/>
                    </a:p>
                  </a:txBody>
                  <a:tcPr anchor="ctr"/>
                </a:tc>
                <a:tc>
                  <a:txBody>
                    <a:bodyPr/>
                    <a:lstStyle/>
                    <a:p>
                      <a:pPr algn="ctr">
                        <a:buNone/>
                      </a:pPr>
                      <a:r>
                        <a:rPr lang="zh-CN" altLang="en-US" sz="2400"/>
                        <a:t>服</a:t>
                      </a:r>
                      <a:endParaRPr lang="zh-CN" altLang="en-US" sz="2400"/>
                    </a:p>
                  </a:txBody>
                  <a:tcPr anchor="ctr"/>
                </a:tc>
              </a:tr>
              <a:tr h="457200">
                <a:tc>
                  <a:txBody>
                    <a:bodyPr/>
                    <a:lstStyle/>
                    <a:p>
                      <a:pPr algn="ctr">
                        <a:buNone/>
                      </a:pPr>
                      <a:endParaRPr lang="zh-CN" altLang="en-US" sz="2400"/>
                    </a:p>
                  </a:txBody>
                  <a:tcPr anchor="ctr"/>
                </a:tc>
                <a:tc>
                  <a:txBody>
                    <a:bodyPr/>
                    <a:lstStyle/>
                    <a:p>
                      <a:pPr algn="ctr">
                        <a:buNone/>
                      </a:pPr>
                      <a:endParaRPr lang="zh-CN" altLang="en-US" sz="2400"/>
                    </a:p>
                  </a:txBody>
                  <a:tcPr anchor="ctr"/>
                </a:tc>
                <a:tc>
                  <a:txBody>
                    <a:bodyPr/>
                    <a:lstStyle/>
                    <a:p>
                      <a:pPr algn="ctr">
                        <a:buNone/>
                      </a:pPr>
                      <a:endParaRPr lang="zh-CN" altLang="en-US" sz="2400"/>
                    </a:p>
                  </a:txBody>
                  <a:tcPr anchor="ctr"/>
                </a:tc>
                <a:tc>
                  <a:txBody>
                    <a:bodyPr/>
                    <a:lstStyle/>
                    <a:p>
                      <a:pPr algn="ctr">
                        <a:buNone/>
                      </a:pPr>
                      <a:endParaRPr lang="zh-CN" altLang="en-US" sz="2400"/>
                    </a:p>
                  </a:txBody>
                  <a:tcPr anchor="ctr"/>
                </a:tc>
              </a:tr>
              <a:tr h="833755">
                <a:tc>
                  <a:txBody>
                    <a:bodyPr/>
                    <a:lstStyle/>
                    <a:p>
                      <a:pPr algn="ctr">
                        <a:buNone/>
                      </a:pPr>
                      <a:r>
                        <a:rPr lang="zh-CN" altLang="en-US" sz="2400"/>
                        <a:t>依法行为</a:t>
                      </a:r>
                      <a:endParaRPr lang="zh-CN" altLang="en-US" sz="2400"/>
                    </a:p>
                  </a:txBody>
                  <a:tcPr anchor="ctr"/>
                </a:tc>
                <a:tc>
                  <a:txBody>
                    <a:bodyPr/>
                    <a:lstStyle/>
                    <a:p>
                      <a:pPr algn="ctr">
                        <a:buNone/>
                      </a:pPr>
                      <a:r>
                        <a:rPr lang="zh-CN" altLang="en-US" sz="2400"/>
                        <a:t>全面依法治国</a:t>
                      </a:r>
                      <a:endParaRPr lang="zh-CN" altLang="en-US" sz="2400"/>
                    </a:p>
                  </a:txBody>
                  <a:tcPr anchor="ctr"/>
                </a:tc>
                <a:tc>
                  <a:txBody>
                    <a:bodyPr/>
                    <a:lstStyle/>
                    <a:p>
                      <a:pPr algn="ctr">
                        <a:buNone/>
                      </a:pPr>
                      <a:r>
                        <a:rPr lang="zh-CN" altLang="en-US" sz="2400"/>
                        <a:t>全面依法执政</a:t>
                      </a:r>
                      <a:endParaRPr lang="zh-CN" altLang="en-US" sz="2400"/>
                    </a:p>
                  </a:txBody>
                  <a:tcPr anchor="ctr"/>
                </a:tc>
                <a:tc>
                  <a:txBody>
                    <a:bodyPr/>
                    <a:lstStyle/>
                    <a:p>
                      <a:pPr algn="ctr">
                        <a:buNone/>
                      </a:pPr>
                      <a:r>
                        <a:rPr lang="zh-CN" altLang="en-US" sz="2400"/>
                        <a:t>全面依法行政</a:t>
                      </a:r>
                      <a:endParaRPr lang="zh-CN" altLang="en-US" sz="2400"/>
                    </a:p>
                  </a:txBody>
                  <a:tcPr anchor="ctr"/>
                </a:tc>
              </a:tr>
              <a:tr h="833120">
                <a:tc>
                  <a:txBody>
                    <a:bodyPr/>
                    <a:lstStyle/>
                    <a:p>
                      <a:pPr algn="ctr">
                        <a:buNone/>
                      </a:pPr>
                      <a:r>
                        <a:rPr lang="zh-CN" altLang="en-US" sz="2400"/>
                        <a:t>法治建设</a:t>
                      </a:r>
                      <a:endParaRPr lang="zh-CN" altLang="en-US" sz="2400"/>
                    </a:p>
                  </a:txBody>
                  <a:tcPr anchor="ctr"/>
                </a:tc>
                <a:tc>
                  <a:txBody>
                    <a:bodyPr/>
                    <a:lstStyle/>
                    <a:p>
                      <a:pPr algn="ctr">
                        <a:buNone/>
                      </a:pPr>
                      <a:r>
                        <a:rPr lang="zh-CN" altLang="en-US" sz="2400"/>
                        <a:t>法治国家</a:t>
                      </a:r>
                      <a:endParaRPr lang="zh-CN" altLang="en-US" sz="2400"/>
                    </a:p>
                  </a:txBody>
                  <a:tcPr anchor="ctr"/>
                </a:tc>
                <a:tc>
                  <a:txBody>
                    <a:bodyPr/>
                    <a:lstStyle/>
                    <a:p>
                      <a:pPr algn="ctr">
                        <a:buNone/>
                      </a:pPr>
                      <a:r>
                        <a:rPr lang="zh-CN" altLang="en-US" sz="2400"/>
                        <a:t>法治政府</a:t>
                      </a:r>
                      <a:endParaRPr lang="zh-CN" altLang="en-US" sz="2400"/>
                    </a:p>
                  </a:txBody>
                  <a:tcPr anchor="ctr"/>
                </a:tc>
                <a:tc>
                  <a:txBody>
                    <a:bodyPr/>
                    <a:lstStyle/>
                    <a:p>
                      <a:pPr algn="ctr">
                        <a:buNone/>
                      </a:pPr>
                      <a:r>
                        <a:rPr lang="zh-CN" altLang="en-US" sz="2400"/>
                        <a:t>法治社会</a:t>
                      </a:r>
                      <a:endParaRPr lang="zh-CN" altLang="en-US" sz="2400"/>
                    </a:p>
                  </a:txBody>
                  <a:tcPr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05890" y="1471930"/>
            <a:ext cx="10208895" cy="4925695"/>
            <a:chOff x="190" y="2295"/>
            <a:chExt cx="13983" cy="7757"/>
          </a:xfrm>
        </p:grpSpPr>
        <p:sp>
          <p:nvSpPr>
            <p:cNvPr id="95235" name="Rectangle 3"/>
            <p:cNvSpPr>
              <a:spLocks noChangeArrowheads="1"/>
            </p:cNvSpPr>
            <p:nvPr/>
          </p:nvSpPr>
          <p:spPr bwMode="auto">
            <a:xfrm>
              <a:off x="8150" y="2295"/>
              <a:ext cx="4410" cy="1825"/>
            </a:xfrm>
            <a:prstGeom prst="rect">
              <a:avLst/>
            </a:prstGeom>
            <a:gradFill rotWithShape="0">
              <a:gsLst>
                <a:gs pos="0">
                  <a:schemeClr val="accent2">
                    <a:gamma/>
                    <a:tint val="50196"/>
                    <a:invGamma/>
                  </a:schemeClr>
                </a:gs>
                <a:gs pos="100000">
                  <a:schemeClr val="accent2"/>
                </a:gs>
              </a:gsLst>
              <a:lin ang="5400000" scaled="1"/>
            </a:gradFill>
            <a:ln>
              <a:noFill/>
            </a:ln>
            <a:effectLst>
              <a:prstShdw prst="shdw17" dist="17961" dir="2700000">
                <a:schemeClr val="accent2">
                  <a:gamma/>
                  <a:shade val="60000"/>
                  <a:invGamma/>
                </a:schemeClr>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nchor="ct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地方政府</a:t>
              </a:r>
              <a:endPar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47844" name="Freeform 4"/>
            <p:cNvSpPr/>
            <p:nvPr/>
          </p:nvSpPr>
          <p:spPr>
            <a:xfrm>
              <a:off x="2847" y="2313"/>
              <a:ext cx="5303" cy="3930"/>
            </a:xfrm>
            <a:custGeom>
              <a:avLst/>
              <a:gdLst/>
              <a:ahLst/>
              <a:cxnLst>
                <a:cxn ang="0">
                  <a:pos x="2147483646" y="0"/>
                </a:cxn>
                <a:cxn ang="0">
                  <a:pos x="2147483646" y="2147483646"/>
                </a:cxn>
                <a:cxn ang="0">
                  <a:pos x="0" y="2147483646"/>
                </a:cxn>
                <a:cxn ang="0">
                  <a:pos x="2147483646" y="0"/>
                </a:cxn>
              </a:cxnLst>
              <a:rect l="0" t="0" r="0" b="0"/>
              <a:pathLst>
                <a:path w="2121" h="1572">
                  <a:moveTo>
                    <a:pt x="2120" y="0"/>
                  </a:moveTo>
                  <a:lnTo>
                    <a:pt x="2120" y="732"/>
                  </a:lnTo>
                  <a:lnTo>
                    <a:pt x="0" y="1571"/>
                  </a:lnTo>
                  <a:lnTo>
                    <a:pt x="2120" y="0"/>
                  </a:lnTo>
                </a:path>
              </a:pathLst>
            </a:custGeom>
            <a:gradFill rotWithShape="0">
              <a:gsLst>
                <a:gs pos="0">
                  <a:srgbClr val="C0C0C0">
                    <a:alpha val="100000"/>
                  </a:srgbClr>
                </a:gs>
                <a:gs pos="100000">
                  <a:srgbClr val="ECECEC">
                    <a:alpha val="100000"/>
                  </a:srgbClr>
                </a:gs>
              </a:gsLst>
              <a:lin ang="0" scaled="1"/>
              <a:tileRect/>
            </a:gradFill>
            <a:ln w="12700">
              <a:noFill/>
            </a:ln>
          </p:spPr>
          <p:txBody>
            <a:bodyPr/>
            <a:lstStyle/>
            <a:p>
              <a:endParaRPr lang="zh-CN" altLang="en-US"/>
            </a:p>
          </p:txBody>
        </p:sp>
        <p:sp>
          <p:nvSpPr>
            <p:cNvPr id="547845" name="Freeform 5"/>
            <p:cNvSpPr/>
            <p:nvPr/>
          </p:nvSpPr>
          <p:spPr>
            <a:xfrm>
              <a:off x="2825" y="4143"/>
              <a:ext cx="9710" cy="2100"/>
            </a:xfrm>
            <a:custGeom>
              <a:avLst/>
              <a:gdLst/>
              <a:ahLst/>
              <a:cxnLst>
                <a:cxn ang="0">
                  <a:pos x="2147483646" y="0"/>
                </a:cxn>
                <a:cxn ang="0">
                  <a:pos x="0" y="2147483646"/>
                </a:cxn>
                <a:cxn ang="0">
                  <a:pos x="2147483646" y="0"/>
                </a:cxn>
                <a:cxn ang="0">
                  <a:pos x="2147483646" y="0"/>
                </a:cxn>
              </a:cxnLst>
              <a:rect l="0" t="0" r="0" b="0"/>
              <a:pathLst>
                <a:path w="3884" h="840">
                  <a:moveTo>
                    <a:pt x="3883" y="0"/>
                  </a:moveTo>
                  <a:lnTo>
                    <a:pt x="0" y="839"/>
                  </a:lnTo>
                  <a:lnTo>
                    <a:pt x="2116" y="0"/>
                  </a:lnTo>
                  <a:lnTo>
                    <a:pt x="3883" y="0"/>
                  </a:lnTo>
                </a:path>
              </a:pathLst>
            </a:custGeom>
            <a:gradFill rotWithShape="0">
              <a:gsLst>
                <a:gs pos="0">
                  <a:srgbClr val="CDCDCD">
                    <a:alpha val="100000"/>
                  </a:srgbClr>
                </a:gs>
                <a:gs pos="100000">
                  <a:srgbClr val="C0C0C0">
                    <a:alpha val="100000"/>
                  </a:srgbClr>
                </a:gs>
              </a:gsLst>
              <a:lin ang="5400000" scaled="1"/>
              <a:tileRect/>
            </a:gradFill>
            <a:ln w="12700">
              <a:noFill/>
            </a:ln>
          </p:spPr>
          <p:txBody>
            <a:bodyPr/>
            <a:lstStyle/>
            <a:p>
              <a:endParaRPr lang="zh-CN" altLang="en-US"/>
            </a:p>
          </p:txBody>
        </p:sp>
        <p:sp>
          <p:nvSpPr>
            <p:cNvPr id="547846" name="Freeform 6"/>
            <p:cNvSpPr/>
            <p:nvPr/>
          </p:nvSpPr>
          <p:spPr>
            <a:xfrm>
              <a:off x="3300" y="4520"/>
              <a:ext cx="6453" cy="1723"/>
            </a:xfrm>
            <a:custGeom>
              <a:avLst/>
              <a:gdLst/>
              <a:ahLst/>
              <a:cxnLst>
                <a:cxn ang="0">
                  <a:pos x="2147483646" y="2147483646"/>
                </a:cxn>
                <a:cxn ang="0">
                  <a:pos x="0" y="2147483646"/>
                </a:cxn>
                <a:cxn ang="0">
                  <a:pos x="2147483646" y="0"/>
                </a:cxn>
                <a:cxn ang="0">
                  <a:pos x="2147483646" y="2147483646"/>
                </a:cxn>
              </a:cxnLst>
              <a:rect l="0" t="0" r="0" b="0"/>
              <a:pathLst>
                <a:path w="2581" h="689">
                  <a:moveTo>
                    <a:pt x="2580" y="656"/>
                  </a:moveTo>
                  <a:lnTo>
                    <a:pt x="0" y="688"/>
                  </a:lnTo>
                  <a:lnTo>
                    <a:pt x="2580" y="0"/>
                  </a:lnTo>
                  <a:lnTo>
                    <a:pt x="2580" y="656"/>
                  </a:lnTo>
                </a:path>
              </a:pathLst>
            </a:custGeom>
            <a:gradFill rotWithShape="0">
              <a:gsLst>
                <a:gs pos="0">
                  <a:srgbClr val="C0C0C0">
                    <a:alpha val="100000"/>
                  </a:srgbClr>
                </a:gs>
                <a:gs pos="100000">
                  <a:srgbClr val="E6E6E6">
                    <a:alpha val="100000"/>
                  </a:srgbClr>
                </a:gs>
              </a:gsLst>
              <a:lin ang="0" scaled="1"/>
              <a:tileRect/>
            </a:gradFill>
            <a:ln w="12700">
              <a:noFill/>
            </a:ln>
          </p:spPr>
          <p:txBody>
            <a:bodyPr/>
            <a:lstStyle/>
            <a:p>
              <a:endParaRPr lang="zh-CN" altLang="en-US"/>
            </a:p>
          </p:txBody>
        </p:sp>
        <p:sp>
          <p:nvSpPr>
            <p:cNvPr id="95239" name="Rectangle 7"/>
            <p:cNvSpPr>
              <a:spLocks noChangeArrowheads="1"/>
            </p:cNvSpPr>
            <p:nvPr/>
          </p:nvSpPr>
          <p:spPr bwMode="auto">
            <a:xfrm>
              <a:off x="9763" y="4520"/>
              <a:ext cx="4410" cy="1643"/>
            </a:xfrm>
            <a:prstGeom prst="rect">
              <a:avLst/>
            </a:prstGeom>
            <a:gradFill rotWithShape="0">
              <a:gsLst>
                <a:gs pos="0">
                  <a:schemeClr val="accent2">
                    <a:gamma/>
                    <a:tint val="50196"/>
                    <a:invGamma/>
                  </a:schemeClr>
                </a:gs>
                <a:gs pos="100000">
                  <a:schemeClr val="accent2"/>
                </a:gs>
              </a:gsLst>
              <a:lin ang="5400000" scaled="1"/>
            </a:gradFill>
            <a:ln>
              <a:noFill/>
            </a:ln>
            <a:effectLst>
              <a:prstShdw prst="shdw17" dist="17961" dir="2700000">
                <a:schemeClr val="accent2">
                  <a:gamma/>
                  <a:shade val="60000"/>
                  <a:invGamma/>
                </a:schemeClr>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nchor="ct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国有企业</a:t>
              </a:r>
              <a:endPar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5240" name="Rectangle 8"/>
            <p:cNvSpPr>
              <a:spLocks noChangeArrowheads="1"/>
            </p:cNvSpPr>
            <p:nvPr/>
          </p:nvSpPr>
          <p:spPr bwMode="auto">
            <a:xfrm>
              <a:off x="8135" y="8275"/>
              <a:ext cx="4410" cy="1770"/>
            </a:xfrm>
            <a:prstGeom prst="rect">
              <a:avLst/>
            </a:prstGeom>
            <a:gradFill rotWithShape="0">
              <a:gsLst>
                <a:gs pos="0">
                  <a:schemeClr val="accent2">
                    <a:gamma/>
                    <a:tint val="50196"/>
                    <a:invGamma/>
                  </a:schemeClr>
                </a:gs>
                <a:gs pos="100000">
                  <a:schemeClr val="accent2"/>
                </a:gs>
              </a:gsLst>
              <a:lin ang="5400000" scaled="1"/>
            </a:gradFill>
            <a:ln>
              <a:noFill/>
            </a:ln>
            <a:effectLst>
              <a:prstShdw prst="shdw17" dist="17961" dir="2700000">
                <a:schemeClr val="accent2">
                  <a:gamma/>
                  <a:shade val="60000"/>
                  <a:invGamma/>
                </a:schemeClr>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nchor="ct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外资经济</a:t>
              </a:r>
              <a:endPar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47849" name="Freeform 9"/>
            <p:cNvSpPr/>
            <p:nvPr/>
          </p:nvSpPr>
          <p:spPr>
            <a:xfrm>
              <a:off x="2818" y="6240"/>
              <a:ext cx="5302" cy="3813"/>
            </a:xfrm>
            <a:custGeom>
              <a:avLst/>
              <a:gdLst/>
              <a:ahLst/>
              <a:cxnLst>
                <a:cxn ang="0">
                  <a:pos x="2147483646" y="2147483646"/>
                </a:cxn>
                <a:cxn ang="0">
                  <a:pos x="2147483646" y="2147483646"/>
                </a:cxn>
                <a:cxn ang="0">
                  <a:pos x="0" y="0"/>
                </a:cxn>
                <a:cxn ang="0">
                  <a:pos x="2147483646" y="2147483646"/>
                </a:cxn>
              </a:cxnLst>
              <a:rect l="0" t="0" r="0" b="0"/>
              <a:pathLst>
                <a:path w="2121" h="1525">
                  <a:moveTo>
                    <a:pt x="2120" y="1524"/>
                  </a:moveTo>
                  <a:lnTo>
                    <a:pt x="2120" y="814"/>
                  </a:lnTo>
                  <a:lnTo>
                    <a:pt x="0" y="0"/>
                  </a:lnTo>
                  <a:lnTo>
                    <a:pt x="2120" y="1524"/>
                  </a:lnTo>
                </a:path>
              </a:pathLst>
            </a:custGeom>
            <a:gradFill rotWithShape="0">
              <a:gsLst>
                <a:gs pos="0">
                  <a:srgbClr val="C0C0C0">
                    <a:alpha val="100000"/>
                  </a:srgbClr>
                </a:gs>
                <a:gs pos="100000">
                  <a:srgbClr val="C6C6C6">
                    <a:alpha val="100000"/>
                  </a:srgbClr>
                </a:gs>
              </a:gsLst>
              <a:path path="rect">
                <a:fillToRect r="100000" b="100000"/>
              </a:path>
              <a:tileRect/>
            </a:gradFill>
            <a:ln w="12700">
              <a:noFill/>
            </a:ln>
          </p:spPr>
          <p:txBody>
            <a:bodyPr/>
            <a:lstStyle/>
            <a:p>
              <a:endParaRPr lang="zh-CN" altLang="en-US"/>
            </a:p>
          </p:txBody>
        </p:sp>
        <p:sp>
          <p:nvSpPr>
            <p:cNvPr id="547850" name="Freeform 10"/>
            <p:cNvSpPr/>
            <p:nvPr/>
          </p:nvSpPr>
          <p:spPr>
            <a:xfrm>
              <a:off x="2818" y="6240"/>
              <a:ext cx="9710" cy="2038"/>
            </a:xfrm>
            <a:custGeom>
              <a:avLst/>
              <a:gdLst/>
              <a:ahLst/>
              <a:cxnLst>
                <a:cxn ang="0">
                  <a:pos x="2147483646" y="2147483646"/>
                </a:cxn>
                <a:cxn ang="0">
                  <a:pos x="0" y="0"/>
                </a:cxn>
                <a:cxn ang="0">
                  <a:pos x="2147483646" y="2147483646"/>
                </a:cxn>
                <a:cxn ang="0">
                  <a:pos x="2147483646" y="2147483646"/>
                </a:cxn>
              </a:cxnLst>
              <a:rect l="0" t="0" r="0" b="0"/>
              <a:pathLst>
                <a:path w="3884" h="815">
                  <a:moveTo>
                    <a:pt x="3883" y="814"/>
                  </a:moveTo>
                  <a:lnTo>
                    <a:pt x="0" y="0"/>
                  </a:lnTo>
                  <a:lnTo>
                    <a:pt x="2116" y="814"/>
                  </a:lnTo>
                  <a:lnTo>
                    <a:pt x="3883" y="814"/>
                  </a:lnTo>
                </a:path>
              </a:pathLst>
            </a:custGeom>
            <a:gradFill rotWithShape="0">
              <a:gsLst>
                <a:gs pos="0">
                  <a:srgbClr val="C0C0C0">
                    <a:alpha val="100000"/>
                  </a:srgbClr>
                </a:gs>
                <a:gs pos="100000">
                  <a:srgbClr val="ECECEC">
                    <a:alpha val="100000"/>
                  </a:srgbClr>
                </a:gs>
              </a:gsLst>
              <a:lin ang="5400000" scaled="1"/>
              <a:tileRect/>
            </a:gradFill>
            <a:ln w="12700">
              <a:noFill/>
            </a:ln>
          </p:spPr>
          <p:txBody>
            <a:bodyPr/>
            <a:lstStyle/>
            <a:p>
              <a:endParaRPr lang="zh-CN" altLang="en-US"/>
            </a:p>
          </p:txBody>
        </p:sp>
        <p:sp>
          <p:nvSpPr>
            <p:cNvPr id="547851" name="Freeform 11"/>
            <p:cNvSpPr/>
            <p:nvPr/>
          </p:nvSpPr>
          <p:spPr>
            <a:xfrm>
              <a:off x="3300" y="6240"/>
              <a:ext cx="6453" cy="1745"/>
            </a:xfrm>
            <a:custGeom>
              <a:avLst/>
              <a:gdLst/>
              <a:ahLst/>
              <a:cxnLst>
                <a:cxn ang="0">
                  <a:pos x="2147483646" y="2147483646"/>
                </a:cxn>
                <a:cxn ang="0">
                  <a:pos x="0" y="0"/>
                </a:cxn>
                <a:cxn ang="0">
                  <a:pos x="2147483646" y="2147483646"/>
                </a:cxn>
                <a:cxn ang="0">
                  <a:pos x="2147483646" y="2147483646"/>
                </a:cxn>
              </a:cxnLst>
              <a:rect l="0" t="0" r="0" b="0"/>
              <a:pathLst>
                <a:path w="2581" h="698">
                  <a:moveTo>
                    <a:pt x="2580" y="48"/>
                  </a:moveTo>
                  <a:lnTo>
                    <a:pt x="0" y="0"/>
                  </a:lnTo>
                  <a:lnTo>
                    <a:pt x="2580" y="697"/>
                  </a:lnTo>
                  <a:lnTo>
                    <a:pt x="2580" y="48"/>
                  </a:lnTo>
                </a:path>
              </a:pathLst>
            </a:custGeom>
            <a:gradFill rotWithShape="0">
              <a:gsLst>
                <a:gs pos="0">
                  <a:srgbClr val="C0C0C0">
                    <a:alpha val="100000"/>
                  </a:srgbClr>
                </a:gs>
                <a:gs pos="100000">
                  <a:srgbClr val="D3D3D3">
                    <a:alpha val="100000"/>
                  </a:srgbClr>
                </a:gs>
              </a:gsLst>
              <a:lin ang="0" scaled="1"/>
              <a:tileRect/>
            </a:gradFill>
            <a:ln w="12700">
              <a:noFill/>
            </a:ln>
          </p:spPr>
          <p:txBody>
            <a:bodyPr/>
            <a:lstStyle/>
            <a:p>
              <a:endParaRPr lang="zh-CN" altLang="en-US"/>
            </a:p>
          </p:txBody>
        </p:sp>
        <p:sp>
          <p:nvSpPr>
            <p:cNvPr id="95244" name="Rectangle 12"/>
            <p:cNvSpPr>
              <a:spLocks noChangeArrowheads="1"/>
            </p:cNvSpPr>
            <p:nvPr/>
          </p:nvSpPr>
          <p:spPr bwMode="auto">
            <a:xfrm>
              <a:off x="9763" y="6338"/>
              <a:ext cx="4410" cy="1643"/>
            </a:xfrm>
            <a:prstGeom prst="rect">
              <a:avLst/>
            </a:prstGeom>
            <a:gradFill rotWithShape="0">
              <a:gsLst>
                <a:gs pos="0">
                  <a:schemeClr val="accent2">
                    <a:gamma/>
                    <a:tint val="50196"/>
                    <a:invGamma/>
                  </a:schemeClr>
                </a:gs>
                <a:gs pos="100000">
                  <a:schemeClr val="accent2"/>
                </a:gs>
              </a:gsLst>
              <a:lin ang="5400000" scaled="1"/>
            </a:gradFill>
            <a:ln>
              <a:noFill/>
            </a:ln>
            <a:effectLst>
              <a:prstShdw prst="shdw17" dist="17961" dir="2700000">
                <a:schemeClr val="accent2">
                  <a:gamma/>
                  <a:shade val="60000"/>
                  <a:invGamma/>
                </a:schemeClr>
              </a:prstShdw>
            </a:effectLst>
            <a:extLs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nchor="ctr"/>
            <a:lstStyle/>
            <a:p>
              <a:pPr marL="0" marR="0" lvl="0" indent="0" algn="ctr" defTabSz="914400" rtl="0" eaLnBrk="1" fontAlgn="base" latinLnBrk="0" hangingPunct="1">
                <a:lnSpc>
                  <a:spcPct val="9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民营企业</a:t>
              </a:r>
              <a:endPar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5245" name="Rectangle 13"/>
            <p:cNvSpPr>
              <a:spLocks noChangeArrowheads="1"/>
            </p:cNvSpPr>
            <p:nvPr/>
          </p:nvSpPr>
          <p:spPr bwMode="auto">
            <a:xfrm>
              <a:off x="190" y="4403"/>
              <a:ext cx="4550" cy="3678"/>
            </a:xfrm>
            <a:prstGeom prst="rect">
              <a:avLst/>
            </a:prstGeom>
            <a:gradFill rotWithShape="0">
              <a:gsLst>
                <a:gs pos="0">
                  <a:schemeClr val="bg1">
                    <a:gamma/>
                    <a:shade val="86275"/>
                    <a:invGamma/>
                  </a:schemeClr>
                </a:gs>
                <a:gs pos="50000">
                  <a:schemeClr val="bg1"/>
                </a:gs>
                <a:gs pos="100000">
                  <a:schemeClr val="bg1">
                    <a:gamma/>
                    <a:shade val="86275"/>
                    <a:invGamma/>
                  </a:schemeClr>
                </a:gs>
              </a:gsLst>
              <a:lin ang="5400000" scaled="1"/>
            </a:gradFill>
            <a:ln w="12700">
              <a:solidFill>
                <a:srgbClr val="000000"/>
              </a:solidFill>
              <a:miter lim="800000"/>
            </a:ln>
            <a:effectLst>
              <a:outerShdw dist="89803" dir="2700000" algn="ctr" rotWithShape="0">
                <a:schemeClr val="bg2"/>
              </a:outerShdw>
            </a:effectLst>
          </p:spPr>
          <p:txBody>
            <a:bodyPr wrap="none" lIns="87313" tIns="44450" rIns="87313" bIns="44450" anchor="ctr"/>
            <a:lstStyle>
              <a:lvl1pPr defTabSz="825500">
                <a:defRPr kumimoji="1">
                  <a:solidFill>
                    <a:schemeClr val="tx1"/>
                  </a:solidFill>
                  <a:latin typeface="Gulim" panose="020B0600000101010101" charset="-127"/>
                  <a:ea typeface="Gulim" panose="020B0600000101010101" charset="-127"/>
                </a:defRPr>
              </a:lvl1pPr>
              <a:lvl2pPr marL="434975" defTabSz="825500">
                <a:defRPr kumimoji="1">
                  <a:solidFill>
                    <a:schemeClr val="tx1"/>
                  </a:solidFill>
                  <a:latin typeface="Gulim" panose="020B0600000101010101" charset="-127"/>
                  <a:ea typeface="Gulim" panose="020B0600000101010101" charset="-127"/>
                </a:defRPr>
              </a:lvl2pPr>
              <a:lvl3pPr marL="868680" defTabSz="825500">
                <a:defRPr kumimoji="1">
                  <a:solidFill>
                    <a:schemeClr val="tx1"/>
                  </a:solidFill>
                  <a:latin typeface="Gulim" panose="020B0600000101010101" charset="-127"/>
                  <a:ea typeface="Gulim" panose="020B0600000101010101" charset="-127"/>
                </a:defRPr>
              </a:lvl3pPr>
              <a:lvl4pPr marL="1303655" defTabSz="825500">
                <a:defRPr kumimoji="1">
                  <a:solidFill>
                    <a:schemeClr val="tx1"/>
                  </a:solidFill>
                  <a:latin typeface="Gulim" panose="020B0600000101010101" charset="-127"/>
                  <a:ea typeface="Gulim" panose="020B0600000101010101" charset="-127"/>
                </a:defRPr>
              </a:lvl4pPr>
              <a:lvl5pPr marL="1736725" defTabSz="825500">
                <a:defRPr kumimoji="1">
                  <a:solidFill>
                    <a:schemeClr val="tx1"/>
                  </a:solidFill>
                  <a:latin typeface="Gulim" panose="020B0600000101010101" charset="-127"/>
                  <a:ea typeface="Gulim" panose="020B0600000101010101" charset="-127"/>
                </a:defRPr>
              </a:lvl5pPr>
              <a:lvl6pPr marL="2193925" defTabSz="825500" fontAlgn="base" latinLnBrk="1">
                <a:spcBef>
                  <a:spcPct val="0"/>
                </a:spcBef>
                <a:spcAft>
                  <a:spcPct val="0"/>
                </a:spcAft>
                <a:defRPr kumimoji="1">
                  <a:solidFill>
                    <a:schemeClr val="tx1"/>
                  </a:solidFill>
                  <a:latin typeface="Gulim" panose="020B0600000101010101" charset="-127"/>
                  <a:ea typeface="Gulim" panose="020B0600000101010101" charset="-127"/>
                </a:defRPr>
              </a:lvl6pPr>
              <a:lvl7pPr marL="2651125" defTabSz="825500" fontAlgn="base" latinLnBrk="1">
                <a:spcBef>
                  <a:spcPct val="0"/>
                </a:spcBef>
                <a:spcAft>
                  <a:spcPct val="0"/>
                </a:spcAft>
                <a:defRPr kumimoji="1">
                  <a:solidFill>
                    <a:schemeClr val="tx1"/>
                  </a:solidFill>
                  <a:latin typeface="Gulim" panose="020B0600000101010101" charset="-127"/>
                  <a:ea typeface="Gulim" panose="020B0600000101010101" charset="-127"/>
                </a:defRPr>
              </a:lvl7pPr>
              <a:lvl8pPr marL="3108325" defTabSz="825500" fontAlgn="base" latinLnBrk="1">
                <a:spcBef>
                  <a:spcPct val="0"/>
                </a:spcBef>
                <a:spcAft>
                  <a:spcPct val="0"/>
                </a:spcAft>
                <a:defRPr kumimoji="1">
                  <a:solidFill>
                    <a:schemeClr val="tx1"/>
                  </a:solidFill>
                  <a:latin typeface="Gulim" panose="020B0600000101010101" charset="-127"/>
                  <a:ea typeface="Gulim" panose="020B0600000101010101" charset="-127"/>
                </a:defRPr>
              </a:lvl8pPr>
              <a:lvl9pPr marL="3565525" defTabSz="825500" fontAlgn="base" latinLnBrk="1">
                <a:spcBef>
                  <a:spcPct val="0"/>
                </a:spcBef>
                <a:spcAft>
                  <a:spcPct val="0"/>
                </a:spcAft>
                <a:defRPr kumimoji="1">
                  <a:solidFill>
                    <a:schemeClr val="tx1"/>
                  </a:solidFill>
                  <a:latin typeface="Gulim" panose="020B0600000101010101" charset="-127"/>
                  <a:ea typeface="Gulim" panose="020B0600000101010101" charset="-127"/>
                </a:defRPr>
              </a:lvl9pPr>
            </a:lstStyle>
            <a:p>
              <a:pPr marL="0" marR="0" lvl="0" indent="0" algn="ctr" defTabSz="825500" rtl="0" eaLnBrk="1" fontAlgn="base" latinLnBrk="0" hangingPunct="1">
                <a:lnSpc>
                  <a:spcPct val="90000"/>
                </a:lnSpc>
                <a:spcBef>
                  <a:spcPct val="0"/>
                </a:spcBef>
                <a:spcAft>
                  <a:spcPct val="0"/>
                </a:spcAft>
                <a:buClrTx/>
                <a:buSzTx/>
                <a:buFontTx/>
                <a:buNone/>
                <a:defRPr/>
              </a:pPr>
              <a:r>
                <a:rPr kumimoji="1"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中央政府</a:t>
              </a:r>
              <a:endParaRPr kumimoji="1" lang="zh-CN" altLang="en-US" sz="28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3" name="标题 8"/>
          <p:cNvSpPr>
            <a:spLocks noGrp="1"/>
          </p:cNvSpPr>
          <p:nvPr/>
        </p:nvSpPr>
        <p:spPr>
          <a:xfrm>
            <a:off x="300355" y="70485"/>
            <a:ext cx="9537700" cy="80327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中国的四大经济主体</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nvSpPr>
        <p:spPr>
          <a:xfrm>
            <a:off x="300355" y="70485"/>
            <a:ext cx="10342880" cy="64389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人才管理差异化程度不足的标志</a:t>
            </a:r>
            <a:endParaRPr lang="zh-CN"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5" name="文本框 4"/>
          <p:cNvSpPr txBox="1"/>
          <p:nvPr>
            <p:custDataLst>
              <p:tags r:id="rId1"/>
            </p:custDataLst>
          </p:nvPr>
        </p:nvSpPr>
        <p:spPr>
          <a:xfrm>
            <a:off x="699135" y="973455"/>
            <a:ext cx="10927715"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a:bodyPr>
          <a:lstStyle>
            <a:defPPr>
              <a:defRPr lang="zh-CN"/>
            </a:defPPr>
            <a:lvl1pPr algn="ctr">
              <a:lnSpc>
                <a:spcPct val="120000"/>
              </a:lnSpc>
            </a:lvl1pPr>
          </a:lstStyle>
          <a:p>
            <a:pPr marL="742950" indent="-742950" algn="l">
              <a:buFont typeface="Arial" panose="020B0604020202020204" pitchFamily="34" charset="0"/>
              <a:buChar char="•"/>
            </a:pPr>
            <a:r>
              <a:rPr lang="zh-CN" altLang="en-US" sz="3200" spc="150">
                <a:latin typeface="微软雅黑" panose="020B0503020204020204" pitchFamily="2" charset="-122"/>
                <a:ea typeface="微软雅黑" panose="020B0503020204020204" pitchFamily="2" charset="-122"/>
              </a:rPr>
              <a:t>没有清晰的人才策略。</a:t>
            </a:r>
            <a:endParaRPr lang="zh-CN" altLang="en-US" sz="3200" spc="150">
              <a:latin typeface="微软雅黑" panose="020B0503020204020204" pitchFamily="2" charset="-122"/>
              <a:ea typeface="微软雅黑" panose="020B0503020204020204" pitchFamily="2" charset="-122"/>
            </a:endParaRPr>
          </a:p>
          <a:p>
            <a:pPr marL="742950" indent="-742950" algn="l">
              <a:buFont typeface="Arial" panose="020B0604020202020204" pitchFamily="34" charset="0"/>
              <a:buChar char="•"/>
            </a:pPr>
            <a:r>
              <a:rPr lang="zh-CN" altLang="en-US" sz="3200" spc="150">
                <a:latin typeface="微软雅黑" panose="020B0503020204020204" pitchFamily="2" charset="-122"/>
                <a:ea typeface="微软雅黑" panose="020B0503020204020204" pitchFamily="2" charset="-122"/>
              </a:rPr>
              <a:t>没有人清晰的表述人才策略对战略目标达成的贡献。</a:t>
            </a:r>
            <a:endParaRPr lang="zh-CN" altLang="en-US" sz="3200" spc="150">
              <a:latin typeface="微软雅黑" panose="020B0503020204020204" pitchFamily="2" charset="-122"/>
              <a:ea typeface="微软雅黑" panose="020B0503020204020204" pitchFamily="2" charset="-122"/>
            </a:endParaRPr>
          </a:p>
          <a:p>
            <a:pPr marL="742950" indent="-742950" algn="l">
              <a:buFont typeface="Arial" panose="020B0604020202020204" pitchFamily="34" charset="0"/>
              <a:buChar char="•"/>
            </a:pPr>
            <a:r>
              <a:rPr lang="zh-CN" altLang="en-US" sz="3200" spc="150">
                <a:latin typeface="微软雅黑" panose="020B0503020204020204" pitchFamily="2" charset="-122"/>
                <a:ea typeface="微软雅黑" panose="020B0503020204020204" pitchFamily="2" charset="-122"/>
              </a:rPr>
              <a:t>人才管理实践与经营战略之间缺乏直接的联系。</a:t>
            </a:r>
            <a:endParaRPr lang="zh-CN" altLang="en-US" sz="3200" spc="150">
              <a:latin typeface="微软雅黑" panose="020B0503020204020204" pitchFamily="2" charset="-122"/>
              <a:ea typeface="微软雅黑" panose="020B0503020204020204" pitchFamily="2" charset="-122"/>
            </a:endParaRPr>
          </a:p>
          <a:p>
            <a:pPr marL="742950" indent="-742950" algn="l">
              <a:buFont typeface="Arial" panose="020B0604020202020204" pitchFamily="34" charset="0"/>
              <a:buChar char="•"/>
            </a:pPr>
            <a:r>
              <a:rPr lang="zh-CN" altLang="en-US" sz="3200" spc="150">
                <a:latin typeface="微软雅黑" panose="020B0503020204020204" pitchFamily="2" charset="-122"/>
                <a:ea typeface="微软雅黑" panose="020B0503020204020204" pitchFamily="2" charset="-122"/>
              </a:rPr>
              <a:t>与</a:t>
            </a:r>
            <a:r>
              <a:rPr lang="en-US" altLang="zh-CN" sz="3200" spc="150">
                <a:latin typeface="微软雅黑" panose="020B0503020204020204" pitchFamily="2" charset="-122"/>
                <a:ea typeface="微软雅黑" panose="020B0503020204020204" pitchFamily="2" charset="-122"/>
              </a:rPr>
              <a:t>HR</a:t>
            </a:r>
            <a:r>
              <a:rPr lang="zh-CN" altLang="en-US" sz="3200" spc="150">
                <a:latin typeface="微软雅黑" panose="020B0503020204020204" pitchFamily="2" charset="-122"/>
                <a:ea typeface="微软雅黑" panose="020B0503020204020204" pitchFamily="2" charset="-122"/>
              </a:rPr>
              <a:t>部门关于钱的谈话主要集中在控制总体预算上。</a:t>
            </a:r>
            <a:endParaRPr lang="zh-CN" altLang="en-US" sz="3200" spc="150">
              <a:latin typeface="微软雅黑" panose="020B0503020204020204" pitchFamily="2" charset="-122"/>
              <a:ea typeface="微软雅黑" panose="020B0503020204020204" pitchFamily="2" charset="-122"/>
            </a:endParaRPr>
          </a:p>
          <a:p>
            <a:pPr marL="742950" indent="-742950" algn="l">
              <a:buFont typeface="Arial" panose="020B0604020202020204" pitchFamily="34" charset="0"/>
              <a:buChar char="•"/>
            </a:pPr>
            <a:r>
              <a:rPr lang="en-US" altLang="zh-CN" sz="3200" spc="150">
                <a:latin typeface="微软雅黑" panose="020B0503020204020204" pitchFamily="2" charset="-122"/>
                <a:ea typeface="微软雅黑" panose="020B0503020204020204" pitchFamily="2" charset="-122"/>
              </a:rPr>
              <a:t>HR</a:t>
            </a:r>
            <a:r>
              <a:rPr lang="zh-CN" altLang="en-US" sz="3200" spc="150">
                <a:latin typeface="微软雅黑" panose="020B0503020204020204" pitchFamily="2" charset="-122"/>
                <a:ea typeface="微软雅黑" panose="020B0503020204020204" pitchFamily="2" charset="-122"/>
              </a:rPr>
              <a:t>不清楚如何成为战略性的业务伙伴。</a:t>
            </a:r>
            <a:endParaRPr lang="zh-CN" altLang="en-US" sz="3200" spc="150">
              <a:latin typeface="微软雅黑" panose="020B0503020204020204" pitchFamily="2" charset="-122"/>
              <a:ea typeface="微软雅黑" panose="020B0503020204020204" pitchFamily="2" charset="-122"/>
            </a:endParaRPr>
          </a:p>
          <a:p>
            <a:pPr marL="742950" indent="-742950" algn="l">
              <a:buFont typeface="Arial" panose="020B0604020202020204" pitchFamily="34" charset="0"/>
              <a:buChar char="•"/>
            </a:pPr>
            <a:r>
              <a:rPr lang="zh-CN" altLang="en-US" sz="3200" spc="150">
                <a:latin typeface="微软雅黑" panose="020B0503020204020204" pitchFamily="2" charset="-122"/>
                <a:ea typeface="微软雅黑" panose="020B0503020204020204" pitchFamily="2" charset="-122"/>
              </a:rPr>
              <a:t>谈论</a:t>
            </a:r>
            <a:r>
              <a:rPr lang="en-US" altLang="zh-CN" sz="3200" spc="150">
                <a:latin typeface="微软雅黑" panose="020B0503020204020204" pitchFamily="2" charset="-122"/>
                <a:ea typeface="微软雅黑" panose="020B0503020204020204" pitchFamily="2" charset="-122"/>
              </a:rPr>
              <a:t>HR</a:t>
            </a:r>
            <a:r>
              <a:rPr lang="zh-CN" altLang="en-US" sz="3200" spc="150">
                <a:latin typeface="微软雅黑" panose="020B0503020204020204" pitchFamily="2" charset="-122"/>
                <a:ea typeface="微软雅黑" panose="020B0503020204020204" pitchFamily="2" charset="-122"/>
              </a:rPr>
              <a:t>转型，从来没有真正投入时间行动。</a:t>
            </a:r>
            <a:endParaRPr lang="zh-CN" altLang="en-US" sz="3200" spc="150">
              <a:latin typeface="微软雅黑" panose="020B0503020204020204" pitchFamily="2" charset="-122"/>
              <a:ea typeface="微软雅黑" panose="020B0503020204020204" pitchFamily="2" charset="-122"/>
            </a:endParaRPr>
          </a:p>
          <a:p>
            <a:pPr marL="742950" indent="-742950" algn="l">
              <a:buFont typeface="Arial" panose="020B0604020202020204" pitchFamily="34" charset="0"/>
              <a:buChar char="•"/>
            </a:pPr>
            <a:r>
              <a:rPr lang="zh-CN" altLang="en-US" sz="3200" spc="150">
                <a:latin typeface="微软雅黑" panose="020B0503020204020204" pitchFamily="2" charset="-122"/>
                <a:ea typeface="微软雅黑" panose="020B0503020204020204" pitchFamily="2" charset="-122"/>
              </a:rPr>
              <a:t>人才管理工作的价值是与外部最佳实践比较来评估的。</a:t>
            </a:r>
            <a:endParaRPr lang="zh-CN" altLang="en-US" sz="3200" spc="150">
              <a:latin typeface="微软雅黑" panose="020B0503020204020204" pitchFamily="2" charset="-122"/>
              <a:ea typeface="微软雅黑" panose="020B0503020204020204" pitchFamily="2" charset="-122"/>
            </a:endParaRPr>
          </a:p>
          <a:p>
            <a:pPr marL="742950" indent="-742950" algn="l">
              <a:buFont typeface="Arial" panose="020B0604020202020204" pitchFamily="34" charset="0"/>
              <a:buChar char="•"/>
            </a:pPr>
            <a:r>
              <a:rPr lang="zh-CN" altLang="en-US" sz="3200" spc="150">
                <a:latin typeface="微软雅黑" panose="020B0503020204020204" pitchFamily="2" charset="-122"/>
                <a:ea typeface="微软雅黑" panose="020B0503020204020204" pitchFamily="2" charset="-122"/>
              </a:rPr>
              <a:t>对某些员工的</a:t>
            </a:r>
            <a:r>
              <a:rPr lang="en-US" altLang="zh-CN" sz="3200" spc="150">
                <a:latin typeface="微软雅黑" panose="020B0503020204020204" pitchFamily="2" charset="-122"/>
                <a:ea typeface="微软雅黑" panose="020B0503020204020204" pitchFamily="2" charset="-122"/>
              </a:rPr>
              <a:t>“</a:t>
            </a:r>
            <a:r>
              <a:rPr lang="zh-CN" altLang="en-US" sz="3200" spc="150">
                <a:latin typeface="微软雅黑" panose="020B0503020204020204" pitchFamily="2" charset="-122"/>
                <a:ea typeface="微软雅黑" panose="020B0503020204020204" pitchFamily="2" charset="-122"/>
              </a:rPr>
              <a:t>受冷落</a:t>
            </a:r>
            <a:r>
              <a:rPr lang="en-US" altLang="zh-CN" sz="3200" spc="150">
                <a:latin typeface="微软雅黑" panose="020B0503020204020204" pitchFamily="2" charset="-122"/>
                <a:ea typeface="微软雅黑" panose="020B0503020204020204" pitchFamily="2" charset="-122"/>
              </a:rPr>
              <a:t>”</a:t>
            </a:r>
            <a:r>
              <a:rPr lang="zh-CN" altLang="en-US" sz="3200" spc="150">
                <a:latin typeface="微软雅黑" panose="020B0503020204020204" pitchFamily="2" charset="-122"/>
                <a:ea typeface="微软雅黑" panose="020B0503020204020204" pitchFamily="2" charset="-122"/>
              </a:rPr>
              <a:t>心里有顾虑，难以对关键人才进行重点投资。</a:t>
            </a:r>
            <a:endParaRPr lang="zh-CN" altLang="en-US" sz="3200" spc="150">
              <a:latin typeface="微软雅黑" panose="020B0503020204020204" pitchFamily="2" charset="-122"/>
              <a:ea typeface="微软雅黑" panose="020B0503020204020204" pitchFamily="2" charset="-122"/>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nvSpPr>
        <p:spPr>
          <a:xfrm>
            <a:off x="300355" y="70485"/>
            <a:ext cx="9537700" cy="80327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地方政府间竞争的维度</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2" name="矩形 1"/>
          <p:cNvSpPr/>
          <p:nvPr>
            <p:custDataLst>
              <p:tags r:id="rId1"/>
            </p:custDataLst>
          </p:nvPr>
        </p:nvSpPr>
        <p:spPr>
          <a:xfrm>
            <a:off x="1100313" y="1199615"/>
            <a:ext cx="4780547" cy="1329072"/>
          </a:xfrm>
          <a:prstGeom prst="rect">
            <a:avLst/>
          </a:prstGeom>
          <a:noFill/>
          <a:ln>
            <a:solidFill>
              <a:srgbClr val="FFFFFF">
                <a:lumMod val="75000"/>
              </a:srgbClr>
            </a:solidFill>
          </a:ln>
        </p:spPr>
        <p:style>
          <a:lnRef idx="2">
            <a:srgbClr val="F5C621">
              <a:shade val="50000"/>
            </a:srgbClr>
          </a:lnRef>
          <a:fillRef idx="1">
            <a:srgbClr val="F5C621"/>
          </a:fillRef>
          <a:effectRef idx="0">
            <a:srgbClr val="F5C621"/>
          </a:effectRef>
          <a:fontRef idx="minor">
            <a:srgbClr val="FFFFFF"/>
          </a:fontRef>
        </p:style>
        <p:txBody>
          <a:bodyPr rtlCol="0" anchor="ctr"/>
          <a:lstStyle/>
          <a:p>
            <a:pPr algn="ctr"/>
            <a:endParaRPr lang="zh-CN" altLang="en-US">
              <a:solidFill>
                <a:prstClr val="white"/>
              </a:solidFill>
            </a:endParaRPr>
          </a:p>
        </p:txBody>
      </p:sp>
      <p:sp>
        <p:nvSpPr>
          <p:cNvPr id="5" name="矩形 4"/>
          <p:cNvSpPr/>
          <p:nvPr>
            <p:custDataLst>
              <p:tags r:id="rId2"/>
            </p:custDataLst>
          </p:nvPr>
        </p:nvSpPr>
        <p:spPr>
          <a:xfrm>
            <a:off x="1733975" y="1002178"/>
            <a:ext cx="3513221" cy="463138"/>
          </a:xfrm>
          <a:prstGeom prst="rect">
            <a:avLst/>
          </a:prstGeom>
          <a:solidFill>
            <a:srgbClr val="F5C621"/>
          </a:solidFill>
          <a:ln>
            <a:noFill/>
          </a:ln>
        </p:spPr>
        <p:style>
          <a:lnRef idx="2">
            <a:srgbClr val="F5C621">
              <a:shade val="50000"/>
            </a:srgbClr>
          </a:lnRef>
          <a:fillRef idx="1">
            <a:srgbClr val="F5C621"/>
          </a:fillRef>
          <a:effectRef idx="0">
            <a:srgbClr val="F5C621"/>
          </a:effectRef>
          <a:fontRef idx="minor">
            <a:srgbClr val="FFFFFF"/>
          </a:fontRef>
        </p:style>
        <p:txBody>
          <a:bodyPr rtlCol="0" anchor="ctr"/>
          <a:lstStyle/>
          <a:p>
            <a:pPr algn="ctr"/>
            <a:endParaRPr lang="zh-CN" altLang="en-US">
              <a:solidFill>
                <a:prstClr val="white"/>
              </a:solidFill>
            </a:endParaRPr>
          </a:p>
        </p:txBody>
      </p:sp>
      <p:sp>
        <p:nvSpPr>
          <p:cNvPr id="12" name="矩形 11"/>
          <p:cNvSpPr/>
          <p:nvPr>
            <p:custDataLst>
              <p:tags r:id="rId3"/>
            </p:custDataLst>
          </p:nvPr>
        </p:nvSpPr>
        <p:spPr>
          <a:xfrm>
            <a:off x="6340351" y="1199615"/>
            <a:ext cx="4780547" cy="1329072"/>
          </a:xfrm>
          <a:prstGeom prst="rect">
            <a:avLst/>
          </a:prstGeom>
          <a:noFill/>
          <a:ln>
            <a:solidFill>
              <a:srgbClr val="FFFFFF">
                <a:lumMod val="75000"/>
              </a:srgbClr>
            </a:solidFill>
          </a:ln>
        </p:spPr>
        <p:style>
          <a:lnRef idx="2">
            <a:srgbClr val="F5C621">
              <a:shade val="50000"/>
            </a:srgbClr>
          </a:lnRef>
          <a:fillRef idx="1">
            <a:srgbClr val="F5C621"/>
          </a:fillRef>
          <a:effectRef idx="0">
            <a:srgbClr val="F5C621"/>
          </a:effectRef>
          <a:fontRef idx="minor">
            <a:srgbClr val="FFFFFF"/>
          </a:fontRef>
        </p:style>
        <p:txBody>
          <a:bodyPr rtlCol="0" anchor="ctr"/>
          <a:lstStyle/>
          <a:p>
            <a:pPr algn="ctr"/>
            <a:endParaRPr lang="zh-CN" altLang="en-US">
              <a:solidFill>
                <a:prstClr val="white"/>
              </a:solidFill>
            </a:endParaRPr>
          </a:p>
        </p:txBody>
      </p:sp>
      <p:sp>
        <p:nvSpPr>
          <p:cNvPr id="13" name="矩形 12"/>
          <p:cNvSpPr/>
          <p:nvPr>
            <p:custDataLst>
              <p:tags r:id="rId4"/>
            </p:custDataLst>
          </p:nvPr>
        </p:nvSpPr>
        <p:spPr>
          <a:xfrm>
            <a:off x="6974013" y="1002178"/>
            <a:ext cx="3513221" cy="463138"/>
          </a:xfrm>
          <a:prstGeom prst="rect">
            <a:avLst/>
          </a:prstGeom>
          <a:solidFill>
            <a:srgbClr val="474546"/>
          </a:solidFill>
          <a:ln>
            <a:noFill/>
          </a:ln>
        </p:spPr>
        <p:style>
          <a:lnRef idx="2">
            <a:srgbClr val="F5C621">
              <a:shade val="50000"/>
            </a:srgbClr>
          </a:lnRef>
          <a:fillRef idx="1">
            <a:srgbClr val="F5C621"/>
          </a:fillRef>
          <a:effectRef idx="0">
            <a:srgbClr val="F5C621"/>
          </a:effectRef>
          <a:fontRef idx="minor">
            <a:srgbClr val="FFFFFF"/>
          </a:fontRef>
        </p:style>
        <p:txBody>
          <a:bodyPr rtlCol="0" anchor="ctr"/>
          <a:lstStyle/>
          <a:p>
            <a:pPr algn="ctr"/>
            <a:endParaRPr lang="zh-CN" altLang="en-US">
              <a:solidFill>
                <a:prstClr val="white"/>
              </a:solidFill>
            </a:endParaRPr>
          </a:p>
        </p:txBody>
      </p:sp>
      <p:sp>
        <p:nvSpPr>
          <p:cNvPr id="4" name="文本框 3"/>
          <p:cNvSpPr txBox="1"/>
          <p:nvPr>
            <p:custDataLst>
              <p:tags r:id="rId5"/>
            </p:custDataLst>
          </p:nvPr>
        </p:nvSpPr>
        <p:spPr>
          <a:xfrm>
            <a:off x="1802106" y="1002914"/>
            <a:ext cx="3351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pitchFamily="2" charset="-122"/>
              </a:defRPr>
            </a:lvl1pPr>
            <a:lvl2pPr marL="742950" indent="-285750">
              <a:defRPr>
                <a:latin typeface="Calibri" panose="020F0502020204030204" charset="0"/>
                <a:ea typeface="微软雅黑" panose="020B0503020204020204" pitchFamily="2" charset="-122"/>
              </a:defRPr>
            </a:lvl2pPr>
            <a:lvl3pPr marL="1143000" indent="-228600">
              <a:defRPr>
                <a:latin typeface="Calibri" panose="020F0502020204030204" charset="0"/>
                <a:ea typeface="微软雅黑" panose="020B0503020204020204" pitchFamily="2" charset="-122"/>
              </a:defRPr>
            </a:lvl3pPr>
            <a:lvl4pPr marL="1600200" indent="-228600">
              <a:defRPr>
                <a:latin typeface="Calibri" panose="020F0502020204030204" charset="0"/>
                <a:ea typeface="微软雅黑" panose="020B0503020204020204" pitchFamily="2" charset="-122"/>
              </a:defRPr>
            </a:lvl4pPr>
            <a:lvl5pPr marL="2057400" indent="-228600">
              <a:defRPr>
                <a:latin typeface="Calibri" panose="020F0502020204030204" charset="0"/>
                <a:ea typeface="微软雅黑" panose="020B0503020204020204" pitchFamily="2" charset="-122"/>
              </a:defRPr>
            </a:lvl5pPr>
            <a:lvl6pPr marL="2514600" indent="-228600" fontAlgn="base">
              <a:spcBef>
                <a:spcPct val="0"/>
              </a:spcBef>
              <a:spcAft>
                <a:spcPct val="0"/>
              </a:spcAft>
              <a:defRPr>
                <a:latin typeface="Calibri" panose="020F0502020204030204" charset="0"/>
                <a:ea typeface="微软雅黑" panose="020B0503020204020204" pitchFamily="2" charset="-122"/>
              </a:defRPr>
            </a:lvl6pPr>
            <a:lvl7pPr marL="2971800" indent="-228600" fontAlgn="base">
              <a:spcBef>
                <a:spcPct val="0"/>
              </a:spcBef>
              <a:spcAft>
                <a:spcPct val="0"/>
              </a:spcAft>
              <a:defRPr>
                <a:latin typeface="Calibri" panose="020F0502020204030204" charset="0"/>
                <a:ea typeface="微软雅黑" panose="020B0503020204020204" pitchFamily="2" charset="-122"/>
              </a:defRPr>
            </a:lvl7pPr>
            <a:lvl8pPr marL="3429000" indent="-228600" fontAlgn="base">
              <a:spcBef>
                <a:spcPct val="0"/>
              </a:spcBef>
              <a:spcAft>
                <a:spcPct val="0"/>
              </a:spcAft>
              <a:defRPr>
                <a:latin typeface="Calibri" panose="020F0502020204030204" charset="0"/>
                <a:ea typeface="微软雅黑" panose="020B0503020204020204" pitchFamily="2" charset="-122"/>
              </a:defRPr>
            </a:lvl8pPr>
            <a:lvl9pPr marL="3886200" indent="-228600" fontAlgn="base">
              <a:spcBef>
                <a:spcPct val="0"/>
              </a:spcBef>
              <a:spcAft>
                <a:spcPct val="0"/>
              </a:spcAft>
              <a:defRPr>
                <a:latin typeface="Calibri" panose="020F0502020204030204" charset="0"/>
                <a:ea typeface="微软雅黑" panose="020B0503020204020204" pitchFamily="2" charset="-122"/>
              </a:defRPr>
            </a:lvl9pPr>
          </a:lstStyle>
          <a:p>
            <a:r>
              <a:rPr lang="zh-CN" altLang="en-US" dirty="0">
                <a:ea typeface="黑体" panose="02010609060101010101" charset="-122"/>
                <a:cs typeface="+mn-ea"/>
              </a:rPr>
              <a:t>改善地方公共物品</a:t>
            </a:r>
            <a:endParaRPr lang="zh-CN" altLang="en-US" dirty="0">
              <a:ea typeface="黑体" panose="02010609060101010101" charset="-122"/>
              <a:cs typeface="+mn-ea"/>
            </a:endParaRPr>
          </a:p>
        </p:txBody>
      </p:sp>
      <p:sp>
        <p:nvSpPr>
          <p:cNvPr id="21" name="文本框 20"/>
          <p:cNvSpPr txBox="1"/>
          <p:nvPr>
            <p:custDataLst>
              <p:tags r:id="rId6"/>
            </p:custDataLst>
          </p:nvPr>
        </p:nvSpPr>
        <p:spPr>
          <a:xfrm>
            <a:off x="1317625" y="1707515"/>
            <a:ext cx="4425950" cy="717550"/>
          </a:xfrm>
          <a:prstGeom prst="rect">
            <a:avLst/>
          </a:prstGeom>
        </p:spPr>
        <p:txBody>
          <a:bodyPr wrap="square">
            <a:normAutofit/>
          </a:bodyPr>
          <a:lstStyle>
            <a:defPPr>
              <a:defRPr lang="zh-CN"/>
            </a:defPPr>
            <a:lvl1pPr>
              <a:defRPr sz="1400">
                <a:solidFill>
                  <a:srgbClr val="474546"/>
                </a:solidFill>
                <a:latin typeface="Arial" panose="020B0604020202020204" pitchFamily="34" charset="0"/>
              </a:defRPr>
            </a:lvl1pPr>
          </a:lstStyle>
          <a:p>
            <a:pPr algn="l"/>
            <a:r>
              <a:rPr lang="zh-CN" altLang="en-US" sz="1600" dirty="0">
                <a:solidFill>
                  <a:srgbClr val="000000"/>
                </a:solidFill>
                <a:latin typeface="Arial" panose="020B0604020202020204" pitchFamily="34" charset="0"/>
              </a:rPr>
              <a:t>数量上和质量上增加：基础设施建设、投资环境、社会治安、政府服务效率等相关制度创新。</a:t>
            </a:r>
            <a:endParaRPr lang="zh-CN" altLang="en-US" sz="1600" dirty="0">
              <a:solidFill>
                <a:srgbClr val="000000"/>
              </a:solidFill>
              <a:latin typeface="Arial" panose="020B0604020202020204" pitchFamily="34" charset="0"/>
            </a:endParaRPr>
          </a:p>
        </p:txBody>
      </p:sp>
      <p:sp>
        <p:nvSpPr>
          <p:cNvPr id="22" name="文本框 21"/>
          <p:cNvSpPr txBox="1"/>
          <p:nvPr>
            <p:custDataLst>
              <p:tags r:id="rId7"/>
            </p:custDataLst>
          </p:nvPr>
        </p:nvSpPr>
        <p:spPr>
          <a:xfrm>
            <a:off x="7056278" y="1002914"/>
            <a:ext cx="3351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pitchFamily="2" charset="-122"/>
              </a:defRPr>
            </a:lvl1pPr>
            <a:lvl2pPr marL="742950" indent="-285750">
              <a:defRPr>
                <a:latin typeface="Calibri" panose="020F0502020204030204" charset="0"/>
                <a:ea typeface="微软雅黑" panose="020B0503020204020204" pitchFamily="2" charset="-122"/>
              </a:defRPr>
            </a:lvl2pPr>
            <a:lvl3pPr marL="1143000" indent="-228600">
              <a:defRPr>
                <a:latin typeface="Calibri" panose="020F0502020204030204" charset="0"/>
                <a:ea typeface="微软雅黑" panose="020B0503020204020204" pitchFamily="2" charset="-122"/>
              </a:defRPr>
            </a:lvl3pPr>
            <a:lvl4pPr marL="1600200" indent="-228600">
              <a:defRPr>
                <a:latin typeface="Calibri" panose="020F0502020204030204" charset="0"/>
                <a:ea typeface="微软雅黑" panose="020B0503020204020204" pitchFamily="2" charset="-122"/>
              </a:defRPr>
            </a:lvl4pPr>
            <a:lvl5pPr marL="2057400" indent="-228600">
              <a:defRPr>
                <a:latin typeface="Calibri" panose="020F0502020204030204" charset="0"/>
                <a:ea typeface="微软雅黑" panose="020B0503020204020204" pitchFamily="2" charset="-122"/>
              </a:defRPr>
            </a:lvl5pPr>
            <a:lvl6pPr marL="2514600" indent="-228600" fontAlgn="base">
              <a:spcBef>
                <a:spcPct val="0"/>
              </a:spcBef>
              <a:spcAft>
                <a:spcPct val="0"/>
              </a:spcAft>
              <a:defRPr>
                <a:latin typeface="Calibri" panose="020F0502020204030204" charset="0"/>
                <a:ea typeface="微软雅黑" panose="020B0503020204020204" pitchFamily="2" charset="-122"/>
              </a:defRPr>
            </a:lvl6pPr>
            <a:lvl7pPr marL="2971800" indent="-228600" fontAlgn="base">
              <a:spcBef>
                <a:spcPct val="0"/>
              </a:spcBef>
              <a:spcAft>
                <a:spcPct val="0"/>
              </a:spcAft>
              <a:defRPr>
                <a:latin typeface="Calibri" panose="020F0502020204030204" charset="0"/>
                <a:ea typeface="微软雅黑" panose="020B0503020204020204" pitchFamily="2" charset="-122"/>
              </a:defRPr>
            </a:lvl7pPr>
            <a:lvl8pPr marL="3429000" indent="-228600" fontAlgn="base">
              <a:spcBef>
                <a:spcPct val="0"/>
              </a:spcBef>
              <a:spcAft>
                <a:spcPct val="0"/>
              </a:spcAft>
              <a:defRPr>
                <a:latin typeface="Calibri" panose="020F0502020204030204" charset="0"/>
                <a:ea typeface="微软雅黑" panose="020B0503020204020204" pitchFamily="2" charset="-122"/>
              </a:defRPr>
            </a:lvl8pPr>
            <a:lvl9pPr marL="3886200" indent="-228600" fontAlgn="base">
              <a:spcBef>
                <a:spcPct val="0"/>
              </a:spcBef>
              <a:spcAft>
                <a:spcPct val="0"/>
              </a:spcAft>
              <a:defRPr>
                <a:latin typeface="Calibri" panose="020F0502020204030204" charset="0"/>
                <a:ea typeface="微软雅黑" panose="020B0503020204020204" pitchFamily="2" charset="-122"/>
              </a:defRPr>
            </a:lvl9pPr>
          </a:lstStyle>
          <a:p>
            <a:r>
              <a:rPr lang="zh-CN" altLang="en-US" dirty="0">
                <a:ea typeface="黑体" panose="02010609060101010101" charset="-122"/>
                <a:cs typeface="+mn-ea"/>
              </a:rPr>
              <a:t>争夺生产要素</a:t>
            </a:r>
            <a:endParaRPr lang="zh-CN" altLang="en-US" dirty="0">
              <a:ea typeface="黑体" panose="02010609060101010101" charset="-122"/>
              <a:cs typeface="+mn-ea"/>
            </a:endParaRPr>
          </a:p>
        </p:txBody>
      </p:sp>
      <p:sp>
        <p:nvSpPr>
          <p:cNvPr id="23" name="文本框 22"/>
          <p:cNvSpPr txBox="1"/>
          <p:nvPr>
            <p:custDataLst>
              <p:tags r:id="rId8"/>
            </p:custDataLst>
          </p:nvPr>
        </p:nvSpPr>
        <p:spPr>
          <a:xfrm>
            <a:off x="6911321" y="1707469"/>
            <a:ext cx="3666876" cy="717374"/>
          </a:xfrm>
          <a:prstGeom prst="rect">
            <a:avLst/>
          </a:prstGeom>
        </p:spPr>
        <p:txBody>
          <a:bodyPr wrap="square">
            <a:normAutofit/>
          </a:bodyPr>
          <a:lstStyle>
            <a:defPPr>
              <a:defRPr lang="zh-CN"/>
            </a:defPPr>
            <a:lvl1pPr>
              <a:defRPr sz="1400">
                <a:solidFill>
                  <a:srgbClr val="474546"/>
                </a:solidFill>
                <a:latin typeface="Arial" panose="020B0604020202020204" pitchFamily="34" charset="0"/>
              </a:defRPr>
            </a:lvl1pPr>
          </a:lstStyle>
          <a:p>
            <a:pPr algn="l"/>
            <a:r>
              <a:rPr lang="zh-CN" altLang="en-US" sz="1600" dirty="0">
                <a:solidFill>
                  <a:srgbClr val="000000"/>
                </a:solidFill>
                <a:latin typeface="Arial" panose="020B0604020202020204" pitchFamily="34" charset="0"/>
              </a:rPr>
              <a:t>招商引资、招才引智</a:t>
            </a:r>
            <a:endParaRPr lang="zh-CN" altLang="en-US" sz="1600" dirty="0">
              <a:solidFill>
                <a:srgbClr val="000000"/>
              </a:solidFill>
              <a:latin typeface="Arial" panose="020B0604020202020204" pitchFamily="34" charset="0"/>
            </a:endParaRPr>
          </a:p>
        </p:txBody>
      </p:sp>
      <p:sp>
        <p:nvSpPr>
          <p:cNvPr id="8" name="矩形 7"/>
          <p:cNvSpPr/>
          <p:nvPr>
            <p:custDataLst>
              <p:tags r:id="rId9"/>
            </p:custDataLst>
          </p:nvPr>
        </p:nvSpPr>
        <p:spPr>
          <a:xfrm>
            <a:off x="1100313" y="2836271"/>
            <a:ext cx="4780547" cy="1329072"/>
          </a:xfrm>
          <a:prstGeom prst="rect">
            <a:avLst/>
          </a:prstGeom>
          <a:noFill/>
          <a:ln>
            <a:solidFill>
              <a:srgbClr val="FFFFFF">
                <a:lumMod val="75000"/>
              </a:srgbClr>
            </a:solidFill>
          </a:ln>
        </p:spPr>
        <p:style>
          <a:lnRef idx="2">
            <a:srgbClr val="F5C621">
              <a:shade val="50000"/>
            </a:srgbClr>
          </a:lnRef>
          <a:fillRef idx="1">
            <a:srgbClr val="F5C621"/>
          </a:fillRef>
          <a:effectRef idx="0">
            <a:srgbClr val="F5C621"/>
          </a:effectRef>
          <a:fontRef idx="minor">
            <a:srgbClr val="FFFFFF"/>
          </a:fontRef>
        </p:style>
        <p:txBody>
          <a:bodyPr rtlCol="0" anchor="ctr"/>
          <a:lstStyle/>
          <a:p>
            <a:pPr algn="ctr"/>
            <a:endParaRPr lang="zh-CN" altLang="en-US">
              <a:solidFill>
                <a:srgbClr val="474546"/>
              </a:solidFill>
            </a:endParaRPr>
          </a:p>
        </p:txBody>
      </p:sp>
      <p:sp>
        <p:nvSpPr>
          <p:cNvPr id="9" name="矩形 8"/>
          <p:cNvSpPr/>
          <p:nvPr>
            <p:custDataLst>
              <p:tags r:id="rId10"/>
            </p:custDataLst>
          </p:nvPr>
        </p:nvSpPr>
        <p:spPr>
          <a:xfrm>
            <a:off x="1733975" y="2638834"/>
            <a:ext cx="3513221" cy="463138"/>
          </a:xfrm>
          <a:prstGeom prst="rect">
            <a:avLst/>
          </a:prstGeom>
          <a:solidFill>
            <a:srgbClr val="474546"/>
          </a:solidFill>
          <a:ln>
            <a:noFill/>
          </a:ln>
        </p:spPr>
        <p:style>
          <a:lnRef idx="2">
            <a:srgbClr val="F5C621">
              <a:shade val="50000"/>
            </a:srgbClr>
          </a:lnRef>
          <a:fillRef idx="1">
            <a:srgbClr val="F5C621"/>
          </a:fillRef>
          <a:effectRef idx="0">
            <a:srgbClr val="F5C621"/>
          </a:effectRef>
          <a:fontRef idx="minor">
            <a:srgbClr val="FFFFFF"/>
          </a:fontRef>
        </p:style>
        <p:txBody>
          <a:bodyPr rtlCol="0" anchor="ctr"/>
          <a:lstStyle/>
          <a:p>
            <a:pPr algn="ctr"/>
            <a:endParaRPr lang="zh-CN" altLang="en-US">
              <a:solidFill>
                <a:srgbClr val="FFFFFF"/>
              </a:solidFill>
            </a:endParaRPr>
          </a:p>
        </p:txBody>
      </p:sp>
      <p:sp>
        <p:nvSpPr>
          <p:cNvPr id="16" name="矩形 15"/>
          <p:cNvSpPr/>
          <p:nvPr>
            <p:custDataLst>
              <p:tags r:id="rId11"/>
            </p:custDataLst>
          </p:nvPr>
        </p:nvSpPr>
        <p:spPr>
          <a:xfrm>
            <a:off x="6340351" y="2836271"/>
            <a:ext cx="4780547" cy="1329072"/>
          </a:xfrm>
          <a:prstGeom prst="rect">
            <a:avLst/>
          </a:prstGeom>
          <a:noFill/>
          <a:ln>
            <a:solidFill>
              <a:srgbClr val="FFFFFF">
                <a:lumMod val="75000"/>
              </a:srgbClr>
            </a:solidFill>
          </a:ln>
        </p:spPr>
        <p:style>
          <a:lnRef idx="2">
            <a:srgbClr val="F5C621">
              <a:shade val="50000"/>
            </a:srgbClr>
          </a:lnRef>
          <a:fillRef idx="1">
            <a:srgbClr val="F5C621"/>
          </a:fillRef>
          <a:effectRef idx="0">
            <a:srgbClr val="F5C621"/>
          </a:effectRef>
          <a:fontRef idx="minor">
            <a:srgbClr val="FFFFFF"/>
          </a:fontRef>
        </p:style>
        <p:txBody>
          <a:bodyPr rtlCol="0" anchor="ctr"/>
          <a:lstStyle/>
          <a:p>
            <a:pPr algn="ctr"/>
            <a:endParaRPr lang="zh-CN" altLang="en-US">
              <a:solidFill>
                <a:srgbClr val="474546"/>
              </a:solidFill>
            </a:endParaRPr>
          </a:p>
        </p:txBody>
      </p:sp>
      <p:sp>
        <p:nvSpPr>
          <p:cNvPr id="17" name="矩形 16"/>
          <p:cNvSpPr/>
          <p:nvPr>
            <p:custDataLst>
              <p:tags r:id="rId12"/>
            </p:custDataLst>
          </p:nvPr>
        </p:nvSpPr>
        <p:spPr>
          <a:xfrm>
            <a:off x="6974013" y="2638834"/>
            <a:ext cx="3513221" cy="463138"/>
          </a:xfrm>
          <a:prstGeom prst="rect">
            <a:avLst/>
          </a:prstGeom>
          <a:solidFill>
            <a:srgbClr val="F5C621"/>
          </a:solidFill>
          <a:ln>
            <a:noFill/>
          </a:ln>
        </p:spPr>
        <p:style>
          <a:lnRef idx="2">
            <a:srgbClr val="F5C621">
              <a:shade val="50000"/>
            </a:srgbClr>
          </a:lnRef>
          <a:fillRef idx="1">
            <a:srgbClr val="F5C621"/>
          </a:fillRef>
          <a:effectRef idx="0">
            <a:srgbClr val="F5C621"/>
          </a:effectRef>
          <a:fontRef idx="minor">
            <a:srgbClr val="FFFFFF"/>
          </a:fontRef>
        </p:style>
        <p:txBody>
          <a:bodyPr rtlCol="0" anchor="ctr"/>
          <a:lstStyle/>
          <a:p>
            <a:pPr algn="ctr"/>
            <a:endParaRPr lang="zh-CN" altLang="en-US">
              <a:solidFill>
                <a:srgbClr val="474546"/>
              </a:solidFill>
            </a:endParaRPr>
          </a:p>
        </p:txBody>
      </p:sp>
      <p:sp>
        <p:nvSpPr>
          <p:cNvPr id="24" name="文本框 23"/>
          <p:cNvSpPr txBox="1"/>
          <p:nvPr>
            <p:custDataLst>
              <p:tags r:id="rId13"/>
            </p:custDataLst>
          </p:nvPr>
        </p:nvSpPr>
        <p:spPr>
          <a:xfrm>
            <a:off x="1802106" y="2638833"/>
            <a:ext cx="3351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pitchFamily="2" charset="-122"/>
              </a:defRPr>
            </a:lvl1pPr>
            <a:lvl2pPr marL="742950" indent="-285750">
              <a:defRPr>
                <a:latin typeface="Calibri" panose="020F0502020204030204" charset="0"/>
                <a:ea typeface="微软雅黑" panose="020B0503020204020204" pitchFamily="2" charset="-122"/>
              </a:defRPr>
            </a:lvl2pPr>
            <a:lvl3pPr marL="1143000" indent="-228600">
              <a:defRPr>
                <a:latin typeface="Calibri" panose="020F0502020204030204" charset="0"/>
                <a:ea typeface="微软雅黑" panose="020B0503020204020204" pitchFamily="2" charset="-122"/>
              </a:defRPr>
            </a:lvl3pPr>
            <a:lvl4pPr marL="1600200" indent="-228600">
              <a:defRPr>
                <a:latin typeface="Calibri" panose="020F0502020204030204" charset="0"/>
                <a:ea typeface="微软雅黑" panose="020B0503020204020204" pitchFamily="2" charset="-122"/>
              </a:defRPr>
            </a:lvl4pPr>
            <a:lvl5pPr marL="2057400" indent="-228600">
              <a:defRPr>
                <a:latin typeface="Calibri" panose="020F0502020204030204" charset="0"/>
                <a:ea typeface="微软雅黑" panose="020B0503020204020204" pitchFamily="2" charset="-122"/>
              </a:defRPr>
            </a:lvl5pPr>
            <a:lvl6pPr marL="2514600" indent="-228600" fontAlgn="base">
              <a:spcBef>
                <a:spcPct val="0"/>
              </a:spcBef>
              <a:spcAft>
                <a:spcPct val="0"/>
              </a:spcAft>
              <a:defRPr>
                <a:latin typeface="Calibri" panose="020F0502020204030204" charset="0"/>
                <a:ea typeface="微软雅黑" panose="020B0503020204020204" pitchFamily="2" charset="-122"/>
              </a:defRPr>
            </a:lvl6pPr>
            <a:lvl7pPr marL="2971800" indent="-228600" fontAlgn="base">
              <a:spcBef>
                <a:spcPct val="0"/>
              </a:spcBef>
              <a:spcAft>
                <a:spcPct val="0"/>
              </a:spcAft>
              <a:defRPr>
                <a:latin typeface="Calibri" panose="020F0502020204030204" charset="0"/>
                <a:ea typeface="微软雅黑" panose="020B0503020204020204" pitchFamily="2" charset="-122"/>
              </a:defRPr>
            </a:lvl7pPr>
            <a:lvl8pPr marL="3429000" indent="-228600" fontAlgn="base">
              <a:spcBef>
                <a:spcPct val="0"/>
              </a:spcBef>
              <a:spcAft>
                <a:spcPct val="0"/>
              </a:spcAft>
              <a:defRPr>
                <a:latin typeface="Calibri" panose="020F0502020204030204" charset="0"/>
                <a:ea typeface="微软雅黑" panose="020B0503020204020204" pitchFamily="2" charset="-122"/>
              </a:defRPr>
            </a:lvl8pPr>
            <a:lvl9pPr marL="3886200" indent="-228600" fontAlgn="base">
              <a:spcBef>
                <a:spcPct val="0"/>
              </a:spcBef>
              <a:spcAft>
                <a:spcPct val="0"/>
              </a:spcAft>
              <a:defRPr>
                <a:latin typeface="Calibri" panose="020F0502020204030204" charset="0"/>
                <a:ea typeface="微软雅黑" panose="020B0503020204020204" pitchFamily="2" charset="-122"/>
              </a:defRPr>
            </a:lvl9pPr>
          </a:lstStyle>
          <a:p>
            <a:r>
              <a:rPr lang="zh-CN" altLang="en-US" dirty="0">
                <a:ea typeface="黑体" panose="02010609060101010101" charset="-122"/>
                <a:cs typeface="+mn-ea"/>
              </a:rPr>
              <a:t>支持和鼓励企业</a:t>
            </a:r>
            <a:endParaRPr lang="zh-CN" altLang="en-US" dirty="0">
              <a:ea typeface="黑体" panose="02010609060101010101" charset="-122"/>
              <a:cs typeface="+mn-ea"/>
            </a:endParaRPr>
          </a:p>
        </p:txBody>
      </p:sp>
      <p:sp>
        <p:nvSpPr>
          <p:cNvPr id="25" name="文本框 24"/>
          <p:cNvSpPr txBox="1"/>
          <p:nvPr>
            <p:custDataLst>
              <p:tags r:id="rId14"/>
            </p:custDataLst>
          </p:nvPr>
        </p:nvSpPr>
        <p:spPr>
          <a:xfrm>
            <a:off x="1224280" y="3213100"/>
            <a:ext cx="4518660" cy="847725"/>
          </a:xfrm>
          <a:prstGeom prst="rect">
            <a:avLst/>
          </a:prstGeom>
        </p:spPr>
        <p:txBody>
          <a:bodyPr wrap="square">
            <a:normAutofit fontScale="90000"/>
          </a:bodyPr>
          <a:lstStyle>
            <a:defPPr>
              <a:defRPr lang="zh-CN"/>
            </a:defPPr>
            <a:lvl1pPr>
              <a:defRPr sz="1400">
                <a:solidFill>
                  <a:srgbClr val="474546"/>
                </a:solidFill>
                <a:latin typeface="Arial" panose="020B0604020202020204" pitchFamily="34" charset="0"/>
              </a:defRPr>
            </a:lvl1pPr>
          </a:lstStyle>
          <a:p>
            <a:pPr algn="l"/>
            <a:r>
              <a:rPr lang="zh-CN" altLang="en-US" sz="1600" dirty="0">
                <a:solidFill>
                  <a:srgbClr val="000000"/>
                </a:solidFill>
                <a:latin typeface="Arial" panose="020B0604020202020204" pitchFamily="34" charset="0"/>
              </a:rPr>
              <a:t>通过制定地区发展战略，针对重点企业或者产业使用优惠、倾斜政策，包括产业、价格、金融、财政等政策，或者为企业用工、人才引进等提供特殊政策或便利条件</a:t>
            </a:r>
            <a:endParaRPr lang="zh-CN" altLang="en-US" sz="1600" dirty="0">
              <a:solidFill>
                <a:srgbClr val="000000"/>
              </a:solidFill>
              <a:latin typeface="Arial" panose="020B0604020202020204" pitchFamily="34" charset="0"/>
            </a:endParaRPr>
          </a:p>
        </p:txBody>
      </p:sp>
      <p:sp>
        <p:nvSpPr>
          <p:cNvPr id="26" name="文本框 25"/>
          <p:cNvSpPr txBox="1"/>
          <p:nvPr>
            <p:custDataLst>
              <p:tags r:id="rId15"/>
            </p:custDataLst>
          </p:nvPr>
        </p:nvSpPr>
        <p:spPr>
          <a:xfrm>
            <a:off x="7056278" y="2638833"/>
            <a:ext cx="3351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pitchFamily="2" charset="-122"/>
              </a:defRPr>
            </a:lvl1pPr>
            <a:lvl2pPr marL="742950" indent="-285750">
              <a:defRPr>
                <a:latin typeface="Calibri" panose="020F0502020204030204" charset="0"/>
                <a:ea typeface="微软雅黑" panose="020B0503020204020204" pitchFamily="2" charset="-122"/>
              </a:defRPr>
            </a:lvl2pPr>
            <a:lvl3pPr marL="1143000" indent="-228600">
              <a:defRPr>
                <a:latin typeface="Calibri" panose="020F0502020204030204" charset="0"/>
                <a:ea typeface="微软雅黑" panose="020B0503020204020204" pitchFamily="2" charset="-122"/>
              </a:defRPr>
            </a:lvl3pPr>
            <a:lvl4pPr marL="1600200" indent="-228600">
              <a:defRPr>
                <a:latin typeface="Calibri" panose="020F0502020204030204" charset="0"/>
                <a:ea typeface="微软雅黑" panose="020B0503020204020204" pitchFamily="2" charset="-122"/>
              </a:defRPr>
            </a:lvl4pPr>
            <a:lvl5pPr marL="2057400" indent="-228600">
              <a:defRPr>
                <a:latin typeface="Calibri" panose="020F0502020204030204" charset="0"/>
                <a:ea typeface="微软雅黑" panose="020B0503020204020204" pitchFamily="2" charset="-122"/>
              </a:defRPr>
            </a:lvl5pPr>
            <a:lvl6pPr marL="2514600" indent="-228600" fontAlgn="base">
              <a:spcBef>
                <a:spcPct val="0"/>
              </a:spcBef>
              <a:spcAft>
                <a:spcPct val="0"/>
              </a:spcAft>
              <a:defRPr>
                <a:latin typeface="Calibri" panose="020F0502020204030204" charset="0"/>
                <a:ea typeface="微软雅黑" panose="020B0503020204020204" pitchFamily="2" charset="-122"/>
              </a:defRPr>
            </a:lvl6pPr>
            <a:lvl7pPr marL="2971800" indent="-228600" fontAlgn="base">
              <a:spcBef>
                <a:spcPct val="0"/>
              </a:spcBef>
              <a:spcAft>
                <a:spcPct val="0"/>
              </a:spcAft>
              <a:defRPr>
                <a:latin typeface="Calibri" panose="020F0502020204030204" charset="0"/>
                <a:ea typeface="微软雅黑" panose="020B0503020204020204" pitchFamily="2" charset="-122"/>
              </a:defRPr>
            </a:lvl7pPr>
            <a:lvl8pPr marL="3429000" indent="-228600" fontAlgn="base">
              <a:spcBef>
                <a:spcPct val="0"/>
              </a:spcBef>
              <a:spcAft>
                <a:spcPct val="0"/>
              </a:spcAft>
              <a:defRPr>
                <a:latin typeface="Calibri" panose="020F0502020204030204" charset="0"/>
                <a:ea typeface="微软雅黑" panose="020B0503020204020204" pitchFamily="2" charset="-122"/>
              </a:defRPr>
            </a:lvl8pPr>
            <a:lvl9pPr marL="3886200" indent="-228600" fontAlgn="base">
              <a:spcBef>
                <a:spcPct val="0"/>
              </a:spcBef>
              <a:spcAft>
                <a:spcPct val="0"/>
              </a:spcAft>
              <a:defRPr>
                <a:latin typeface="Calibri" panose="020F0502020204030204" charset="0"/>
                <a:ea typeface="微软雅黑" panose="020B0503020204020204" pitchFamily="2" charset="-122"/>
              </a:defRPr>
            </a:lvl9pPr>
          </a:lstStyle>
          <a:p>
            <a:r>
              <a:rPr lang="zh-CN" altLang="en-US" dirty="0">
                <a:ea typeface="黑体" panose="02010609060101010101" charset="-122"/>
                <a:cs typeface="+mn-ea"/>
              </a:rPr>
              <a:t>市场封锁和保护</a:t>
            </a:r>
            <a:endParaRPr lang="zh-CN" altLang="en-US" dirty="0">
              <a:ea typeface="黑体" panose="02010609060101010101" charset="-122"/>
              <a:cs typeface="+mn-ea"/>
            </a:endParaRPr>
          </a:p>
        </p:txBody>
      </p:sp>
      <p:sp>
        <p:nvSpPr>
          <p:cNvPr id="27" name="文本框 26"/>
          <p:cNvSpPr txBox="1"/>
          <p:nvPr>
            <p:custDataLst>
              <p:tags r:id="rId16"/>
            </p:custDataLst>
          </p:nvPr>
        </p:nvSpPr>
        <p:spPr>
          <a:xfrm>
            <a:off x="6340475" y="3205480"/>
            <a:ext cx="4656455" cy="960120"/>
          </a:xfrm>
          <a:prstGeom prst="rect">
            <a:avLst/>
          </a:prstGeom>
        </p:spPr>
        <p:txBody>
          <a:bodyPr wrap="square">
            <a:normAutofit fontScale="92500"/>
          </a:bodyPr>
          <a:lstStyle>
            <a:defPPr>
              <a:defRPr lang="zh-CN"/>
            </a:defPPr>
            <a:lvl1pPr>
              <a:defRPr sz="1400">
                <a:solidFill>
                  <a:srgbClr val="474546"/>
                </a:solidFill>
                <a:latin typeface="Arial" panose="020B0604020202020204" pitchFamily="34" charset="0"/>
              </a:defRPr>
            </a:lvl1pPr>
          </a:lstStyle>
          <a:p>
            <a:pPr algn="l"/>
            <a:r>
              <a:rPr lang="zh-CN" altLang="en-US" sz="1600" dirty="0">
                <a:solidFill>
                  <a:srgbClr val="000000"/>
                </a:solidFill>
                <a:latin typeface="Arial" panose="020B0604020202020204" pitchFamily="34" charset="0"/>
              </a:rPr>
              <a:t>通过行政、经济手段限制外地企业进入本地市场，增加审批手续强令当地企业参与封锁措施。（工程领域、烟草领域等）政府购买服务优先本地企业无可厚非。</a:t>
            </a:r>
            <a:endParaRPr lang="zh-CN" altLang="en-US" sz="1600" dirty="0">
              <a:solidFill>
                <a:srgbClr val="000000"/>
              </a:solidFill>
              <a:latin typeface="Arial" panose="020B0604020202020204" pitchFamily="34" charset="0"/>
            </a:endParaRPr>
          </a:p>
        </p:txBody>
      </p:sp>
      <p:sp>
        <p:nvSpPr>
          <p:cNvPr id="19" name="矩形 18"/>
          <p:cNvSpPr/>
          <p:nvPr>
            <p:custDataLst>
              <p:tags r:id="rId17"/>
            </p:custDataLst>
          </p:nvPr>
        </p:nvSpPr>
        <p:spPr>
          <a:xfrm>
            <a:off x="1099820" y="4472940"/>
            <a:ext cx="10020935" cy="976630"/>
          </a:xfrm>
          <a:prstGeom prst="rect">
            <a:avLst/>
          </a:prstGeom>
          <a:noFill/>
          <a:ln>
            <a:solidFill>
              <a:srgbClr val="FFFFFF">
                <a:lumMod val="75000"/>
              </a:srgbClr>
            </a:solidFill>
          </a:ln>
        </p:spPr>
        <p:style>
          <a:lnRef idx="2">
            <a:srgbClr val="F5C621">
              <a:shade val="50000"/>
            </a:srgbClr>
          </a:lnRef>
          <a:fillRef idx="1">
            <a:srgbClr val="F5C621"/>
          </a:fillRef>
          <a:effectRef idx="0">
            <a:srgbClr val="F5C621"/>
          </a:effectRef>
          <a:fontRef idx="minor">
            <a:srgbClr val="FFFFFF"/>
          </a:fontRef>
        </p:style>
        <p:txBody>
          <a:bodyPr rtlCol="0" anchor="ctr"/>
          <a:lstStyle/>
          <a:p>
            <a:pPr algn="ctr"/>
            <a:endParaRPr lang="zh-CN" altLang="en-US">
              <a:solidFill>
                <a:srgbClr val="474546"/>
              </a:solidFill>
            </a:endParaRPr>
          </a:p>
        </p:txBody>
      </p:sp>
      <p:sp>
        <p:nvSpPr>
          <p:cNvPr id="28" name="矩形 27"/>
          <p:cNvSpPr/>
          <p:nvPr>
            <p:custDataLst>
              <p:tags r:id="rId18"/>
            </p:custDataLst>
          </p:nvPr>
        </p:nvSpPr>
        <p:spPr>
          <a:xfrm>
            <a:off x="4353994" y="4275491"/>
            <a:ext cx="3513221" cy="463138"/>
          </a:xfrm>
          <a:prstGeom prst="rect">
            <a:avLst/>
          </a:prstGeom>
          <a:solidFill>
            <a:srgbClr val="474546"/>
          </a:solidFill>
          <a:ln>
            <a:noFill/>
          </a:ln>
        </p:spPr>
        <p:style>
          <a:lnRef idx="2">
            <a:srgbClr val="F5C621">
              <a:shade val="50000"/>
            </a:srgbClr>
          </a:lnRef>
          <a:fillRef idx="1">
            <a:srgbClr val="F5C621"/>
          </a:fillRef>
          <a:effectRef idx="0">
            <a:srgbClr val="F5C621"/>
          </a:effectRef>
          <a:fontRef idx="minor">
            <a:srgbClr val="FFFFFF"/>
          </a:fontRef>
        </p:style>
        <p:txBody>
          <a:bodyPr rtlCol="0" anchor="ctr"/>
          <a:lstStyle/>
          <a:p>
            <a:pPr algn="ctr"/>
            <a:endParaRPr lang="zh-CN" altLang="en-US">
              <a:solidFill>
                <a:srgbClr val="FFFFFF"/>
              </a:solidFill>
            </a:endParaRPr>
          </a:p>
        </p:txBody>
      </p:sp>
      <p:sp>
        <p:nvSpPr>
          <p:cNvPr id="31" name="文本框 30"/>
          <p:cNvSpPr txBox="1"/>
          <p:nvPr>
            <p:custDataLst>
              <p:tags r:id="rId19"/>
            </p:custDataLst>
          </p:nvPr>
        </p:nvSpPr>
        <p:spPr>
          <a:xfrm>
            <a:off x="4277801" y="4276964"/>
            <a:ext cx="3663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fontScale="90000"/>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pitchFamily="2" charset="-122"/>
              </a:defRPr>
            </a:lvl1pPr>
            <a:lvl2pPr marL="742950" indent="-285750">
              <a:defRPr>
                <a:latin typeface="Calibri" panose="020F0502020204030204" charset="0"/>
                <a:ea typeface="微软雅黑" panose="020B0503020204020204" pitchFamily="2" charset="-122"/>
              </a:defRPr>
            </a:lvl2pPr>
            <a:lvl3pPr marL="1143000" indent="-228600">
              <a:defRPr>
                <a:latin typeface="Calibri" panose="020F0502020204030204" charset="0"/>
                <a:ea typeface="微软雅黑" panose="020B0503020204020204" pitchFamily="2" charset="-122"/>
              </a:defRPr>
            </a:lvl3pPr>
            <a:lvl4pPr marL="1600200" indent="-228600">
              <a:defRPr>
                <a:latin typeface="Calibri" panose="020F0502020204030204" charset="0"/>
                <a:ea typeface="微软雅黑" panose="020B0503020204020204" pitchFamily="2" charset="-122"/>
              </a:defRPr>
            </a:lvl4pPr>
            <a:lvl5pPr marL="2057400" indent="-228600">
              <a:defRPr>
                <a:latin typeface="Calibri" panose="020F0502020204030204" charset="0"/>
                <a:ea typeface="微软雅黑" panose="020B0503020204020204" pitchFamily="2" charset="-122"/>
              </a:defRPr>
            </a:lvl5pPr>
            <a:lvl6pPr marL="2514600" indent="-228600" fontAlgn="base">
              <a:spcBef>
                <a:spcPct val="0"/>
              </a:spcBef>
              <a:spcAft>
                <a:spcPct val="0"/>
              </a:spcAft>
              <a:defRPr>
                <a:latin typeface="Calibri" panose="020F0502020204030204" charset="0"/>
                <a:ea typeface="微软雅黑" panose="020B0503020204020204" pitchFamily="2" charset="-122"/>
              </a:defRPr>
            </a:lvl6pPr>
            <a:lvl7pPr marL="2971800" indent="-228600" fontAlgn="base">
              <a:spcBef>
                <a:spcPct val="0"/>
              </a:spcBef>
              <a:spcAft>
                <a:spcPct val="0"/>
              </a:spcAft>
              <a:defRPr>
                <a:latin typeface="Calibri" panose="020F0502020204030204" charset="0"/>
                <a:ea typeface="微软雅黑" panose="020B0503020204020204" pitchFamily="2" charset="-122"/>
              </a:defRPr>
            </a:lvl7pPr>
            <a:lvl8pPr marL="3429000" indent="-228600" fontAlgn="base">
              <a:spcBef>
                <a:spcPct val="0"/>
              </a:spcBef>
              <a:spcAft>
                <a:spcPct val="0"/>
              </a:spcAft>
              <a:defRPr>
                <a:latin typeface="Calibri" panose="020F0502020204030204" charset="0"/>
                <a:ea typeface="微软雅黑" panose="020B0503020204020204" pitchFamily="2" charset="-122"/>
              </a:defRPr>
            </a:lvl8pPr>
            <a:lvl9pPr marL="3886200" indent="-228600" fontAlgn="base">
              <a:spcBef>
                <a:spcPct val="0"/>
              </a:spcBef>
              <a:spcAft>
                <a:spcPct val="0"/>
              </a:spcAft>
              <a:defRPr>
                <a:latin typeface="Calibri" panose="020F0502020204030204" charset="0"/>
                <a:ea typeface="微软雅黑" panose="020B0503020204020204" pitchFamily="2" charset="-122"/>
              </a:defRPr>
            </a:lvl9pPr>
          </a:lstStyle>
          <a:p>
            <a:r>
              <a:rPr lang="zh-CN" altLang="en-US" dirty="0">
                <a:ea typeface="黑体" panose="02010609060101010101" charset="-122"/>
                <a:cs typeface="+mn-ea"/>
              </a:rPr>
              <a:t>获取优惠政策，获得试点权</a:t>
            </a:r>
            <a:endParaRPr lang="zh-CN" altLang="en-US" dirty="0">
              <a:ea typeface="黑体" panose="02010609060101010101" charset="-122"/>
              <a:cs typeface="+mn-ea"/>
            </a:endParaRPr>
          </a:p>
        </p:txBody>
      </p:sp>
      <p:sp>
        <p:nvSpPr>
          <p:cNvPr id="32" name="文本框 31"/>
          <p:cNvSpPr txBox="1"/>
          <p:nvPr>
            <p:custDataLst>
              <p:tags r:id="rId20"/>
            </p:custDataLst>
          </p:nvPr>
        </p:nvSpPr>
        <p:spPr>
          <a:xfrm>
            <a:off x="1447800" y="4879340"/>
            <a:ext cx="9333230" cy="570230"/>
          </a:xfrm>
          <a:prstGeom prst="rect">
            <a:avLst/>
          </a:prstGeom>
        </p:spPr>
        <p:txBody>
          <a:bodyPr wrap="square">
            <a:normAutofit lnSpcReduction="10000"/>
          </a:bodyPr>
          <a:lstStyle>
            <a:defPPr>
              <a:defRPr lang="zh-CN"/>
            </a:defPPr>
            <a:lvl1pPr>
              <a:defRPr sz="1400">
                <a:solidFill>
                  <a:srgbClr val="474546"/>
                </a:solidFill>
                <a:latin typeface="Arial" panose="020B0604020202020204" pitchFamily="34" charset="0"/>
              </a:defRPr>
            </a:lvl1pPr>
          </a:lstStyle>
          <a:p>
            <a:pPr algn="l"/>
            <a:r>
              <a:rPr lang="zh-CN" altLang="en-US" sz="1600" dirty="0">
                <a:solidFill>
                  <a:srgbClr val="000000"/>
                </a:solidFill>
                <a:latin typeface="Arial" panose="020B0604020202020204" pitchFamily="34" charset="0"/>
              </a:rPr>
              <a:t>地方政府通过与中央或上级政府的博弈，在纵向政策层面上获得比其他地方政府更为优惠的政策，或者获得中央政府对制度供给试行准入和实验推广（自贸区、高新区、边贸区等）。</a:t>
            </a:r>
            <a:endParaRPr lang="zh-CN" altLang="en-US" sz="1600" dirty="0">
              <a:solidFill>
                <a:srgbClr val="000000"/>
              </a:solidFill>
              <a:latin typeface="Arial" panose="020B0604020202020204" pitchFamily="34" charset="0"/>
            </a:endParaRPr>
          </a:p>
        </p:txBody>
      </p:sp>
      <p:sp>
        <p:nvSpPr>
          <p:cNvPr id="6" name="文本框 5"/>
          <p:cNvSpPr txBox="1"/>
          <p:nvPr>
            <p:custDataLst>
              <p:tags r:id="rId21"/>
            </p:custDataLst>
          </p:nvPr>
        </p:nvSpPr>
        <p:spPr>
          <a:xfrm>
            <a:off x="1099185" y="5687695"/>
            <a:ext cx="10020935" cy="937260"/>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fontScale="77500" lnSpcReduction="10000"/>
          </a:bodyPr>
          <a:lstStyle>
            <a:defPPr>
              <a:defRPr lang="zh-CN"/>
            </a:defPPr>
            <a:lvl1pPr algn="ctr" fontAlgn="base">
              <a:spcBef>
                <a:spcPct val="0"/>
              </a:spcBef>
              <a:spcAft>
                <a:spcPct val="0"/>
              </a:spcAft>
              <a:defRPr sz="2400">
                <a:solidFill>
                  <a:prstClr val="white"/>
                </a:solidFill>
                <a:latin typeface="Arial" panose="020B0604020202020204" pitchFamily="34" charset="0"/>
                <a:ea typeface="微软雅黑" panose="020B0503020204020204" pitchFamily="2" charset="-122"/>
              </a:defRPr>
            </a:lvl1pPr>
            <a:lvl2pPr marL="742950" indent="-285750">
              <a:defRPr>
                <a:latin typeface="Calibri" panose="020F0502020204030204" charset="0"/>
                <a:ea typeface="微软雅黑" panose="020B0503020204020204" pitchFamily="2" charset="-122"/>
              </a:defRPr>
            </a:lvl2pPr>
            <a:lvl3pPr marL="1143000" indent="-228600">
              <a:defRPr>
                <a:latin typeface="Calibri" panose="020F0502020204030204" charset="0"/>
                <a:ea typeface="微软雅黑" panose="020B0503020204020204" pitchFamily="2" charset="-122"/>
              </a:defRPr>
            </a:lvl3pPr>
            <a:lvl4pPr marL="1600200" indent="-228600">
              <a:defRPr>
                <a:latin typeface="Calibri" panose="020F0502020204030204" charset="0"/>
                <a:ea typeface="微软雅黑" panose="020B0503020204020204" pitchFamily="2" charset="-122"/>
              </a:defRPr>
            </a:lvl4pPr>
            <a:lvl5pPr marL="2057400" indent="-228600">
              <a:defRPr>
                <a:latin typeface="Calibri" panose="020F0502020204030204" charset="0"/>
                <a:ea typeface="微软雅黑" panose="020B0503020204020204" pitchFamily="2" charset="-122"/>
              </a:defRPr>
            </a:lvl5pPr>
            <a:lvl6pPr marL="2514600" indent="-228600" fontAlgn="base">
              <a:spcBef>
                <a:spcPct val="0"/>
              </a:spcBef>
              <a:spcAft>
                <a:spcPct val="0"/>
              </a:spcAft>
              <a:defRPr>
                <a:latin typeface="Calibri" panose="020F0502020204030204" charset="0"/>
                <a:ea typeface="微软雅黑" panose="020B0503020204020204" pitchFamily="2" charset="-122"/>
              </a:defRPr>
            </a:lvl6pPr>
            <a:lvl7pPr marL="2971800" indent="-228600" fontAlgn="base">
              <a:spcBef>
                <a:spcPct val="0"/>
              </a:spcBef>
              <a:spcAft>
                <a:spcPct val="0"/>
              </a:spcAft>
              <a:defRPr>
                <a:latin typeface="Calibri" panose="020F0502020204030204" charset="0"/>
                <a:ea typeface="微软雅黑" panose="020B0503020204020204" pitchFamily="2" charset="-122"/>
              </a:defRPr>
            </a:lvl7pPr>
            <a:lvl8pPr marL="3429000" indent="-228600" fontAlgn="base">
              <a:spcBef>
                <a:spcPct val="0"/>
              </a:spcBef>
              <a:spcAft>
                <a:spcPct val="0"/>
              </a:spcAft>
              <a:defRPr>
                <a:latin typeface="Calibri" panose="020F0502020204030204" charset="0"/>
                <a:ea typeface="微软雅黑" panose="020B0503020204020204" pitchFamily="2" charset="-122"/>
              </a:defRPr>
            </a:lvl8pPr>
            <a:lvl9pPr marL="3886200" indent="-228600" fontAlgn="base">
              <a:spcBef>
                <a:spcPct val="0"/>
              </a:spcBef>
              <a:spcAft>
                <a:spcPct val="0"/>
              </a:spcAft>
              <a:defRPr>
                <a:latin typeface="Calibri" panose="020F0502020204030204" charset="0"/>
                <a:ea typeface="微软雅黑" panose="020B0503020204020204" pitchFamily="2" charset="-122"/>
              </a:defRPr>
            </a:lvl9pPr>
          </a:lstStyle>
          <a:p>
            <a:pPr algn="l"/>
            <a:r>
              <a:rPr lang="zh-CN" altLang="en-US" dirty="0">
                <a:ea typeface="黑体" panose="02010609060101010101" charset="-122"/>
                <a:cs typeface="+mn-ea"/>
              </a:rPr>
              <a:t>地方政府为了谋取当地福利和人均收入的提高，会采取一系列竞争策略如制度环境、环境保护、产业政策、社会治安、人才环境优化、区位优势包装、营销活动，旨在吸引更多的外部资金、技术、人力资本等生产要素进入本地，以增强本地经济的竞争力。</a:t>
            </a:r>
            <a:endParaRPr lang="zh-CN" altLang="en-US" dirty="0">
              <a:ea typeface="黑体" panose="02010609060101010101" charset="-122"/>
              <a:cs typeface="+mn-ea"/>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nvSpPr>
        <p:spPr>
          <a:xfrm>
            <a:off x="314325" y="70485"/>
            <a:ext cx="9537700" cy="80327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产业政策工具</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18" name="矩形 17"/>
          <p:cNvSpPr/>
          <p:nvPr>
            <p:custDataLst>
              <p:tags r:id="rId1"/>
            </p:custDataLst>
          </p:nvPr>
        </p:nvSpPr>
        <p:spPr>
          <a:xfrm>
            <a:off x="1356995" y="2060575"/>
            <a:ext cx="4861560" cy="1444625"/>
          </a:xfrm>
          <a:prstGeom prst="rect">
            <a:avLst/>
          </a:prstGeom>
        </p:spPr>
        <p:txBody>
          <a:bodyPr wrap="square" anchor="t" anchorCtr="0">
            <a:normAutofit fontScale="90000"/>
          </a:bodyPr>
          <a:lstStyle/>
          <a:p>
            <a:pPr algn="just">
              <a:lnSpc>
                <a:spcPct val="120000"/>
              </a:lnSpc>
            </a:pPr>
            <a:r>
              <a:rPr lang="zh-CN" altLang="en-US" kern="0" dirty="0">
                <a:ea typeface="宋体" panose="02010600030101010101" pitchFamily="2" charset="-122"/>
                <a:sym typeface="Arial" panose="020B0604020202020204" pitchFamily="34" charset="0"/>
              </a:rPr>
              <a:t>公共服务是当今公共行政的核心。主要包括行政管理服务（行政服务大厅的系列行政服务、规费减免），公共服务平台建设（技术、投融资、信息、物流、培训、管理咨询、法律、人力资源服务平台等）</a:t>
            </a:r>
            <a:endParaRPr lang="zh-CN" altLang="en-US" kern="0" dirty="0">
              <a:ea typeface="宋体" panose="02010600030101010101" pitchFamily="2" charset="-122"/>
              <a:sym typeface="Arial" panose="020B0604020202020204" pitchFamily="34" charset="0"/>
            </a:endParaRPr>
          </a:p>
        </p:txBody>
      </p:sp>
      <p:sp>
        <p:nvSpPr>
          <p:cNvPr id="19" name="矩形 18"/>
          <p:cNvSpPr/>
          <p:nvPr>
            <p:custDataLst>
              <p:tags r:id="rId2"/>
            </p:custDataLst>
          </p:nvPr>
        </p:nvSpPr>
        <p:spPr>
          <a:xfrm>
            <a:off x="1356694" y="1476234"/>
            <a:ext cx="3044797" cy="629406"/>
          </a:xfrm>
          <a:prstGeom prst="rect">
            <a:avLst/>
          </a:prstGeom>
        </p:spPr>
        <p:txBody>
          <a:bodyPr wrap="square" anchor="ctr" anchorCtr="0">
            <a:normAutofit/>
          </a:bodyPr>
          <a:lstStyle/>
          <a:p>
            <a:pPr algn="just">
              <a:lnSpc>
                <a:spcPct val="120000"/>
              </a:lnSpc>
            </a:pPr>
            <a:r>
              <a:rPr lang="zh-CN" altLang="en-US" b="1" kern="0" dirty="0">
                <a:solidFill>
                  <a:srgbClr val="63A537">
                    <a:lumMod val="75000"/>
                  </a:srgbClr>
                </a:solidFill>
                <a:latin typeface="Calibri Light" panose="020F0302020204030204" charset="0"/>
                <a:ea typeface="宋体" panose="02010600030101010101" pitchFamily="2" charset="-122"/>
                <a:cs typeface="+mn-ea"/>
                <a:sym typeface="Arial" panose="020B0604020202020204" pitchFamily="34" charset="0"/>
              </a:rPr>
              <a:t>公共政策工具</a:t>
            </a:r>
            <a:endParaRPr lang="zh-CN" altLang="en-US" b="1" kern="0" dirty="0">
              <a:solidFill>
                <a:srgbClr val="63A537">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6" name="KSO_Shape"/>
          <p:cNvSpPr/>
          <p:nvPr>
            <p:custDataLst>
              <p:tags r:id="rId3"/>
            </p:custDataLst>
          </p:nvPr>
        </p:nvSpPr>
        <p:spPr>
          <a:xfrm flipH="1">
            <a:off x="4401494" y="1338765"/>
            <a:ext cx="2156770" cy="1805871"/>
          </a:xfrm>
          <a:prstGeom prst="bentArrow">
            <a:avLst>
              <a:gd name="adj1" fmla="val 18510"/>
              <a:gd name="adj2" fmla="val 25000"/>
              <a:gd name="adj3" fmla="val 25000"/>
              <a:gd name="adj4" fmla="val 27631"/>
            </a:avLst>
          </a:prstGeom>
          <a:solidFill>
            <a:srgbClr val="92D050">
              <a:lumMod val="20000"/>
              <a:lumOff val="80000"/>
            </a:srgbClr>
          </a:solidFill>
          <a:ln>
            <a:noFill/>
          </a:ln>
        </p:spPr>
        <p:style>
          <a:lnRef idx="2">
            <a:srgbClr val="92D050">
              <a:shade val="50000"/>
            </a:srgbClr>
          </a:lnRef>
          <a:fillRef idx="1">
            <a:srgbClr val="92D050"/>
          </a:fillRef>
          <a:effectRef idx="0">
            <a:srgbClr val="92D050"/>
          </a:effectRef>
          <a:fontRef idx="minor">
            <a:sysClr val="window" lastClr="FFFFFF"/>
          </a:fontRef>
        </p:style>
        <p:txBody>
          <a:bodyPr anchor="ctr">
            <a:normAutofit/>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27" name="矩形 26"/>
          <p:cNvSpPr/>
          <p:nvPr>
            <p:custDataLst>
              <p:tags r:id="rId4"/>
            </p:custDataLst>
          </p:nvPr>
        </p:nvSpPr>
        <p:spPr>
          <a:xfrm>
            <a:off x="6717030" y="3140710"/>
            <a:ext cx="4704080" cy="1122045"/>
          </a:xfrm>
          <a:prstGeom prst="rect">
            <a:avLst/>
          </a:prstGeom>
        </p:spPr>
        <p:txBody>
          <a:bodyPr wrap="square" anchor="t" anchorCtr="0">
            <a:normAutofit/>
          </a:bodyPr>
          <a:lstStyle/>
          <a:p>
            <a:pPr algn="just">
              <a:lnSpc>
                <a:spcPct val="120000"/>
              </a:lnSpc>
            </a:pPr>
            <a:r>
              <a:rPr lang="zh-CN" altLang="en-US" kern="0" dirty="0">
                <a:ea typeface="宋体" panose="02010600030101010101" pitchFamily="2" charset="-122"/>
                <a:sym typeface="Arial" panose="020B0604020202020204" pitchFamily="34" charset="0"/>
              </a:rPr>
              <a:t>土地供给（用地指标保障、土地价格优惠、合理调整土地用途和容积率），物业优惠（租金优惠、配套补贴等）</a:t>
            </a:r>
            <a:endParaRPr lang="zh-CN" altLang="en-US" kern="0" dirty="0">
              <a:ea typeface="宋体" panose="02010600030101010101" pitchFamily="2" charset="-122"/>
              <a:sym typeface="Arial" panose="020B0604020202020204" pitchFamily="34" charset="0"/>
            </a:endParaRPr>
          </a:p>
        </p:txBody>
      </p:sp>
      <p:sp>
        <p:nvSpPr>
          <p:cNvPr id="28" name="矩形 27"/>
          <p:cNvSpPr/>
          <p:nvPr>
            <p:custDataLst>
              <p:tags r:id="rId5"/>
            </p:custDataLst>
          </p:nvPr>
        </p:nvSpPr>
        <p:spPr>
          <a:xfrm>
            <a:off x="8376274" y="2556514"/>
            <a:ext cx="3044797" cy="629406"/>
          </a:xfrm>
          <a:prstGeom prst="rect">
            <a:avLst/>
          </a:prstGeom>
        </p:spPr>
        <p:txBody>
          <a:bodyPr wrap="square" anchor="ctr" anchorCtr="0">
            <a:normAutofit/>
          </a:bodyPr>
          <a:lstStyle/>
          <a:p>
            <a:pPr algn="just">
              <a:lnSpc>
                <a:spcPct val="120000"/>
              </a:lnSpc>
            </a:pPr>
            <a:r>
              <a:rPr lang="zh-CN" altLang="en-US" b="1" kern="0" dirty="0">
                <a:solidFill>
                  <a:srgbClr val="63A537">
                    <a:lumMod val="75000"/>
                  </a:srgbClr>
                </a:solidFill>
                <a:latin typeface="Calibri Light" panose="020F0302020204030204" charset="0"/>
                <a:ea typeface="宋体" panose="02010600030101010101" pitchFamily="2" charset="-122"/>
                <a:cs typeface="+mn-ea"/>
                <a:sym typeface="Arial" panose="020B0604020202020204" pitchFamily="34" charset="0"/>
              </a:rPr>
              <a:t>土地政策工具</a:t>
            </a:r>
            <a:endParaRPr lang="zh-CN" altLang="en-US" b="1" kern="0" dirty="0">
              <a:solidFill>
                <a:srgbClr val="63A537">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5" name="KSO_Shape"/>
          <p:cNvSpPr/>
          <p:nvPr>
            <p:custDataLst>
              <p:tags r:id="rId6"/>
            </p:custDataLst>
          </p:nvPr>
        </p:nvSpPr>
        <p:spPr>
          <a:xfrm>
            <a:off x="6219506" y="2425845"/>
            <a:ext cx="2156770" cy="1805871"/>
          </a:xfrm>
          <a:prstGeom prst="bentArrow">
            <a:avLst>
              <a:gd name="adj1" fmla="val 18510"/>
              <a:gd name="adj2" fmla="val 25000"/>
              <a:gd name="adj3" fmla="val 25000"/>
              <a:gd name="adj4" fmla="val 27631"/>
            </a:avLst>
          </a:prstGeom>
          <a:solidFill>
            <a:srgbClr val="92D050">
              <a:lumMod val="40000"/>
              <a:lumOff val="60000"/>
            </a:srgbClr>
          </a:solidFill>
          <a:ln>
            <a:noFill/>
          </a:ln>
        </p:spPr>
        <p:style>
          <a:lnRef idx="2">
            <a:srgbClr val="92D050">
              <a:shade val="50000"/>
            </a:srgbClr>
          </a:lnRef>
          <a:fillRef idx="1">
            <a:srgbClr val="92D050"/>
          </a:fillRef>
          <a:effectRef idx="0">
            <a:srgbClr val="92D050"/>
          </a:effectRef>
          <a:fontRef idx="minor">
            <a:sysClr val="window" lastClr="FFFFFF"/>
          </a:fontRef>
        </p:style>
        <p:txBody>
          <a:bodyPr anchor="ctr">
            <a:normAutofit/>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21" name="矩形 20"/>
          <p:cNvSpPr/>
          <p:nvPr>
            <p:custDataLst>
              <p:tags r:id="rId7"/>
            </p:custDataLst>
          </p:nvPr>
        </p:nvSpPr>
        <p:spPr>
          <a:xfrm>
            <a:off x="1356995" y="4224655"/>
            <a:ext cx="4861560" cy="2219325"/>
          </a:xfrm>
          <a:prstGeom prst="rect">
            <a:avLst/>
          </a:prstGeom>
        </p:spPr>
        <p:txBody>
          <a:bodyPr wrap="square" anchor="t" anchorCtr="0">
            <a:normAutofit fontScale="90000"/>
          </a:bodyPr>
          <a:lstStyle/>
          <a:p>
            <a:pPr algn="just">
              <a:lnSpc>
                <a:spcPct val="120000"/>
              </a:lnSpc>
            </a:pPr>
            <a:r>
              <a:rPr lang="zh-CN" altLang="en-US" kern="0" dirty="0">
                <a:ea typeface="宋体" panose="02010600030101010101" pitchFamily="2" charset="-122"/>
                <a:sym typeface="Arial" panose="020B0604020202020204" pitchFamily="34" charset="0"/>
              </a:rPr>
              <a:t>金融资源向生产领域流入的增长和变化趋势对一个区域发展具有决定性意义。一个国家或区域对经济进行结构性、技术性调整的同时，不断形成资本形成率，提高劳动生产率，促进经济增长。</a:t>
            </a:r>
            <a:endParaRPr lang="zh-CN" altLang="en-US" kern="0" dirty="0">
              <a:ea typeface="宋体" panose="02010600030101010101" pitchFamily="2" charset="-122"/>
              <a:sym typeface="Arial" panose="020B0604020202020204" pitchFamily="34" charset="0"/>
            </a:endParaRPr>
          </a:p>
          <a:p>
            <a:pPr algn="just">
              <a:lnSpc>
                <a:spcPct val="120000"/>
              </a:lnSpc>
            </a:pPr>
            <a:r>
              <a:rPr lang="zh-CN" altLang="en-US" kern="0" dirty="0">
                <a:ea typeface="宋体" panose="02010600030101010101" pitchFamily="2" charset="-122"/>
                <a:sym typeface="Arial" panose="020B0604020202020204" pitchFamily="34" charset="0"/>
              </a:rPr>
              <a:t>金融工具主要有：政府与金融机构（银行和非银金融机构）的合作、企业融资支持、政府股权投资</a:t>
            </a:r>
            <a:endParaRPr lang="zh-CN" altLang="en-US" kern="0" dirty="0">
              <a:ea typeface="宋体" panose="02010600030101010101" pitchFamily="2" charset="-122"/>
              <a:sym typeface="Arial" panose="020B0604020202020204" pitchFamily="34" charset="0"/>
            </a:endParaRPr>
          </a:p>
        </p:txBody>
      </p:sp>
      <p:sp>
        <p:nvSpPr>
          <p:cNvPr id="22" name="矩形 21"/>
          <p:cNvSpPr/>
          <p:nvPr>
            <p:custDataLst>
              <p:tags r:id="rId8"/>
            </p:custDataLst>
          </p:nvPr>
        </p:nvSpPr>
        <p:spPr>
          <a:xfrm>
            <a:off x="1356694" y="3640550"/>
            <a:ext cx="3044797" cy="629406"/>
          </a:xfrm>
          <a:prstGeom prst="rect">
            <a:avLst/>
          </a:prstGeom>
        </p:spPr>
        <p:txBody>
          <a:bodyPr wrap="square" anchor="ctr" anchorCtr="0">
            <a:normAutofit/>
          </a:bodyPr>
          <a:lstStyle/>
          <a:p>
            <a:pPr algn="just">
              <a:lnSpc>
                <a:spcPct val="120000"/>
              </a:lnSpc>
            </a:pPr>
            <a:r>
              <a:rPr lang="zh-CN" altLang="en-US" b="1" kern="0" dirty="0">
                <a:solidFill>
                  <a:srgbClr val="63A537">
                    <a:lumMod val="75000"/>
                  </a:srgbClr>
                </a:solidFill>
                <a:latin typeface="Calibri Light" panose="020F0302020204030204" charset="0"/>
                <a:ea typeface="宋体" panose="02010600030101010101" pitchFamily="2" charset="-122"/>
                <a:cs typeface="+mn-ea"/>
                <a:sym typeface="Arial" panose="020B0604020202020204" pitchFamily="34" charset="0"/>
              </a:rPr>
              <a:t>金融政策工具</a:t>
            </a:r>
            <a:endParaRPr lang="zh-CN" altLang="en-US" b="1" kern="0" dirty="0">
              <a:solidFill>
                <a:srgbClr val="63A537">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4" name="KSO_Shape"/>
          <p:cNvSpPr/>
          <p:nvPr>
            <p:custDataLst>
              <p:tags r:id="rId9"/>
            </p:custDataLst>
          </p:nvPr>
        </p:nvSpPr>
        <p:spPr>
          <a:xfrm flipH="1">
            <a:off x="4401494" y="3506125"/>
            <a:ext cx="2156770" cy="1805871"/>
          </a:xfrm>
          <a:prstGeom prst="bentArrow">
            <a:avLst>
              <a:gd name="adj1" fmla="val 18510"/>
              <a:gd name="adj2" fmla="val 25000"/>
              <a:gd name="adj3" fmla="val 25000"/>
              <a:gd name="adj4" fmla="val 27631"/>
            </a:avLst>
          </a:prstGeom>
          <a:solidFill>
            <a:srgbClr val="92D050">
              <a:lumMod val="60000"/>
              <a:lumOff val="40000"/>
            </a:srgbClr>
          </a:solidFill>
          <a:ln>
            <a:noFill/>
          </a:ln>
        </p:spPr>
        <p:style>
          <a:lnRef idx="2">
            <a:srgbClr val="92D050">
              <a:shade val="50000"/>
            </a:srgbClr>
          </a:lnRef>
          <a:fillRef idx="1">
            <a:srgbClr val="92D050"/>
          </a:fillRef>
          <a:effectRef idx="0">
            <a:srgbClr val="92D050"/>
          </a:effectRef>
          <a:fontRef idx="minor">
            <a:sysClr val="window" lastClr="FFFFFF"/>
          </a:fontRef>
        </p:style>
        <p:txBody>
          <a:bodyPr anchor="ctr">
            <a:normAutofit/>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30" name="矩形 29"/>
          <p:cNvSpPr/>
          <p:nvPr>
            <p:custDataLst>
              <p:tags r:id="rId10"/>
            </p:custDataLst>
          </p:nvPr>
        </p:nvSpPr>
        <p:spPr>
          <a:xfrm>
            <a:off x="6717030" y="5321300"/>
            <a:ext cx="4704080" cy="1122045"/>
          </a:xfrm>
          <a:prstGeom prst="rect">
            <a:avLst/>
          </a:prstGeom>
        </p:spPr>
        <p:txBody>
          <a:bodyPr wrap="square" anchor="t" anchorCtr="0">
            <a:normAutofit/>
          </a:bodyPr>
          <a:lstStyle/>
          <a:p>
            <a:pPr algn="just">
              <a:lnSpc>
                <a:spcPct val="120000"/>
              </a:lnSpc>
            </a:pPr>
            <a:r>
              <a:rPr lang="zh-CN" altLang="en-US" kern="0" dirty="0">
                <a:ea typeface="宋体" panose="02010600030101010101" pitchFamily="2" charset="-122"/>
                <a:sym typeface="Arial" panose="020B0604020202020204" pitchFamily="34" charset="0"/>
              </a:rPr>
              <a:t>财政资金支出（开办补贴、项目扶持、研发支持、财政奖励、政府采购），税收政策（税收奖励、优惠税率、出口退税），</a:t>
            </a:r>
            <a:endParaRPr lang="zh-CN" altLang="en-US" kern="0" dirty="0">
              <a:ea typeface="宋体" panose="02010600030101010101" pitchFamily="2" charset="-122"/>
              <a:sym typeface="Arial" panose="020B0604020202020204" pitchFamily="34" charset="0"/>
            </a:endParaRPr>
          </a:p>
        </p:txBody>
      </p:sp>
      <p:sp>
        <p:nvSpPr>
          <p:cNvPr id="31" name="矩形 30"/>
          <p:cNvSpPr/>
          <p:nvPr>
            <p:custDataLst>
              <p:tags r:id="rId11"/>
            </p:custDataLst>
          </p:nvPr>
        </p:nvSpPr>
        <p:spPr>
          <a:xfrm>
            <a:off x="8376274" y="4737041"/>
            <a:ext cx="3044797" cy="629406"/>
          </a:xfrm>
          <a:prstGeom prst="rect">
            <a:avLst/>
          </a:prstGeom>
        </p:spPr>
        <p:txBody>
          <a:bodyPr wrap="square" anchor="ctr" anchorCtr="0">
            <a:normAutofit/>
          </a:bodyPr>
          <a:lstStyle/>
          <a:p>
            <a:pPr algn="just">
              <a:lnSpc>
                <a:spcPct val="120000"/>
              </a:lnSpc>
            </a:pPr>
            <a:r>
              <a:rPr lang="zh-CN" altLang="en-US" b="1" kern="0" dirty="0">
                <a:solidFill>
                  <a:srgbClr val="63A537">
                    <a:lumMod val="75000"/>
                  </a:srgbClr>
                </a:solidFill>
                <a:latin typeface="Calibri Light" panose="020F0302020204030204" charset="0"/>
                <a:ea typeface="宋体" panose="02010600030101010101" pitchFamily="2" charset="-122"/>
                <a:cs typeface="+mn-ea"/>
                <a:sym typeface="Arial" panose="020B0604020202020204" pitchFamily="34" charset="0"/>
              </a:rPr>
              <a:t>财政政策工具</a:t>
            </a:r>
            <a:endParaRPr lang="zh-CN" altLang="en-US" b="1" kern="0" dirty="0">
              <a:solidFill>
                <a:srgbClr val="63A537">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
        <p:nvSpPr>
          <p:cNvPr id="2" name="KSO_Shape"/>
          <p:cNvSpPr/>
          <p:nvPr>
            <p:custDataLst>
              <p:tags r:id="rId12"/>
            </p:custDataLst>
          </p:nvPr>
        </p:nvSpPr>
        <p:spPr>
          <a:xfrm>
            <a:off x="6219507" y="4590161"/>
            <a:ext cx="2156770" cy="1805871"/>
          </a:xfrm>
          <a:prstGeom prst="bentArrow">
            <a:avLst>
              <a:gd name="adj1" fmla="val 18510"/>
              <a:gd name="adj2" fmla="val 25000"/>
              <a:gd name="adj3" fmla="val 25000"/>
              <a:gd name="adj4" fmla="val 27631"/>
            </a:avLst>
          </a:prstGeom>
          <a:solidFill>
            <a:srgbClr val="92D050"/>
          </a:solidFill>
          <a:ln>
            <a:noFill/>
          </a:ln>
        </p:spPr>
        <p:style>
          <a:lnRef idx="2">
            <a:srgbClr val="92D050">
              <a:shade val="50000"/>
            </a:srgbClr>
          </a:lnRef>
          <a:fillRef idx="1">
            <a:srgbClr val="92D050"/>
          </a:fillRef>
          <a:effectRef idx="0">
            <a:srgbClr val="92D050"/>
          </a:effectRef>
          <a:fontRef idx="minor">
            <a:sysClr val="window" lastClr="FFFFFF"/>
          </a:fontRef>
        </p:style>
        <p:txBody>
          <a:bodyPr anchor="ctr">
            <a:normAutofit/>
            <a:scene3d>
              <a:camera prst="orthographicFront"/>
              <a:lightRig rig="threePt" dir="t"/>
            </a:scene3d>
            <a:sp3d contourW="12700">
              <a:contourClr>
                <a:srgbClr val="FFFFFF"/>
              </a:contourClr>
            </a:sp3d>
          </a:bodyPr>
          <a:lstStyle/>
          <a:p>
            <a:pPr algn="ctr">
              <a:defRPr/>
            </a:pPr>
            <a:endParaRPr lang="zh-CN" altLang="en-US">
              <a:solidFill>
                <a:srgbClr val="FFFFFF"/>
              </a:solidFill>
              <a:sym typeface="Arial" panose="020B0604020202020204" pitchFamily="34" charset="0"/>
            </a:endParaRPr>
          </a:p>
        </p:txBody>
      </p:sp>
      <p:sp>
        <p:nvSpPr>
          <p:cNvPr id="7" name="矩形 6"/>
          <p:cNvSpPr/>
          <p:nvPr>
            <p:custDataLst>
              <p:tags r:id="rId13"/>
            </p:custDataLst>
          </p:nvPr>
        </p:nvSpPr>
        <p:spPr>
          <a:xfrm>
            <a:off x="8488669" y="1338584"/>
            <a:ext cx="3044797" cy="629406"/>
          </a:xfrm>
          <a:prstGeom prst="rect">
            <a:avLst/>
          </a:prstGeom>
          <a:gradFill>
            <a:gsLst>
              <a:gs pos="0">
                <a:srgbClr val="F9FAF5"/>
              </a:gs>
              <a:gs pos="42000">
                <a:srgbClr val="FEFFDC"/>
              </a:gs>
              <a:gs pos="100000">
                <a:srgbClr val="FEF2A0"/>
              </a:gs>
            </a:gsLst>
            <a:lin scaled="1"/>
          </a:gradFill>
        </p:spPr>
        <p:txBody>
          <a:bodyPr wrap="square" anchor="ctr" anchorCtr="0">
            <a:normAutofit/>
          </a:bodyPr>
          <a:lstStyle/>
          <a:p>
            <a:pPr algn="just">
              <a:lnSpc>
                <a:spcPct val="120000"/>
              </a:lnSpc>
            </a:pPr>
            <a:r>
              <a:rPr lang="zh-CN" altLang="en-US" b="1" kern="0" dirty="0">
                <a:solidFill>
                  <a:srgbClr val="63A537">
                    <a:lumMod val="75000"/>
                  </a:srgbClr>
                </a:solidFill>
                <a:latin typeface="Calibri Light" panose="020F0302020204030204" charset="0"/>
                <a:ea typeface="宋体" panose="02010600030101010101" pitchFamily="2" charset="-122"/>
                <a:cs typeface="+mn-ea"/>
                <a:sym typeface="Arial" panose="020B0604020202020204" pitchFamily="34" charset="0"/>
              </a:rPr>
              <a:t>人才政策工具：专门讲</a:t>
            </a:r>
            <a:endParaRPr lang="zh-CN" altLang="en-US" b="1" kern="0" dirty="0">
              <a:solidFill>
                <a:srgbClr val="63A537">
                  <a:lumMod val="75000"/>
                </a:srgbClr>
              </a:solidFill>
              <a:latin typeface="Calibri Light" panose="020F0302020204030204" charset="0"/>
              <a:ea typeface="宋体" panose="02010600030101010101" pitchFamily="2" charset="-122"/>
              <a:cs typeface="+mn-ea"/>
              <a:sym typeface="Arial" panose="020B0604020202020204" pitchFamily="34"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弧形 8"/>
          <p:cNvSpPr/>
          <p:nvPr/>
        </p:nvSpPr>
        <p:spPr>
          <a:xfrm>
            <a:off x="346968" y="876835"/>
            <a:ext cx="5360476" cy="5576495"/>
          </a:xfrm>
          <a:prstGeom prst="arc">
            <a:avLst>
              <a:gd name="adj1" fmla="val 18136345"/>
              <a:gd name="adj2" fmla="val 3220669"/>
            </a:avLst>
          </a:prstGeom>
          <a:ln w="698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017" name="矩形 86016"/>
          <p:cNvSpPr/>
          <p:nvPr/>
        </p:nvSpPr>
        <p:spPr>
          <a:xfrm>
            <a:off x="6360700" y="1052736"/>
            <a:ext cx="3839756" cy="757130"/>
          </a:xfrm>
          <a:prstGeom prst="rect">
            <a:avLst/>
          </a:prstGeom>
        </p:spPr>
        <p:txBody>
          <a:bodyPr wrap="square">
            <a:spAutoFit/>
          </a:bodyPr>
          <a:lstStyle/>
          <a:p>
            <a:pPr indent="12700" algn="just">
              <a:lnSpc>
                <a:spcPct val="120000"/>
              </a:lnSpc>
              <a:spcBef>
                <a:spcPts val="0"/>
              </a:spcBef>
              <a:buClr>
                <a:srgbClr val="FF0000"/>
              </a:buClr>
              <a:defRPr/>
            </a:pPr>
            <a:r>
              <a:rPr lang="zh-CN" altLang="en-US" dirty="0">
                <a:solidFill>
                  <a:schemeClr val="tx1">
                    <a:lumMod val="85000"/>
                    <a:lumOff val="15000"/>
                  </a:schemeClr>
                </a:solidFill>
                <a:latin typeface="微软雅黑" panose="020B0503020204020204" pitchFamily="2" charset="-122"/>
                <a:ea typeface="微软雅黑" panose="020B0503020204020204" pitchFamily="2" charset="-122"/>
              </a:rPr>
              <a:t>是引领发展的第一动力</a:t>
            </a:r>
            <a:endParaRPr lang="en-US" altLang="zh-CN" dirty="0">
              <a:solidFill>
                <a:schemeClr val="tx1">
                  <a:lumMod val="85000"/>
                  <a:lumOff val="15000"/>
                </a:schemeClr>
              </a:solidFill>
              <a:latin typeface="微软雅黑" panose="020B0503020204020204" pitchFamily="2" charset="-122"/>
              <a:ea typeface="微软雅黑" panose="020B0503020204020204" pitchFamily="2" charset="-122"/>
            </a:endParaRPr>
          </a:p>
          <a:p>
            <a:pPr indent="12700" algn="just">
              <a:lnSpc>
                <a:spcPct val="120000"/>
              </a:lnSpc>
              <a:spcBef>
                <a:spcPts val="0"/>
              </a:spcBef>
              <a:buClr>
                <a:srgbClr val="FF0000"/>
              </a:buClr>
              <a:defRPr/>
            </a:pPr>
            <a:r>
              <a:rPr lang="zh-CN" altLang="en-US" dirty="0">
                <a:solidFill>
                  <a:schemeClr val="tx1">
                    <a:lumMod val="85000"/>
                    <a:lumOff val="15000"/>
                  </a:schemeClr>
                </a:solidFill>
                <a:latin typeface="微软雅黑" panose="020B0503020204020204" pitchFamily="2" charset="-122"/>
                <a:ea typeface="微软雅黑" panose="020B0503020204020204" pitchFamily="2" charset="-122"/>
              </a:rPr>
              <a:t>注重解决动力问题</a:t>
            </a:r>
            <a:endParaRPr lang="zh-CN" altLang="en-US" dirty="0">
              <a:solidFill>
                <a:schemeClr val="tx1">
                  <a:lumMod val="85000"/>
                  <a:lumOff val="15000"/>
                </a:schemeClr>
              </a:solidFill>
              <a:latin typeface="微软雅黑" panose="020B0503020204020204" pitchFamily="2" charset="-122"/>
              <a:ea typeface="微软雅黑" panose="020B0503020204020204" pitchFamily="2" charset="-122"/>
            </a:endParaRPr>
          </a:p>
        </p:txBody>
      </p:sp>
      <p:cxnSp>
        <p:nvCxnSpPr>
          <p:cNvPr id="14" name="直接连接符 13"/>
          <p:cNvCxnSpPr/>
          <p:nvPr/>
        </p:nvCxnSpPr>
        <p:spPr>
          <a:xfrm>
            <a:off x="4736152" y="1376359"/>
            <a:ext cx="1424716"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566101" y="2283154"/>
            <a:ext cx="1424716"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224061" y="1973019"/>
            <a:ext cx="4267223" cy="757130"/>
          </a:xfrm>
          <a:prstGeom prst="rect">
            <a:avLst/>
          </a:prstGeom>
        </p:spPr>
        <p:txBody>
          <a:bodyPr wrap="square">
            <a:spAutoFit/>
          </a:bodyPr>
          <a:lstStyle/>
          <a:p>
            <a:pPr indent="14605" algn="just">
              <a:lnSpc>
                <a:spcPct val="120000"/>
              </a:lnSpc>
              <a:spcBef>
                <a:spcPts val="0"/>
              </a:spcBef>
              <a:buClr>
                <a:srgbClr val="FF0000"/>
              </a:buClr>
              <a:defRPr/>
            </a:pPr>
            <a:r>
              <a:rPr lang="zh-CN" altLang="en-US" dirty="0">
                <a:solidFill>
                  <a:schemeClr val="tx1">
                    <a:lumMod val="85000"/>
                    <a:lumOff val="15000"/>
                  </a:schemeClr>
                </a:solidFill>
                <a:latin typeface="微软雅黑" panose="020B0503020204020204" pitchFamily="2" charset="-122"/>
                <a:ea typeface="微软雅黑" panose="020B0503020204020204" pitchFamily="2" charset="-122"/>
              </a:rPr>
              <a:t>是持续健康发展的内在要求</a:t>
            </a:r>
            <a:endParaRPr lang="en-US" altLang="zh-CN" dirty="0">
              <a:solidFill>
                <a:schemeClr val="tx1">
                  <a:lumMod val="85000"/>
                  <a:lumOff val="15000"/>
                </a:schemeClr>
              </a:solidFill>
              <a:latin typeface="微软雅黑" panose="020B0503020204020204" pitchFamily="2" charset="-122"/>
              <a:ea typeface="微软雅黑" panose="020B0503020204020204" pitchFamily="2" charset="-122"/>
            </a:endParaRPr>
          </a:p>
          <a:p>
            <a:pPr indent="14605" algn="just">
              <a:lnSpc>
                <a:spcPct val="120000"/>
              </a:lnSpc>
              <a:spcBef>
                <a:spcPts val="0"/>
              </a:spcBef>
              <a:buClr>
                <a:srgbClr val="FF0000"/>
              </a:buClr>
              <a:defRPr/>
            </a:pPr>
            <a:r>
              <a:rPr lang="zh-CN" altLang="en-US" dirty="0">
                <a:solidFill>
                  <a:schemeClr val="tx1">
                    <a:lumMod val="85000"/>
                    <a:lumOff val="15000"/>
                  </a:schemeClr>
                </a:solidFill>
                <a:latin typeface="微软雅黑" panose="020B0503020204020204" pitchFamily="2" charset="-122"/>
                <a:ea typeface="微软雅黑" panose="020B0503020204020204" pitchFamily="2" charset="-122"/>
              </a:rPr>
              <a:t>注重解决发展不平衡问题</a:t>
            </a:r>
            <a:endParaRPr lang="zh-CN" altLang="en-US" dirty="0">
              <a:solidFill>
                <a:schemeClr val="tx1">
                  <a:lumMod val="85000"/>
                  <a:lumOff val="15000"/>
                </a:schemeClr>
              </a:solidFill>
              <a:latin typeface="微软雅黑" panose="020B0503020204020204" pitchFamily="2" charset="-122"/>
              <a:ea typeface="微软雅黑" panose="020B0503020204020204" pitchFamily="2" charset="-122"/>
            </a:endParaRPr>
          </a:p>
        </p:txBody>
      </p:sp>
      <p:cxnSp>
        <p:nvCxnSpPr>
          <p:cNvPr id="50" name="直接连接符 49"/>
          <p:cNvCxnSpPr/>
          <p:nvPr/>
        </p:nvCxnSpPr>
        <p:spPr>
          <a:xfrm>
            <a:off x="5882348" y="3436687"/>
            <a:ext cx="1424716"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619806" y="3108670"/>
            <a:ext cx="3814853" cy="757130"/>
          </a:xfrm>
          <a:prstGeom prst="rect">
            <a:avLst/>
          </a:prstGeom>
        </p:spPr>
        <p:txBody>
          <a:bodyPr wrap="square">
            <a:spAutoFit/>
          </a:bodyPr>
          <a:lstStyle/>
          <a:p>
            <a:pPr indent="14605" algn="just">
              <a:lnSpc>
                <a:spcPct val="120000"/>
              </a:lnSpc>
              <a:spcBef>
                <a:spcPts val="0"/>
              </a:spcBef>
              <a:buClr>
                <a:srgbClr val="FF0000"/>
              </a:buClr>
              <a:defRPr/>
            </a:pPr>
            <a:r>
              <a:rPr lang="zh-CN" altLang="en-US" dirty="0">
                <a:solidFill>
                  <a:schemeClr val="tx1">
                    <a:lumMod val="85000"/>
                    <a:lumOff val="15000"/>
                  </a:schemeClr>
                </a:solidFill>
                <a:latin typeface="微软雅黑" panose="020B0503020204020204" pitchFamily="2" charset="-122"/>
                <a:ea typeface="微软雅黑" panose="020B0503020204020204" pitchFamily="2" charset="-122"/>
              </a:rPr>
              <a:t>是永续发展的必要条件</a:t>
            </a:r>
            <a:endParaRPr lang="en-US" altLang="zh-CN" dirty="0">
              <a:solidFill>
                <a:schemeClr val="tx1">
                  <a:lumMod val="85000"/>
                  <a:lumOff val="15000"/>
                </a:schemeClr>
              </a:solidFill>
              <a:latin typeface="微软雅黑" panose="020B0503020204020204" pitchFamily="2" charset="-122"/>
              <a:ea typeface="微软雅黑" panose="020B0503020204020204" pitchFamily="2" charset="-122"/>
            </a:endParaRPr>
          </a:p>
          <a:p>
            <a:pPr indent="14605" algn="just">
              <a:lnSpc>
                <a:spcPct val="120000"/>
              </a:lnSpc>
              <a:spcBef>
                <a:spcPts val="0"/>
              </a:spcBef>
              <a:buClr>
                <a:srgbClr val="FF0000"/>
              </a:buClr>
              <a:defRPr/>
            </a:pPr>
            <a:r>
              <a:rPr lang="zh-CN" altLang="en-US" dirty="0">
                <a:solidFill>
                  <a:schemeClr val="tx1">
                    <a:lumMod val="85000"/>
                    <a:lumOff val="15000"/>
                  </a:schemeClr>
                </a:solidFill>
                <a:latin typeface="微软雅黑" panose="020B0503020204020204" pitchFamily="2" charset="-122"/>
                <a:ea typeface="微软雅黑" panose="020B0503020204020204" pitchFamily="2" charset="-122"/>
              </a:rPr>
              <a:t>注重解决人与自然和谐共生问题</a:t>
            </a:r>
            <a:endParaRPr lang="zh-CN" altLang="en-US" dirty="0">
              <a:solidFill>
                <a:schemeClr val="tx1">
                  <a:lumMod val="85000"/>
                  <a:lumOff val="15000"/>
                </a:schemeClr>
              </a:solidFill>
              <a:latin typeface="微软雅黑" panose="020B0503020204020204" pitchFamily="2" charset="-122"/>
              <a:ea typeface="微软雅黑" panose="020B0503020204020204" pitchFamily="2" charset="-122"/>
            </a:endParaRPr>
          </a:p>
        </p:txBody>
      </p:sp>
      <p:cxnSp>
        <p:nvCxnSpPr>
          <p:cNvPr id="56" name="直接连接符 55"/>
          <p:cNvCxnSpPr/>
          <p:nvPr/>
        </p:nvCxnSpPr>
        <p:spPr>
          <a:xfrm>
            <a:off x="5667755" y="4590220"/>
            <a:ext cx="1424716"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660805" y="5743754"/>
            <a:ext cx="1424716" cy="0"/>
          </a:xfrm>
          <a:prstGeom prst="line">
            <a:avLst/>
          </a:prstGeom>
          <a:ln>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7373393" y="4221088"/>
            <a:ext cx="4267223" cy="757130"/>
          </a:xfrm>
          <a:prstGeom prst="rect">
            <a:avLst/>
          </a:prstGeom>
        </p:spPr>
        <p:txBody>
          <a:bodyPr wrap="square">
            <a:spAutoFit/>
          </a:bodyPr>
          <a:lstStyle/>
          <a:p>
            <a:pPr indent="14605" algn="just">
              <a:lnSpc>
                <a:spcPct val="120000"/>
              </a:lnSpc>
              <a:spcBef>
                <a:spcPts val="0"/>
              </a:spcBef>
              <a:buClr>
                <a:srgbClr val="FF0000"/>
              </a:buClr>
              <a:defRPr/>
            </a:pPr>
            <a:r>
              <a:rPr lang="zh-CN" altLang="en-US" dirty="0">
                <a:solidFill>
                  <a:schemeClr val="tx1">
                    <a:lumMod val="85000"/>
                    <a:lumOff val="15000"/>
                  </a:schemeClr>
                </a:solidFill>
                <a:latin typeface="微软雅黑" panose="020B0503020204020204" pitchFamily="2" charset="-122"/>
                <a:ea typeface="微软雅黑" panose="020B0503020204020204" pitchFamily="2" charset="-122"/>
              </a:rPr>
              <a:t>是国家繁荣发展的必由之路</a:t>
            </a:r>
            <a:endParaRPr lang="en-US" altLang="zh-CN" dirty="0">
              <a:solidFill>
                <a:schemeClr val="tx1">
                  <a:lumMod val="85000"/>
                  <a:lumOff val="15000"/>
                </a:schemeClr>
              </a:solidFill>
              <a:latin typeface="微软雅黑" panose="020B0503020204020204" pitchFamily="2" charset="-122"/>
              <a:ea typeface="微软雅黑" panose="020B0503020204020204" pitchFamily="2" charset="-122"/>
            </a:endParaRPr>
          </a:p>
          <a:p>
            <a:pPr indent="14605" algn="just">
              <a:lnSpc>
                <a:spcPct val="120000"/>
              </a:lnSpc>
              <a:spcBef>
                <a:spcPts val="0"/>
              </a:spcBef>
              <a:buClr>
                <a:srgbClr val="FF0000"/>
              </a:buClr>
              <a:defRPr/>
            </a:pPr>
            <a:r>
              <a:rPr lang="zh-CN" altLang="en-US" dirty="0">
                <a:solidFill>
                  <a:schemeClr val="tx1">
                    <a:lumMod val="85000"/>
                    <a:lumOff val="15000"/>
                  </a:schemeClr>
                </a:solidFill>
                <a:latin typeface="微软雅黑" panose="020B0503020204020204" pitchFamily="2" charset="-122"/>
                <a:ea typeface="微软雅黑" panose="020B0503020204020204" pitchFamily="2" charset="-122"/>
              </a:rPr>
              <a:t>注重解决发展内外联动问题</a:t>
            </a:r>
            <a:endParaRPr lang="zh-CN" altLang="en-US" dirty="0">
              <a:solidFill>
                <a:schemeClr val="tx1">
                  <a:lumMod val="85000"/>
                  <a:lumOff val="15000"/>
                </a:schemeClr>
              </a:solidFill>
              <a:latin typeface="微软雅黑" panose="020B0503020204020204" pitchFamily="2" charset="-122"/>
              <a:ea typeface="微软雅黑" panose="020B0503020204020204" pitchFamily="2" charset="-122"/>
            </a:endParaRPr>
          </a:p>
        </p:txBody>
      </p:sp>
      <p:sp>
        <p:nvSpPr>
          <p:cNvPr id="66" name="矩形 65"/>
          <p:cNvSpPr/>
          <p:nvPr/>
        </p:nvSpPr>
        <p:spPr>
          <a:xfrm>
            <a:off x="6327148" y="5373216"/>
            <a:ext cx="4665396" cy="757130"/>
          </a:xfrm>
          <a:prstGeom prst="rect">
            <a:avLst/>
          </a:prstGeom>
        </p:spPr>
        <p:txBody>
          <a:bodyPr wrap="square">
            <a:spAutoFit/>
          </a:bodyPr>
          <a:lstStyle/>
          <a:p>
            <a:pPr indent="14605" algn="just">
              <a:lnSpc>
                <a:spcPct val="120000"/>
              </a:lnSpc>
              <a:spcBef>
                <a:spcPts val="0"/>
              </a:spcBef>
              <a:buClr>
                <a:srgbClr val="FF0000"/>
              </a:buClr>
              <a:defRPr/>
            </a:pPr>
            <a:r>
              <a:rPr lang="zh-CN" altLang="en-US" dirty="0">
                <a:solidFill>
                  <a:schemeClr val="tx1">
                    <a:lumMod val="85000"/>
                    <a:lumOff val="15000"/>
                  </a:schemeClr>
                </a:solidFill>
                <a:latin typeface="微软雅黑" panose="020B0503020204020204" pitchFamily="2" charset="-122"/>
                <a:ea typeface="微软雅黑" panose="020B0503020204020204" pitchFamily="2" charset="-122"/>
              </a:rPr>
              <a:t>是中国特色社会主义的本质要求</a:t>
            </a:r>
            <a:endParaRPr lang="en-US" altLang="zh-CN" dirty="0">
              <a:solidFill>
                <a:schemeClr val="tx1">
                  <a:lumMod val="85000"/>
                  <a:lumOff val="15000"/>
                </a:schemeClr>
              </a:solidFill>
              <a:latin typeface="微软雅黑" panose="020B0503020204020204" pitchFamily="2" charset="-122"/>
              <a:ea typeface="微软雅黑" panose="020B0503020204020204" pitchFamily="2" charset="-122"/>
            </a:endParaRPr>
          </a:p>
          <a:p>
            <a:pPr indent="14605" algn="just">
              <a:lnSpc>
                <a:spcPct val="120000"/>
              </a:lnSpc>
              <a:spcBef>
                <a:spcPts val="0"/>
              </a:spcBef>
              <a:buClr>
                <a:srgbClr val="FF0000"/>
              </a:buClr>
              <a:defRPr/>
            </a:pPr>
            <a:r>
              <a:rPr lang="zh-CN" altLang="en-US" dirty="0">
                <a:solidFill>
                  <a:schemeClr val="tx1">
                    <a:lumMod val="85000"/>
                    <a:lumOff val="15000"/>
                  </a:schemeClr>
                </a:solidFill>
                <a:latin typeface="微软雅黑" panose="020B0503020204020204" pitchFamily="2" charset="-122"/>
                <a:ea typeface="微软雅黑" panose="020B0503020204020204" pitchFamily="2" charset="-122"/>
              </a:rPr>
              <a:t>注重解决社会公平正义问题</a:t>
            </a:r>
            <a:endParaRPr lang="zh-CN" altLang="en-US" dirty="0">
              <a:solidFill>
                <a:schemeClr val="tx1">
                  <a:lumMod val="85000"/>
                  <a:lumOff val="15000"/>
                </a:schemeClr>
              </a:solidFill>
              <a:latin typeface="微软雅黑" panose="020B0503020204020204" pitchFamily="2" charset="-122"/>
              <a:ea typeface="微软雅黑" panose="020B0503020204020204" pitchFamily="2" charset="-122"/>
            </a:endParaRPr>
          </a:p>
        </p:txBody>
      </p:sp>
      <p:grpSp>
        <p:nvGrpSpPr>
          <p:cNvPr id="4" name="组合 3"/>
          <p:cNvGrpSpPr/>
          <p:nvPr/>
        </p:nvGrpSpPr>
        <p:grpSpPr>
          <a:xfrm>
            <a:off x="4398434" y="1189190"/>
            <a:ext cx="668215" cy="617444"/>
            <a:chOff x="4038394" y="1189190"/>
            <a:chExt cx="668215" cy="617444"/>
          </a:xfrm>
        </p:grpSpPr>
        <p:sp>
          <p:nvSpPr>
            <p:cNvPr id="82" name="iṣľiḑé"/>
            <p:cNvSpPr/>
            <p:nvPr/>
          </p:nvSpPr>
          <p:spPr>
            <a:xfrm>
              <a:off x="4038395" y="1189190"/>
              <a:ext cx="617445" cy="617444"/>
            </a:xfrm>
            <a:prstGeom prst="ellipse">
              <a:avLst/>
            </a:prstGeom>
            <a:solidFill>
              <a:schemeClr val="bg1"/>
            </a:solid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1pPr>
              <a:lvl2pPr marL="227330" indent="2305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2pPr>
              <a:lvl3pPr marL="455930" indent="4591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3pPr>
              <a:lvl4pPr marL="684530" indent="6877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4pPr>
              <a:lvl5pPr marL="913130" indent="9163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5pPr>
              <a:lvl6pPr marL="2286000" algn="l" defTabSz="914400" rtl="0" eaLnBrk="1" latinLnBrk="0" hangingPunct="1">
                <a:defRPr kern="1200">
                  <a:solidFill>
                    <a:schemeClr val="lt1"/>
                  </a:solidFill>
                  <a:latin typeface="+mn-lt"/>
                  <a:ea typeface="+mn-ea"/>
                  <a:cs typeface="+mn-cs"/>
                  <a:sym typeface="Helvetica" panose="020B0604020202020204" pitchFamily="34" charset="0"/>
                </a:defRPr>
              </a:lvl6pPr>
              <a:lvl7pPr marL="2743200" algn="l" defTabSz="914400" rtl="0" eaLnBrk="1" latinLnBrk="0" hangingPunct="1">
                <a:defRPr kern="1200">
                  <a:solidFill>
                    <a:schemeClr val="lt1"/>
                  </a:solidFill>
                  <a:latin typeface="+mn-lt"/>
                  <a:ea typeface="+mn-ea"/>
                  <a:cs typeface="+mn-cs"/>
                  <a:sym typeface="Helvetica" panose="020B0604020202020204" pitchFamily="34" charset="0"/>
                </a:defRPr>
              </a:lvl7pPr>
              <a:lvl8pPr marL="3200400" algn="l" defTabSz="914400" rtl="0" eaLnBrk="1" latinLnBrk="0" hangingPunct="1">
                <a:defRPr kern="1200">
                  <a:solidFill>
                    <a:schemeClr val="lt1"/>
                  </a:solidFill>
                  <a:latin typeface="+mn-lt"/>
                  <a:ea typeface="+mn-ea"/>
                  <a:cs typeface="+mn-cs"/>
                  <a:sym typeface="Helvetica" panose="020B0604020202020204" pitchFamily="34" charset="0"/>
                </a:defRPr>
              </a:lvl8pPr>
              <a:lvl9pPr marL="3657600" algn="l" defTabSz="914400" rtl="0" eaLnBrk="1" latinLnBrk="0" hangingPunct="1">
                <a:defRPr kern="1200">
                  <a:solidFill>
                    <a:schemeClr val="lt1"/>
                  </a:solidFill>
                  <a:latin typeface="+mn-lt"/>
                  <a:ea typeface="+mn-ea"/>
                  <a:cs typeface="+mn-cs"/>
                  <a:sym typeface="Helvetica" panose="020B0604020202020204" pitchFamily="34" charset="0"/>
                </a:defRPr>
              </a:lvl9pPr>
            </a:lstStyle>
            <a:p>
              <a:pPr algn="ctr"/>
            </a:p>
          </p:txBody>
        </p:sp>
        <p:sp>
          <p:nvSpPr>
            <p:cNvPr id="2" name="文本框 1"/>
            <p:cNvSpPr txBox="1"/>
            <p:nvPr/>
          </p:nvSpPr>
          <p:spPr>
            <a:xfrm>
              <a:off x="4038394" y="1300281"/>
              <a:ext cx="668215" cy="369332"/>
            </a:xfrm>
            <a:prstGeom prst="rect">
              <a:avLst/>
            </a:prstGeom>
            <a:noFill/>
          </p:spPr>
          <p:txBody>
            <a:bodyPr wrap="square" rtlCol="0">
              <a:spAutoFit/>
            </a:bodyPr>
            <a:lstStyle/>
            <a:p>
              <a:r>
                <a:rPr lang="zh-CN" altLang="en-US" b="1" dirty="0">
                  <a:solidFill>
                    <a:srgbClr val="C00000"/>
                  </a:solidFill>
                  <a:latin typeface="微软雅黑" panose="020B0503020204020204" pitchFamily="2" charset="-122"/>
                  <a:ea typeface="微软雅黑" panose="020B0503020204020204" pitchFamily="2" charset="-122"/>
                </a:rPr>
                <a:t>创新</a:t>
              </a:r>
              <a:endParaRPr lang="zh-CN" altLang="en-US" b="1" dirty="0">
                <a:solidFill>
                  <a:srgbClr val="C00000"/>
                </a:solidFill>
                <a:latin typeface="微软雅黑" panose="020B0503020204020204" pitchFamily="2" charset="-122"/>
                <a:ea typeface="微软雅黑" panose="020B0503020204020204" pitchFamily="2" charset="-122"/>
              </a:endParaRPr>
            </a:p>
          </p:txBody>
        </p:sp>
      </p:grpSp>
      <p:grpSp>
        <p:nvGrpSpPr>
          <p:cNvPr id="5" name="组合 4"/>
          <p:cNvGrpSpPr/>
          <p:nvPr/>
        </p:nvGrpSpPr>
        <p:grpSpPr>
          <a:xfrm>
            <a:off x="5159896" y="2118396"/>
            <a:ext cx="668215" cy="617444"/>
            <a:chOff x="4799856" y="2118396"/>
            <a:chExt cx="668215" cy="617444"/>
          </a:xfrm>
        </p:grpSpPr>
        <p:sp>
          <p:nvSpPr>
            <p:cNvPr id="85" name="iṣľiḑé"/>
            <p:cNvSpPr/>
            <p:nvPr/>
          </p:nvSpPr>
          <p:spPr>
            <a:xfrm>
              <a:off x="4817410" y="2118396"/>
              <a:ext cx="617445" cy="617444"/>
            </a:xfrm>
            <a:prstGeom prst="ellipse">
              <a:avLst/>
            </a:prstGeom>
            <a:solidFill>
              <a:schemeClr val="bg1"/>
            </a:solid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1pPr>
              <a:lvl2pPr marL="227330" indent="2305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2pPr>
              <a:lvl3pPr marL="455930" indent="4591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3pPr>
              <a:lvl4pPr marL="684530" indent="6877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4pPr>
              <a:lvl5pPr marL="913130" indent="9163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5pPr>
              <a:lvl6pPr marL="2286000" algn="l" defTabSz="914400" rtl="0" eaLnBrk="1" latinLnBrk="0" hangingPunct="1">
                <a:defRPr kern="1200">
                  <a:solidFill>
                    <a:schemeClr val="lt1"/>
                  </a:solidFill>
                  <a:latin typeface="+mn-lt"/>
                  <a:ea typeface="+mn-ea"/>
                  <a:cs typeface="+mn-cs"/>
                  <a:sym typeface="Helvetica" panose="020B0604020202020204" pitchFamily="34" charset="0"/>
                </a:defRPr>
              </a:lvl6pPr>
              <a:lvl7pPr marL="2743200" algn="l" defTabSz="914400" rtl="0" eaLnBrk="1" latinLnBrk="0" hangingPunct="1">
                <a:defRPr kern="1200">
                  <a:solidFill>
                    <a:schemeClr val="lt1"/>
                  </a:solidFill>
                  <a:latin typeface="+mn-lt"/>
                  <a:ea typeface="+mn-ea"/>
                  <a:cs typeface="+mn-cs"/>
                  <a:sym typeface="Helvetica" panose="020B0604020202020204" pitchFamily="34" charset="0"/>
                </a:defRPr>
              </a:lvl7pPr>
              <a:lvl8pPr marL="3200400" algn="l" defTabSz="914400" rtl="0" eaLnBrk="1" latinLnBrk="0" hangingPunct="1">
                <a:defRPr kern="1200">
                  <a:solidFill>
                    <a:schemeClr val="lt1"/>
                  </a:solidFill>
                  <a:latin typeface="+mn-lt"/>
                  <a:ea typeface="+mn-ea"/>
                  <a:cs typeface="+mn-cs"/>
                  <a:sym typeface="Helvetica" panose="020B0604020202020204" pitchFamily="34" charset="0"/>
                </a:defRPr>
              </a:lvl8pPr>
              <a:lvl9pPr marL="3657600" algn="l" defTabSz="914400" rtl="0" eaLnBrk="1" latinLnBrk="0" hangingPunct="1">
                <a:defRPr kern="1200">
                  <a:solidFill>
                    <a:schemeClr val="lt1"/>
                  </a:solidFill>
                  <a:latin typeface="+mn-lt"/>
                  <a:ea typeface="+mn-ea"/>
                  <a:cs typeface="+mn-cs"/>
                  <a:sym typeface="Helvetica" panose="020B0604020202020204" pitchFamily="34" charset="0"/>
                </a:defRPr>
              </a:lvl9pPr>
            </a:lstStyle>
            <a:p>
              <a:pPr algn="ctr"/>
            </a:p>
          </p:txBody>
        </p:sp>
        <p:sp>
          <p:nvSpPr>
            <p:cNvPr id="24" name="文本框 23"/>
            <p:cNvSpPr txBox="1"/>
            <p:nvPr/>
          </p:nvSpPr>
          <p:spPr>
            <a:xfrm>
              <a:off x="4799856" y="2247872"/>
              <a:ext cx="668215" cy="369332"/>
            </a:xfrm>
            <a:prstGeom prst="rect">
              <a:avLst/>
            </a:prstGeom>
            <a:noFill/>
          </p:spPr>
          <p:txBody>
            <a:bodyPr wrap="square" rtlCol="0">
              <a:spAutoFit/>
            </a:bodyPr>
            <a:lstStyle/>
            <a:p>
              <a:r>
                <a:rPr lang="zh-CN" altLang="en-US" b="1" dirty="0">
                  <a:solidFill>
                    <a:srgbClr val="C00000"/>
                  </a:solidFill>
                  <a:latin typeface="微软雅黑" panose="020B0503020204020204" pitchFamily="2" charset="-122"/>
                  <a:ea typeface="微软雅黑" panose="020B0503020204020204" pitchFamily="2" charset="-122"/>
                </a:rPr>
                <a:t>协调</a:t>
              </a:r>
              <a:endParaRPr lang="zh-CN" altLang="en-US" b="1" dirty="0">
                <a:solidFill>
                  <a:srgbClr val="C00000"/>
                </a:solidFill>
                <a:latin typeface="微软雅黑" panose="020B0503020204020204" pitchFamily="2" charset="-122"/>
                <a:ea typeface="微软雅黑" panose="020B0503020204020204" pitchFamily="2" charset="-122"/>
              </a:endParaRPr>
            </a:p>
          </p:txBody>
        </p:sp>
      </p:grpSp>
      <p:grpSp>
        <p:nvGrpSpPr>
          <p:cNvPr id="7" name="组合 6"/>
          <p:cNvGrpSpPr/>
          <p:nvPr/>
        </p:nvGrpSpPr>
        <p:grpSpPr>
          <a:xfrm>
            <a:off x="5520263" y="3250634"/>
            <a:ext cx="668215" cy="617444"/>
            <a:chOff x="5160223" y="3250634"/>
            <a:chExt cx="668215" cy="617444"/>
          </a:xfrm>
        </p:grpSpPr>
        <p:sp>
          <p:nvSpPr>
            <p:cNvPr id="88" name="iṣľiḑé"/>
            <p:cNvSpPr/>
            <p:nvPr/>
          </p:nvSpPr>
          <p:spPr>
            <a:xfrm>
              <a:off x="5160223" y="3250634"/>
              <a:ext cx="617445" cy="617444"/>
            </a:xfrm>
            <a:prstGeom prst="ellipse">
              <a:avLst/>
            </a:prstGeom>
            <a:solidFill>
              <a:schemeClr val="bg1"/>
            </a:solid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1pPr>
              <a:lvl2pPr marL="227330" indent="2305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2pPr>
              <a:lvl3pPr marL="455930" indent="4591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3pPr>
              <a:lvl4pPr marL="684530" indent="6877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4pPr>
              <a:lvl5pPr marL="913130" indent="9163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5pPr>
              <a:lvl6pPr marL="2286000" algn="l" defTabSz="914400" rtl="0" eaLnBrk="1" latinLnBrk="0" hangingPunct="1">
                <a:defRPr kern="1200">
                  <a:solidFill>
                    <a:schemeClr val="lt1"/>
                  </a:solidFill>
                  <a:latin typeface="+mn-lt"/>
                  <a:ea typeface="+mn-ea"/>
                  <a:cs typeface="+mn-cs"/>
                  <a:sym typeface="Helvetica" panose="020B0604020202020204" pitchFamily="34" charset="0"/>
                </a:defRPr>
              </a:lvl6pPr>
              <a:lvl7pPr marL="2743200" algn="l" defTabSz="914400" rtl="0" eaLnBrk="1" latinLnBrk="0" hangingPunct="1">
                <a:defRPr kern="1200">
                  <a:solidFill>
                    <a:schemeClr val="lt1"/>
                  </a:solidFill>
                  <a:latin typeface="+mn-lt"/>
                  <a:ea typeface="+mn-ea"/>
                  <a:cs typeface="+mn-cs"/>
                  <a:sym typeface="Helvetica" panose="020B0604020202020204" pitchFamily="34" charset="0"/>
                </a:defRPr>
              </a:lvl7pPr>
              <a:lvl8pPr marL="3200400" algn="l" defTabSz="914400" rtl="0" eaLnBrk="1" latinLnBrk="0" hangingPunct="1">
                <a:defRPr kern="1200">
                  <a:solidFill>
                    <a:schemeClr val="lt1"/>
                  </a:solidFill>
                  <a:latin typeface="+mn-lt"/>
                  <a:ea typeface="+mn-ea"/>
                  <a:cs typeface="+mn-cs"/>
                  <a:sym typeface="Helvetica" panose="020B0604020202020204" pitchFamily="34" charset="0"/>
                </a:defRPr>
              </a:lvl8pPr>
              <a:lvl9pPr marL="3657600" algn="l" defTabSz="914400" rtl="0" eaLnBrk="1" latinLnBrk="0" hangingPunct="1">
                <a:defRPr kern="1200">
                  <a:solidFill>
                    <a:schemeClr val="lt1"/>
                  </a:solidFill>
                  <a:latin typeface="+mn-lt"/>
                  <a:ea typeface="+mn-ea"/>
                  <a:cs typeface="+mn-cs"/>
                  <a:sym typeface="Helvetica" panose="020B0604020202020204" pitchFamily="34" charset="0"/>
                </a:defRPr>
              </a:lvl9pPr>
            </a:lstStyle>
            <a:p>
              <a:pPr algn="ctr"/>
            </a:p>
          </p:txBody>
        </p:sp>
        <p:sp>
          <p:nvSpPr>
            <p:cNvPr id="25" name="文本框 24"/>
            <p:cNvSpPr txBox="1"/>
            <p:nvPr/>
          </p:nvSpPr>
          <p:spPr>
            <a:xfrm>
              <a:off x="5160223" y="3365587"/>
              <a:ext cx="668215" cy="369332"/>
            </a:xfrm>
            <a:prstGeom prst="rect">
              <a:avLst/>
            </a:prstGeom>
            <a:noFill/>
          </p:spPr>
          <p:txBody>
            <a:bodyPr wrap="square" rtlCol="0">
              <a:spAutoFit/>
            </a:bodyPr>
            <a:lstStyle/>
            <a:p>
              <a:r>
                <a:rPr lang="zh-CN" altLang="en-US" b="1" dirty="0">
                  <a:solidFill>
                    <a:srgbClr val="C00000"/>
                  </a:solidFill>
                  <a:latin typeface="微软雅黑" panose="020B0503020204020204" pitchFamily="2" charset="-122"/>
                  <a:ea typeface="微软雅黑" panose="020B0503020204020204" pitchFamily="2" charset="-122"/>
                </a:rPr>
                <a:t>绿色</a:t>
              </a:r>
              <a:endParaRPr lang="zh-CN" altLang="en-US" b="1" dirty="0">
                <a:solidFill>
                  <a:srgbClr val="C00000"/>
                </a:solidFill>
                <a:latin typeface="微软雅黑" panose="020B0503020204020204" pitchFamily="2" charset="-122"/>
                <a:ea typeface="微软雅黑" panose="020B0503020204020204" pitchFamily="2" charset="-122"/>
              </a:endParaRPr>
            </a:p>
          </p:txBody>
        </p:sp>
      </p:grpSp>
      <p:grpSp>
        <p:nvGrpSpPr>
          <p:cNvPr id="8" name="组合 7"/>
          <p:cNvGrpSpPr/>
          <p:nvPr/>
        </p:nvGrpSpPr>
        <p:grpSpPr>
          <a:xfrm>
            <a:off x="5177287" y="4425462"/>
            <a:ext cx="668215" cy="617444"/>
            <a:chOff x="4817247" y="4425462"/>
            <a:chExt cx="668215" cy="617444"/>
          </a:xfrm>
        </p:grpSpPr>
        <p:sp>
          <p:nvSpPr>
            <p:cNvPr id="97" name="iṣľiḑé"/>
            <p:cNvSpPr/>
            <p:nvPr/>
          </p:nvSpPr>
          <p:spPr>
            <a:xfrm>
              <a:off x="4817410" y="4425462"/>
              <a:ext cx="617445" cy="617444"/>
            </a:xfrm>
            <a:prstGeom prst="ellipse">
              <a:avLst/>
            </a:prstGeom>
            <a:solidFill>
              <a:schemeClr val="bg1"/>
            </a:solid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1pPr>
              <a:lvl2pPr marL="227330" indent="2305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2pPr>
              <a:lvl3pPr marL="455930" indent="4591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3pPr>
              <a:lvl4pPr marL="684530" indent="6877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4pPr>
              <a:lvl5pPr marL="913130" indent="9163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5pPr>
              <a:lvl6pPr marL="2286000" algn="l" defTabSz="914400" rtl="0" eaLnBrk="1" latinLnBrk="0" hangingPunct="1">
                <a:defRPr kern="1200">
                  <a:solidFill>
                    <a:schemeClr val="lt1"/>
                  </a:solidFill>
                  <a:latin typeface="+mn-lt"/>
                  <a:ea typeface="+mn-ea"/>
                  <a:cs typeface="+mn-cs"/>
                  <a:sym typeface="Helvetica" panose="020B0604020202020204" pitchFamily="34" charset="0"/>
                </a:defRPr>
              </a:lvl6pPr>
              <a:lvl7pPr marL="2743200" algn="l" defTabSz="914400" rtl="0" eaLnBrk="1" latinLnBrk="0" hangingPunct="1">
                <a:defRPr kern="1200">
                  <a:solidFill>
                    <a:schemeClr val="lt1"/>
                  </a:solidFill>
                  <a:latin typeface="+mn-lt"/>
                  <a:ea typeface="+mn-ea"/>
                  <a:cs typeface="+mn-cs"/>
                  <a:sym typeface="Helvetica" panose="020B0604020202020204" pitchFamily="34" charset="0"/>
                </a:defRPr>
              </a:lvl7pPr>
              <a:lvl8pPr marL="3200400" algn="l" defTabSz="914400" rtl="0" eaLnBrk="1" latinLnBrk="0" hangingPunct="1">
                <a:defRPr kern="1200">
                  <a:solidFill>
                    <a:schemeClr val="lt1"/>
                  </a:solidFill>
                  <a:latin typeface="+mn-lt"/>
                  <a:ea typeface="+mn-ea"/>
                  <a:cs typeface="+mn-cs"/>
                  <a:sym typeface="Helvetica" panose="020B0604020202020204" pitchFamily="34" charset="0"/>
                </a:defRPr>
              </a:lvl8pPr>
              <a:lvl9pPr marL="3657600" algn="l" defTabSz="914400" rtl="0" eaLnBrk="1" latinLnBrk="0" hangingPunct="1">
                <a:defRPr kern="1200">
                  <a:solidFill>
                    <a:schemeClr val="lt1"/>
                  </a:solidFill>
                  <a:latin typeface="+mn-lt"/>
                  <a:ea typeface="+mn-ea"/>
                  <a:cs typeface="+mn-cs"/>
                  <a:sym typeface="Helvetica" panose="020B0604020202020204" pitchFamily="34" charset="0"/>
                </a:defRPr>
              </a:lvl9pPr>
            </a:lstStyle>
            <a:p>
              <a:pPr algn="ctr"/>
            </a:p>
          </p:txBody>
        </p:sp>
        <p:sp>
          <p:nvSpPr>
            <p:cNvPr id="26" name="文本框 25"/>
            <p:cNvSpPr txBox="1"/>
            <p:nvPr/>
          </p:nvSpPr>
          <p:spPr>
            <a:xfrm>
              <a:off x="4817247" y="4541010"/>
              <a:ext cx="668215" cy="369332"/>
            </a:xfrm>
            <a:prstGeom prst="rect">
              <a:avLst/>
            </a:prstGeom>
            <a:noFill/>
          </p:spPr>
          <p:txBody>
            <a:bodyPr wrap="square" rtlCol="0">
              <a:spAutoFit/>
            </a:bodyPr>
            <a:lstStyle/>
            <a:p>
              <a:r>
                <a:rPr lang="zh-CN" altLang="en-US" b="1" dirty="0">
                  <a:solidFill>
                    <a:srgbClr val="C00000"/>
                  </a:solidFill>
                  <a:latin typeface="微软雅黑" panose="020B0503020204020204" pitchFamily="2" charset="-122"/>
                  <a:ea typeface="微软雅黑" panose="020B0503020204020204" pitchFamily="2" charset="-122"/>
                </a:rPr>
                <a:t>开放</a:t>
              </a:r>
              <a:endParaRPr lang="zh-CN" altLang="en-US" b="1" dirty="0">
                <a:solidFill>
                  <a:srgbClr val="C00000"/>
                </a:solidFill>
                <a:latin typeface="微软雅黑" panose="020B0503020204020204" pitchFamily="2" charset="-122"/>
                <a:ea typeface="微软雅黑" panose="020B0503020204020204" pitchFamily="2" charset="-122"/>
              </a:endParaRPr>
            </a:p>
          </p:txBody>
        </p:sp>
      </p:grpSp>
      <p:grpSp>
        <p:nvGrpSpPr>
          <p:cNvPr id="10" name="组合 9"/>
          <p:cNvGrpSpPr/>
          <p:nvPr/>
        </p:nvGrpSpPr>
        <p:grpSpPr>
          <a:xfrm>
            <a:off x="4398435" y="5558135"/>
            <a:ext cx="668215" cy="617444"/>
            <a:chOff x="4038395" y="5558135"/>
            <a:chExt cx="668215" cy="617444"/>
          </a:xfrm>
        </p:grpSpPr>
        <p:sp>
          <p:nvSpPr>
            <p:cNvPr id="94" name="iṣľiḑé"/>
            <p:cNvSpPr/>
            <p:nvPr/>
          </p:nvSpPr>
          <p:spPr>
            <a:xfrm>
              <a:off x="4038395" y="5558135"/>
              <a:ext cx="617445" cy="617444"/>
            </a:xfrm>
            <a:prstGeom prst="ellipse">
              <a:avLst/>
            </a:prstGeom>
            <a:solidFill>
              <a:schemeClr val="bg1"/>
            </a:solid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1pPr>
              <a:lvl2pPr marL="227330" indent="2305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2pPr>
              <a:lvl3pPr marL="455930" indent="4591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3pPr>
              <a:lvl4pPr marL="684530" indent="6877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4pPr>
              <a:lvl5pPr marL="913130" indent="916305" algn="l" rtl="0" eaLnBrk="0" fontAlgn="base" hangingPunct="0">
                <a:spcBef>
                  <a:spcPct val="0"/>
                </a:spcBef>
                <a:spcAft>
                  <a:spcPct val="0"/>
                </a:spcAft>
                <a:defRPr kern="1200">
                  <a:solidFill>
                    <a:schemeClr val="lt1"/>
                  </a:solidFill>
                  <a:latin typeface="+mn-lt"/>
                  <a:ea typeface="+mn-ea"/>
                  <a:cs typeface="+mn-cs"/>
                  <a:sym typeface="Helvetica" panose="020B0604020202020204" pitchFamily="34" charset="0"/>
                </a:defRPr>
              </a:lvl5pPr>
              <a:lvl6pPr marL="2286000" algn="l" defTabSz="914400" rtl="0" eaLnBrk="1" latinLnBrk="0" hangingPunct="1">
                <a:defRPr kern="1200">
                  <a:solidFill>
                    <a:schemeClr val="lt1"/>
                  </a:solidFill>
                  <a:latin typeface="+mn-lt"/>
                  <a:ea typeface="+mn-ea"/>
                  <a:cs typeface="+mn-cs"/>
                  <a:sym typeface="Helvetica" panose="020B0604020202020204" pitchFamily="34" charset="0"/>
                </a:defRPr>
              </a:lvl6pPr>
              <a:lvl7pPr marL="2743200" algn="l" defTabSz="914400" rtl="0" eaLnBrk="1" latinLnBrk="0" hangingPunct="1">
                <a:defRPr kern="1200">
                  <a:solidFill>
                    <a:schemeClr val="lt1"/>
                  </a:solidFill>
                  <a:latin typeface="+mn-lt"/>
                  <a:ea typeface="+mn-ea"/>
                  <a:cs typeface="+mn-cs"/>
                  <a:sym typeface="Helvetica" panose="020B0604020202020204" pitchFamily="34" charset="0"/>
                </a:defRPr>
              </a:lvl7pPr>
              <a:lvl8pPr marL="3200400" algn="l" defTabSz="914400" rtl="0" eaLnBrk="1" latinLnBrk="0" hangingPunct="1">
                <a:defRPr kern="1200">
                  <a:solidFill>
                    <a:schemeClr val="lt1"/>
                  </a:solidFill>
                  <a:latin typeface="+mn-lt"/>
                  <a:ea typeface="+mn-ea"/>
                  <a:cs typeface="+mn-cs"/>
                  <a:sym typeface="Helvetica" panose="020B0604020202020204" pitchFamily="34" charset="0"/>
                </a:defRPr>
              </a:lvl8pPr>
              <a:lvl9pPr marL="3657600" algn="l" defTabSz="914400" rtl="0" eaLnBrk="1" latinLnBrk="0" hangingPunct="1">
                <a:defRPr kern="1200">
                  <a:solidFill>
                    <a:schemeClr val="lt1"/>
                  </a:solidFill>
                  <a:latin typeface="+mn-lt"/>
                  <a:ea typeface="+mn-ea"/>
                  <a:cs typeface="+mn-cs"/>
                  <a:sym typeface="Helvetica" panose="020B0604020202020204" pitchFamily="34" charset="0"/>
                </a:defRPr>
              </a:lvl9pPr>
            </a:lstStyle>
            <a:p>
              <a:pPr algn="ctr"/>
            </a:p>
          </p:txBody>
        </p:sp>
        <p:sp>
          <p:nvSpPr>
            <p:cNvPr id="27" name="文本框 26"/>
            <p:cNvSpPr txBox="1"/>
            <p:nvPr/>
          </p:nvSpPr>
          <p:spPr>
            <a:xfrm>
              <a:off x="4038395" y="5692943"/>
              <a:ext cx="668215" cy="369332"/>
            </a:xfrm>
            <a:prstGeom prst="rect">
              <a:avLst/>
            </a:prstGeom>
            <a:noFill/>
          </p:spPr>
          <p:txBody>
            <a:bodyPr wrap="square" rtlCol="0">
              <a:spAutoFit/>
            </a:bodyPr>
            <a:lstStyle/>
            <a:p>
              <a:r>
                <a:rPr lang="zh-CN" altLang="en-US" b="1" dirty="0">
                  <a:solidFill>
                    <a:srgbClr val="C00000"/>
                  </a:solidFill>
                  <a:latin typeface="微软雅黑" panose="020B0503020204020204" pitchFamily="2" charset="-122"/>
                  <a:ea typeface="微软雅黑" panose="020B0503020204020204" pitchFamily="2" charset="-122"/>
                </a:rPr>
                <a:t>共享</a:t>
              </a:r>
              <a:endParaRPr lang="zh-CN" altLang="en-US" b="1" dirty="0">
                <a:solidFill>
                  <a:srgbClr val="C00000"/>
                </a:solidFill>
                <a:latin typeface="微软雅黑" panose="020B0503020204020204" pitchFamily="2" charset="-122"/>
                <a:ea typeface="微软雅黑" panose="020B0503020204020204" pitchFamily="2" charset="-122"/>
              </a:endParaRPr>
            </a:p>
          </p:txBody>
        </p:sp>
      </p:grpSp>
      <p:sp>
        <p:nvSpPr>
          <p:cNvPr id="3" name="标题 8"/>
          <p:cNvSpPr>
            <a:spLocks noGrp="1"/>
          </p:cNvSpPr>
          <p:nvPr/>
        </p:nvSpPr>
        <p:spPr>
          <a:xfrm>
            <a:off x="447040" y="138430"/>
            <a:ext cx="7489825" cy="79692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五大发展理念</a:t>
            </a:r>
            <a:endParaRPr lang="zh-CN" altLang="en-US" sz="48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6" name="矩形 5"/>
          <p:cNvSpPr/>
          <p:nvPr/>
        </p:nvSpPr>
        <p:spPr>
          <a:xfrm>
            <a:off x="447040" y="1276985"/>
            <a:ext cx="3700780" cy="4899025"/>
          </a:xfrm>
          <a:prstGeom prst="rect">
            <a:avLst/>
          </a:prstGeom>
          <a:gradFill>
            <a:gsLst>
              <a:gs pos="100000">
                <a:srgbClr val="EDE5EB"/>
              </a:gs>
              <a:gs pos="0">
                <a:srgbClr val="FDD5F5"/>
              </a:gs>
            </a:gsLst>
            <a:lin scaled="1"/>
          </a:gradFill>
          <a:effectLst/>
        </p:spPr>
        <p:txBody>
          <a:bodyPr wrap="square" lIns="180000" tIns="180000" rIns="180000" bIns="180000" anchor="ctr" anchorCtr="0">
            <a:noAutofit/>
          </a:bodyPr>
          <a:lstStyle/>
          <a:p>
            <a:pPr algn="just" defTabSz="1218565" eaLnBrk="1" fontAlgn="auto" hangingPunct="1">
              <a:lnSpc>
                <a:spcPct val="150000"/>
              </a:lnSpc>
              <a:spcBef>
                <a:spcPts val="0"/>
              </a:spcBef>
              <a:spcAft>
                <a:spcPts val="0"/>
              </a:spcAft>
              <a:defRPr/>
            </a:pPr>
            <a:r>
              <a:rPr lang="zh-CN" altLang="en-US" sz="2000" kern="0" dirty="0">
                <a:solidFill>
                  <a:schemeClr val="tx1">
                    <a:lumMod val="85000"/>
                    <a:lumOff val="15000"/>
                  </a:schemeClr>
                </a:solidFill>
                <a:latin typeface="微软雅黑" panose="020B0503020204020204" pitchFamily="2" charset="-122"/>
                <a:ea typeface="微软雅黑" panose="020B0503020204020204" pitchFamily="2" charset="-122"/>
                <a:cs typeface="微软雅黑" panose="020B0503020204020204" pitchFamily="2" charset="-122"/>
              </a:rPr>
              <a:t>　　</a:t>
            </a:r>
            <a:r>
              <a:rPr lang="zh-CN" altLang="zh-CN" sz="2000" kern="0" dirty="0">
                <a:solidFill>
                  <a:schemeClr val="tx1">
                    <a:lumMod val="85000"/>
                    <a:lumOff val="15000"/>
                  </a:schemeClr>
                </a:solidFill>
                <a:latin typeface="微软雅黑" panose="020B0503020204020204" pitchFamily="2" charset="-122"/>
                <a:ea typeface="微软雅黑" panose="020B0503020204020204" pitchFamily="2" charset="-122"/>
                <a:cs typeface="微软雅黑" panose="020B0503020204020204" pitchFamily="2" charset="-122"/>
              </a:rPr>
              <a:t>新发展理念深刻洞悉新时代我国社会主要矛盾的新变化，在继续推动发展的基础上，</a:t>
            </a:r>
            <a:r>
              <a:rPr lang="zh-CN" altLang="zh-CN" sz="2000" b="1" kern="0" dirty="0">
                <a:solidFill>
                  <a:srgbClr val="C00000"/>
                </a:solidFill>
                <a:latin typeface="微软雅黑" panose="020B0503020204020204" pitchFamily="2" charset="-122"/>
                <a:ea typeface="微软雅黑" panose="020B0503020204020204" pitchFamily="2" charset="-122"/>
                <a:cs typeface="微软雅黑" panose="020B0503020204020204" pitchFamily="2" charset="-122"/>
              </a:rPr>
              <a:t>着力解决好</a:t>
            </a:r>
            <a:r>
              <a:rPr lang="zh-CN" altLang="zh-CN" sz="2000" kern="0" dirty="0">
                <a:solidFill>
                  <a:schemeClr val="tx1">
                    <a:lumMod val="85000"/>
                    <a:lumOff val="15000"/>
                  </a:schemeClr>
                </a:solidFill>
                <a:latin typeface="微软雅黑" panose="020B0503020204020204" pitchFamily="2" charset="-122"/>
                <a:ea typeface="微软雅黑" panose="020B0503020204020204" pitchFamily="2" charset="-122"/>
                <a:cs typeface="微软雅黑" panose="020B0503020204020204" pitchFamily="2" charset="-122"/>
              </a:rPr>
              <a:t>发展不平衡不充分问题，</a:t>
            </a:r>
            <a:r>
              <a:rPr lang="zh-CN" altLang="zh-CN" sz="2000" b="1" kern="0" dirty="0">
                <a:solidFill>
                  <a:srgbClr val="C00000"/>
                </a:solidFill>
                <a:latin typeface="微软雅黑" panose="020B0503020204020204" pitchFamily="2" charset="-122"/>
                <a:ea typeface="微软雅黑" panose="020B0503020204020204" pitchFamily="2" charset="-122"/>
                <a:cs typeface="微软雅黑" panose="020B0503020204020204" pitchFamily="2" charset="-122"/>
              </a:rPr>
              <a:t>大力提升</a:t>
            </a:r>
            <a:r>
              <a:rPr lang="zh-CN" altLang="zh-CN" sz="2000" kern="0" dirty="0">
                <a:solidFill>
                  <a:schemeClr val="tx1">
                    <a:lumMod val="85000"/>
                    <a:lumOff val="15000"/>
                  </a:schemeClr>
                </a:solidFill>
                <a:latin typeface="微软雅黑" panose="020B0503020204020204" pitchFamily="2" charset="-122"/>
                <a:ea typeface="微软雅黑" panose="020B0503020204020204" pitchFamily="2" charset="-122"/>
                <a:cs typeface="微软雅黑" panose="020B0503020204020204" pitchFamily="2" charset="-122"/>
              </a:rPr>
              <a:t>发展质量和效益，</a:t>
            </a:r>
            <a:r>
              <a:rPr lang="zh-CN" altLang="zh-CN" sz="2000" b="1" kern="0" dirty="0">
                <a:solidFill>
                  <a:srgbClr val="C00000"/>
                </a:solidFill>
                <a:latin typeface="微软雅黑" panose="020B0503020204020204" pitchFamily="2" charset="-122"/>
                <a:ea typeface="微软雅黑" panose="020B0503020204020204" pitchFamily="2" charset="-122"/>
                <a:cs typeface="微软雅黑" panose="020B0503020204020204" pitchFamily="2" charset="-122"/>
              </a:rPr>
              <a:t>更好满足</a:t>
            </a:r>
            <a:r>
              <a:rPr lang="zh-CN" altLang="zh-CN" sz="2000" kern="0" dirty="0">
                <a:solidFill>
                  <a:schemeClr val="tx1">
                    <a:lumMod val="85000"/>
                    <a:lumOff val="15000"/>
                  </a:schemeClr>
                </a:solidFill>
                <a:latin typeface="微软雅黑" panose="020B0503020204020204" pitchFamily="2" charset="-122"/>
                <a:ea typeface="微软雅黑" panose="020B0503020204020204" pitchFamily="2" charset="-122"/>
                <a:cs typeface="微软雅黑" panose="020B0503020204020204" pitchFamily="2" charset="-122"/>
              </a:rPr>
              <a:t>人民在经济、政治、文化、社会、生态文明等方面日益增长的需要，</a:t>
            </a:r>
            <a:r>
              <a:rPr lang="zh-CN" altLang="zh-CN" sz="2000" b="1" kern="0" dirty="0">
                <a:solidFill>
                  <a:srgbClr val="C00000"/>
                </a:solidFill>
                <a:latin typeface="微软雅黑" panose="020B0503020204020204" pitchFamily="2" charset="-122"/>
                <a:ea typeface="微软雅黑" panose="020B0503020204020204" pitchFamily="2" charset="-122"/>
                <a:cs typeface="微软雅黑" panose="020B0503020204020204" pitchFamily="2" charset="-122"/>
              </a:rPr>
              <a:t>更好推动</a:t>
            </a:r>
            <a:r>
              <a:rPr lang="zh-CN" altLang="zh-CN" sz="2000" kern="0" dirty="0">
                <a:solidFill>
                  <a:schemeClr val="tx1">
                    <a:lumMod val="85000"/>
                    <a:lumOff val="15000"/>
                  </a:schemeClr>
                </a:solidFill>
                <a:latin typeface="微软雅黑" panose="020B0503020204020204" pitchFamily="2" charset="-122"/>
                <a:ea typeface="微软雅黑" panose="020B0503020204020204" pitchFamily="2" charset="-122"/>
                <a:cs typeface="微软雅黑" panose="020B0503020204020204" pitchFamily="2" charset="-122"/>
              </a:rPr>
              <a:t>人的全面发展、社会全面进步，实现了中国特色社会主义发展理论的新飞跃。</a:t>
            </a:r>
            <a:endParaRPr lang="zh-CN" altLang="zh-CN" sz="2000" kern="0" dirty="0">
              <a:solidFill>
                <a:schemeClr val="tx1">
                  <a:lumMod val="85000"/>
                  <a:lumOff val="15000"/>
                </a:schemeClr>
              </a:solidFill>
              <a:latin typeface="微软雅黑" panose="020B0503020204020204" pitchFamily="2" charset="-122"/>
              <a:ea typeface="微软雅黑" panose="020B0503020204020204" pitchFamily="2" charset="-122"/>
              <a:cs typeface="微软雅黑" panose="020B0503020204020204" pitchFamily="2"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10" presetClass="entr" presetSubtype="0" fill="hold" grpId="0" nodeType="afterEffect">
                                  <p:stCondLst>
                                    <p:cond delay="0"/>
                                  </p:stCondLst>
                                  <p:iterate type="wd">
                                    <p:tmPct val="10000"/>
                                  </p:iterate>
                                  <p:childTnLst>
                                    <p:set>
                                      <p:cBhvr>
                                        <p:cTn id="20" dur="1" fill="hold">
                                          <p:stCondLst>
                                            <p:cond delay="0"/>
                                          </p:stCondLst>
                                        </p:cTn>
                                        <p:tgtEl>
                                          <p:spTgt spid="86017"/>
                                        </p:tgtEl>
                                        <p:attrNameLst>
                                          <p:attrName>style.visibility</p:attrName>
                                        </p:attrNameLst>
                                      </p:cBhvr>
                                      <p:to>
                                        <p:strVal val="visible"/>
                                      </p:to>
                                    </p:set>
                                    <p:animEffect transition="in" filter="fade">
                                      <p:cBhvr>
                                        <p:cTn id="21" dur="500"/>
                                        <p:tgtEl>
                                          <p:spTgt spid="86017"/>
                                        </p:tgtEl>
                                      </p:cBhvr>
                                    </p:animEffect>
                                  </p:childTnLst>
                                </p:cTn>
                              </p:par>
                            </p:childTnLst>
                          </p:cTn>
                        </p:par>
                        <p:par>
                          <p:cTn id="22" fill="hold">
                            <p:stCondLst>
                              <p:cond delay="2849"/>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349"/>
                            </p:stCondLst>
                            <p:childTnLst>
                              <p:par>
                                <p:cTn id="29" presetID="2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3849"/>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par>
                          <p:cTn id="36" fill="hold">
                            <p:stCondLst>
                              <p:cond delay="5449"/>
                            </p:stCondLst>
                            <p:childTnLst>
                              <p:par>
                                <p:cTn id="37" presetID="5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5949"/>
                            </p:stCondLst>
                            <p:childTnLst>
                              <p:par>
                                <p:cTn id="43" presetID="22" presetClass="entr" presetSubtype="8"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childTnLst>
                          </p:cTn>
                        </p:par>
                        <p:par>
                          <p:cTn id="46" fill="hold">
                            <p:stCondLst>
                              <p:cond delay="6449"/>
                            </p:stCondLst>
                            <p:childTnLst>
                              <p:par>
                                <p:cTn id="47" presetID="10" presetClass="entr" presetSubtype="0" fill="hold" grpId="0" nodeType="afterEffect">
                                  <p:stCondLst>
                                    <p:cond delay="0"/>
                                  </p:stCondLst>
                                  <p:iterate type="wd">
                                    <p:tmPct val="10000"/>
                                  </p:iterate>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par>
                          <p:cTn id="50" fill="hold">
                            <p:stCondLst>
                              <p:cond delay="8100"/>
                            </p:stCondLst>
                            <p:childTnLst>
                              <p:par>
                                <p:cTn id="51" presetID="53" presetClass="entr" presetSubtype="16"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8600"/>
                            </p:stCondLst>
                            <p:childTnLst>
                              <p:par>
                                <p:cTn id="57" presetID="22" presetClass="entr" presetSubtype="8"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left)">
                                      <p:cBhvr>
                                        <p:cTn id="59" dur="500"/>
                                        <p:tgtEl>
                                          <p:spTgt spid="56"/>
                                        </p:tgtEl>
                                      </p:cBhvr>
                                    </p:animEffect>
                                  </p:childTnLst>
                                </p:cTn>
                              </p:par>
                            </p:childTnLst>
                          </p:cTn>
                        </p:par>
                        <p:par>
                          <p:cTn id="60" fill="hold">
                            <p:stCondLst>
                              <p:cond delay="9100"/>
                            </p:stCondLst>
                            <p:childTnLst>
                              <p:par>
                                <p:cTn id="61" presetID="10" presetClass="entr" presetSubtype="0" fill="hold" grpId="0" nodeType="afterEffect">
                                  <p:stCondLst>
                                    <p:cond delay="0"/>
                                  </p:stCondLst>
                                  <p:iterate type="wd">
                                    <p:tmPct val="10000"/>
                                  </p:iterate>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par>
                          <p:cTn id="64" fill="hold">
                            <p:stCondLst>
                              <p:cond delay="10750"/>
                            </p:stCondLst>
                            <p:childTnLst>
                              <p:par>
                                <p:cTn id="65" presetID="53" presetClass="entr" presetSubtype="16"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childTnLst>
                          </p:cTn>
                        </p:par>
                        <p:par>
                          <p:cTn id="70" fill="hold">
                            <p:stCondLst>
                              <p:cond delay="11250"/>
                            </p:stCondLst>
                            <p:childTnLst>
                              <p:par>
                                <p:cTn id="71" presetID="22" presetClass="entr" presetSubtype="8"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500"/>
                                        <p:tgtEl>
                                          <p:spTgt spid="61"/>
                                        </p:tgtEl>
                                      </p:cBhvr>
                                    </p:animEffect>
                                  </p:childTnLst>
                                </p:cTn>
                              </p:par>
                            </p:childTnLst>
                          </p:cTn>
                        </p:par>
                        <p:par>
                          <p:cTn id="74" fill="hold">
                            <p:stCondLst>
                              <p:cond delay="11750"/>
                            </p:stCondLst>
                            <p:childTnLst>
                              <p:par>
                                <p:cTn id="75" presetID="10" presetClass="entr" presetSubtype="0" fill="hold" grpId="0" nodeType="afterEffect">
                                  <p:stCondLst>
                                    <p:cond delay="0"/>
                                  </p:stCondLst>
                                  <p:iterate type="wd">
                                    <p:tmPct val="10000"/>
                                  </p:iterate>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par>
                          <p:cTn id="78" fill="hold">
                            <p:stCondLst>
                              <p:cond delay="13500"/>
                            </p:stCondLst>
                            <p:childTnLst>
                              <p:par>
                                <p:cTn id="79" presetID="10" presetClass="entr" presetSubtype="0" fill="hold" grpId="0" nodeType="afterEffect">
                                  <p:stCondLst>
                                    <p:cond delay="0"/>
                                  </p:stCondLst>
                                  <p:iterate type="wd">
                                    <p:tmPct val="10000"/>
                                  </p:iterate>
                                  <p:childTnLst>
                                    <p:set>
                                      <p:cBhvr>
                                        <p:cTn id="80" dur="1" fill="hold">
                                          <p:stCondLst>
                                            <p:cond delay="0"/>
                                          </p:stCondLst>
                                        </p:cTn>
                                        <p:tgtEl>
                                          <p:spTgt spid="6"/>
                                        </p:tgtEl>
                                        <p:attrNameLst>
                                          <p:attrName>style.visibility</p:attrName>
                                        </p:attrNameLst>
                                      </p:cBhvr>
                                      <p:to>
                                        <p:strVal val="visible"/>
                                      </p:to>
                                    </p:set>
                                    <p:animEffect transition="in" filter="fade">
                                      <p:cBhvr>
                                        <p:cTn id="8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6017" grpId="0"/>
      <p:bldP spid="47" grpId="0"/>
      <p:bldP spid="53" grpId="0"/>
      <p:bldP spid="65" grpId="0"/>
      <p:bldP spid="66" grpId="0"/>
      <p:bldP spid="6"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316230" y="167640"/>
            <a:ext cx="8433435" cy="123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defPPr>
              <a:defRPr lang="zh-CN"/>
            </a:defPPr>
            <a:lvl1pPr algn="dist">
              <a:defRPr sz="1600" b="1">
                <a:solidFill>
                  <a:schemeClr val="tx1">
                    <a:lumMod val="85000"/>
                    <a:lumOff val="15000"/>
                  </a:schemeClr>
                </a:solidFill>
                <a:latin typeface="微软雅黑" panose="020B0503020204020204" pitchFamily="2" charset="-122"/>
                <a:ea typeface="微软雅黑" panose="020B0503020204020204" pitchFamily="2" charset="-122"/>
              </a:defRPr>
            </a:lvl1pPr>
          </a:lstStyle>
          <a:p>
            <a:pPr marL="914400" indent="-914400" algn="l" fontAlgn="base">
              <a:lnSpc>
                <a:spcPct val="90000"/>
              </a:lnSpc>
            </a:pPr>
            <a:r>
              <a:rPr lang="zh-CN" altLang="en-US" sz="4000" dirty="0">
                <a:solidFill>
                  <a:schemeClr val="tx1"/>
                </a:solidFill>
                <a:latin typeface="+mj-lt"/>
                <a:ea typeface="+mj-ea"/>
                <a:cs typeface="+mj-cs"/>
              </a:rPr>
              <a:t>人才环境体系：</a:t>
            </a:r>
            <a:endParaRPr lang="zh-CN" altLang="en-US" sz="4000" dirty="0">
              <a:solidFill>
                <a:schemeClr val="tx1"/>
              </a:solidFill>
              <a:latin typeface="+mj-lt"/>
              <a:ea typeface="+mj-ea"/>
              <a:cs typeface="+mj-cs"/>
            </a:endParaRPr>
          </a:p>
          <a:p>
            <a:pPr marL="914400" indent="-914400" algn="l" fontAlgn="base">
              <a:lnSpc>
                <a:spcPct val="90000"/>
              </a:lnSpc>
            </a:pPr>
            <a:r>
              <a:rPr lang="zh-CN" altLang="en-US" sz="4000" dirty="0">
                <a:solidFill>
                  <a:schemeClr val="tx1"/>
                </a:solidFill>
                <a:latin typeface="+mj-lt"/>
                <a:ea typeface="+mj-ea"/>
                <a:cs typeface="+mj-cs"/>
              </a:rPr>
              <a:t>一体两翼一引擎</a:t>
            </a:r>
            <a:r>
              <a:rPr lang="en-US" altLang="zh-CN" sz="4000" dirty="0">
                <a:solidFill>
                  <a:schemeClr val="tx1"/>
                </a:solidFill>
                <a:latin typeface="+mj-lt"/>
                <a:ea typeface="+mj-ea"/>
                <a:cs typeface="+mj-cs"/>
              </a:rPr>
              <a:t>——</a:t>
            </a:r>
            <a:r>
              <a:rPr lang="zh-CN" altLang="en-US" sz="4000" dirty="0">
                <a:solidFill>
                  <a:schemeClr val="tx1"/>
                </a:solidFill>
                <a:latin typeface="+mj-lt"/>
                <a:ea typeface="+mj-ea"/>
                <a:cs typeface="+mj-cs"/>
              </a:rPr>
              <a:t>加速人才增值</a:t>
            </a:r>
            <a:endParaRPr lang="zh-CN" altLang="en-US" sz="4000" dirty="0">
              <a:solidFill>
                <a:schemeClr val="tx1"/>
              </a:solidFill>
              <a:latin typeface="+mj-lt"/>
              <a:ea typeface="+mj-ea"/>
              <a:cs typeface="+mj-cs"/>
            </a:endParaRPr>
          </a:p>
        </p:txBody>
      </p:sp>
      <p:sp>
        <p:nvSpPr>
          <p:cNvPr id="4" name="矩形 3"/>
          <p:cNvSpPr/>
          <p:nvPr/>
        </p:nvSpPr>
        <p:spPr>
          <a:xfrm>
            <a:off x="1127138" y="2147940"/>
            <a:ext cx="1402080" cy="645160"/>
          </a:xfrm>
          <a:prstGeom prst="rect">
            <a:avLst/>
          </a:prstGeom>
        </p:spPr>
        <p:txBody>
          <a:bodyPr wrap="none">
            <a:spAutoFit/>
          </a:bodyPr>
          <a:lstStyle/>
          <a:p>
            <a:pPr algn="ctr"/>
            <a:r>
              <a:rPr lang="zh-CN" altLang="zh-CN" sz="2000" b="1" dirty="0"/>
              <a:t>一体</a:t>
            </a:r>
            <a:endParaRPr lang="en-US" altLang="zh-CN" sz="2000" b="1" dirty="0"/>
          </a:p>
          <a:p>
            <a:r>
              <a:rPr lang="zh-CN" altLang="zh-CN" sz="1600" dirty="0"/>
              <a:t>职业成长社区</a:t>
            </a:r>
            <a:endParaRPr lang="zh-CN" altLang="en-US" sz="1600" dirty="0"/>
          </a:p>
        </p:txBody>
      </p:sp>
      <p:sp>
        <p:nvSpPr>
          <p:cNvPr id="7" name="矩形 6"/>
          <p:cNvSpPr/>
          <p:nvPr/>
        </p:nvSpPr>
        <p:spPr>
          <a:xfrm>
            <a:off x="8350930" y="5253011"/>
            <a:ext cx="1723549" cy="892552"/>
          </a:xfrm>
          <a:prstGeom prst="rect">
            <a:avLst/>
          </a:prstGeom>
        </p:spPr>
        <p:txBody>
          <a:bodyPr wrap="none">
            <a:spAutoFit/>
          </a:bodyPr>
          <a:lstStyle/>
          <a:p>
            <a:pPr algn="ctr"/>
            <a:r>
              <a:rPr lang="zh-CN" altLang="en-US" sz="2000" b="1" dirty="0">
                <a:ln w="22225">
                  <a:solidFill>
                    <a:schemeClr val="accent2"/>
                  </a:solidFill>
                  <a:prstDash val="solid"/>
                </a:ln>
                <a:solidFill>
                  <a:schemeClr val="accent2">
                    <a:lumMod val="40000"/>
                    <a:lumOff val="60000"/>
                  </a:schemeClr>
                </a:solidFill>
                <a:effectLst/>
              </a:rPr>
              <a:t>学习培训</a:t>
            </a:r>
            <a:r>
              <a:rPr lang="zh-CN" altLang="en-US" sz="2000" b="1" dirty="0"/>
              <a:t>板块</a:t>
            </a:r>
            <a:endParaRPr lang="en-US" altLang="zh-CN" sz="2000" b="1" dirty="0"/>
          </a:p>
          <a:p>
            <a:pPr algn="ctr"/>
            <a:r>
              <a:rPr lang="zh-CN" altLang="zh-CN" sz="1600" dirty="0"/>
              <a:t>线上“业问”</a:t>
            </a:r>
            <a:endParaRPr lang="en-US" altLang="zh-CN" sz="1600" dirty="0"/>
          </a:p>
          <a:p>
            <a:pPr algn="ctr"/>
            <a:r>
              <a:rPr lang="zh-CN" altLang="zh-CN" sz="1600" dirty="0"/>
              <a:t>线下“扎堆”</a:t>
            </a:r>
            <a:endParaRPr lang="zh-CN" altLang="en-US" sz="1600" dirty="0"/>
          </a:p>
        </p:txBody>
      </p:sp>
      <p:cxnSp>
        <p:nvCxnSpPr>
          <p:cNvPr id="5" name="连接符: 肘形 8"/>
          <p:cNvCxnSpPr/>
          <p:nvPr/>
        </p:nvCxnSpPr>
        <p:spPr>
          <a:xfrm rot="5400000">
            <a:off x="3628355" y="4393360"/>
            <a:ext cx="827786" cy="658835"/>
          </a:xfrm>
          <a:prstGeom prst="bentConnector3">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127874" y="5253011"/>
            <a:ext cx="2757170" cy="891540"/>
          </a:xfrm>
          <a:prstGeom prst="rect">
            <a:avLst/>
          </a:prstGeom>
        </p:spPr>
        <p:txBody>
          <a:bodyPr wrap="none">
            <a:spAutoFit/>
          </a:bodyPr>
          <a:lstStyle/>
          <a:p>
            <a:pPr algn="ctr"/>
            <a:r>
              <a:rPr lang="zh-CN" altLang="zh-CN" sz="2000" b="1" dirty="0">
                <a:ln w="22225">
                  <a:solidFill>
                    <a:schemeClr val="accent2"/>
                  </a:solidFill>
                  <a:prstDash val="solid"/>
                </a:ln>
                <a:solidFill>
                  <a:schemeClr val="accent2">
                    <a:lumMod val="40000"/>
                    <a:lumOff val="60000"/>
                  </a:schemeClr>
                </a:solidFill>
                <a:effectLst/>
              </a:rPr>
              <a:t>人才配置</a:t>
            </a:r>
            <a:r>
              <a:rPr lang="zh-CN" altLang="zh-CN" sz="2000" b="1" dirty="0"/>
              <a:t>板块</a:t>
            </a:r>
            <a:endParaRPr lang="en-US" altLang="zh-CN" sz="2000" b="1" dirty="0"/>
          </a:p>
          <a:p>
            <a:pPr algn="ctr"/>
            <a:r>
              <a:rPr lang="zh-CN" altLang="zh-CN" sz="1600" dirty="0"/>
              <a:t>线上“产业细分人才网站阵列”</a:t>
            </a:r>
            <a:endParaRPr lang="en-US" altLang="zh-CN" sz="1600" dirty="0"/>
          </a:p>
          <a:p>
            <a:pPr algn="ctr"/>
            <a:r>
              <a:rPr lang="zh-CN" altLang="zh-CN" sz="1600" dirty="0"/>
              <a:t>线下“职业经纪人团队”</a:t>
            </a:r>
            <a:r>
              <a:rPr lang="zh-CN" altLang="en-US" sz="1600" dirty="0"/>
              <a:t> </a:t>
            </a:r>
            <a:endParaRPr lang="zh-CN" altLang="en-US" sz="1600" dirty="0"/>
          </a:p>
        </p:txBody>
      </p:sp>
      <p:sp>
        <p:nvSpPr>
          <p:cNvPr id="13" name="矩形 12"/>
          <p:cNvSpPr/>
          <p:nvPr/>
        </p:nvSpPr>
        <p:spPr>
          <a:xfrm>
            <a:off x="8098399" y="2290227"/>
            <a:ext cx="3029563" cy="1137285"/>
          </a:xfrm>
          <a:prstGeom prst="rect">
            <a:avLst/>
          </a:prstGeom>
        </p:spPr>
        <p:txBody>
          <a:bodyPr wrap="square">
            <a:spAutoFit/>
          </a:bodyPr>
          <a:lstStyle/>
          <a:p>
            <a:pPr algn="ctr"/>
            <a:r>
              <a:rPr lang="zh-CN" altLang="zh-CN" sz="2000" b="1" dirty="0"/>
              <a:t>一引擎</a:t>
            </a:r>
            <a:endParaRPr lang="en-US" altLang="zh-CN" sz="2000" b="1" dirty="0"/>
          </a:p>
          <a:p>
            <a:r>
              <a:rPr lang="zh-CN" altLang="zh-CN" sz="1600" dirty="0"/>
              <a:t>基于互联网、大数据、云计算和人工智能技术的人才与产业融合</a:t>
            </a:r>
            <a:r>
              <a:rPr lang="zh-CN" altLang="zh-CN" sz="1600" b="1" dirty="0">
                <a:ln w="22225">
                  <a:solidFill>
                    <a:schemeClr val="accent2"/>
                  </a:solidFill>
                  <a:prstDash val="solid"/>
                </a:ln>
                <a:solidFill>
                  <a:schemeClr val="accent2">
                    <a:lumMod val="40000"/>
                    <a:lumOff val="60000"/>
                  </a:schemeClr>
                </a:solidFill>
                <a:effectLst/>
              </a:rPr>
              <a:t>智库服务</a:t>
            </a:r>
            <a:r>
              <a:rPr lang="zh-CN" altLang="zh-CN" sz="1600" dirty="0"/>
              <a:t>板块</a:t>
            </a:r>
            <a:endParaRPr lang="zh-CN" altLang="en-US" sz="1600" dirty="0"/>
          </a:p>
        </p:txBody>
      </p:sp>
      <p:cxnSp>
        <p:nvCxnSpPr>
          <p:cNvPr id="26" name="连接符: 肘形 25"/>
          <p:cNvCxnSpPr/>
          <p:nvPr/>
        </p:nvCxnSpPr>
        <p:spPr>
          <a:xfrm rot="16200000" flipH="1">
            <a:off x="7738736" y="4390485"/>
            <a:ext cx="782479" cy="619278"/>
          </a:xfrm>
          <a:prstGeom prst="bentConnector3">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连接符: 肘形 29"/>
          <p:cNvCxnSpPr/>
          <p:nvPr/>
        </p:nvCxnSpPr>
        <p:spPr>
          <a:xfrm rot="10800000">
            <a:off x="2971801" y="2514600"/>
            <a:ext cx="3096881" cy="800100"/>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480" name="连接符: 肘形 20479"/>
          <p:cNvCxnSpPr/>
          <p:nvPr/>
        </p:nvCxnSpPr>
        <p:spPr>
          <a:xfrm>
            <a:off x="6288047" y="2603708"/>
            <a:ext cx="1590986" cy="535877"/>
          </a:xfrm>
          <a:prstGeom prst="bentConnector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27" y="1619795"/>
            <a:ext cx="6504320" cy="5024587"/>
          </a:xfrm>
          <a:prstGeom prst="rect">
            <a:avLst/>
          </a:prstGeom>
        </p:spPr>
      </p:pic>
      <p:sp>
        <p:nvSpPr>
          <p:cNvPr id="2" name="矩形 1"/>
          <p:cNvSpPr/>
          <p:nvPr/>
        </p:nvSpPr>
        <p:spPr>
          <a:xfrm>
            <a:off x="503544" y="3626776"/>
            <a:ext cx="1203960" cy="3107690"/>
          </a:xfrm>
          <a:prstGeom prst="rect">
            <a:avLst/>
          </a:prstGeom>
          <a:solidFill>
            <a:srgbClr val="FF0000"/>
          </a:solidFill>
        </p:spPr>
        <p:txBody>
          <a:bodyPr wrap="square">
            <a:spAutoFit/>
          </a:bodyPr>
          <a:lstStyle/>
          <a:p>
            <a:pPr algn="ctr"/>
            <a:r>
              <a:rPr lang="zh-CN" altLang="zh-CN" sz="2000" b="1" dirty="0">
                <a:solidFill>
                  <a:schemeClr val="accent1"/>
                </a:solidFill>
                <a:effectLst>
                  <a:outerShdw blurRad="38100" dist="25400" dir="5400000" algn="ctr" rotWithShape="0">
                    <a:srgbClr val="6E747A">
                      <a:alpha val="43000"/>
                    </a:srgbClr>
                  </a:outerShdw>
                </a:effectLst>
              </a:rPr>
              <a:t>系列产品</a:t>
            </a:r>
            <a:endParaRPr lang="en-US" altLang="zh-CN" sz="2000" b="1" dirty="0"/>
          </a:p>
          <a:p>
            <a:pPr algn="ctr"/>
            <a:r>
              <a:rPr lang="zh-CN" altLang="en-US" sz="1600" dirty="0"/>
              <a:t>地方人才网</a:t>
            </a:r>
            <a:endParaRPr lang="zh-CN" altLang="en-US" sz="1600" dirty="0"/>
          </a:p>
          <a:p>
            <a:pPr algn="ctr"/>
            <a:r>
              <a:rPr lang="zh-CN" altLang="en-US" sz="1600" dirty="0"/>
              <a:t>行业人才网</a:t>
            </a:r>
            <a:endParaRPr lang="zh-CN" altLang="en-US" sz="1600" dirty="0"/>
          </a:p>
          <a:p>
            <a:pPr algn="ctr"/>
            <a:r>
              <a:rPr lang="en-US" altLang="zh-CN" sz="1600" dirty="0"/>
              <a:t>V</a:t>
            </a:r>
            <a:r>
              <a:rPr lang="zh-CN" altLang="en-US" sz="1600" dirty="0"/>
              <a:t>聘会</a:t>
            </a:r>
            <a:endParaRPr lang="zh-CN" altLang="zh-CN" sz="1600" dirty="0"/>
          </a:p>
          <a:p>
            <a:pPr algn="ctr"/>
            <a:r>
              <a:rPr lang="zh-CN" altLang="zh-CN" sz="1600" dirty="0"/>
              <a:t>会员</a:t>
            </a:r>
            <a:endParaRPr lang="zh-CN" altLang="zh-CN" sz="1600" dirty="0"/>
          </a:p>
          <a:p>
            <a:pPr algn="ctr"/>
            <a:r>
              <a:rPr lang="zh-CN" altLang="zh-CN" sz="1600" dirty="0"/>
              <a:t>猎头</a:t>
            </a:r>
            <a:endParaRPr lang="zh-CN" altLang="zh-CN" sz="1600" dirty="0"/>
          </a:p>
          <a:p>
            <a:pPr algn="ctr"/>
            <a:r>
              <a:rPr lang="en-US" altLang="zh-CN" sz="1600" dirty="0"/>
              <a:t>RPO</a:t>
            </a:r>
            <a:endParaRPr lang="en-US" altLang="zh-CN" sz="1600" dirty="0"/>
          </a:p>
          <a:p>
            <a:pPr algn="ctr"/>
            <a:r>
              <a:rPr lang="en-US" altLang="zh-CN" sz="1600" dirty="0"/>
              <a:t>BPO</a:t>
            </a:r>
            <a:endParaRPr lang="en-US" altLang="zh-CN" sz="1600" dirty="0"/>
          </a:p>
          <a:p>
            <a:pPr algn="ctr"/>
            <a:r>
              <a:rPr lang="en-US" altLang="zh-CN" sz="1600" dirty="0"/>
              <a:t>offer</a:t>
            </a:r>
            <a:r>
              <a:rPr lang="zh-CN" altLang="en-US" sz="1600" dirty="0"/>
              <a:t>快</a:t>
            </a:r>
            <a:endParaRPr lang="zh-CN" altLang="en-US" sz="1600" dirty="0"/>
          </a:p>
          <a:p>
            <a:pPr algn="ctr"/>
            <a:r>
              <a:rPr lang="zh-CN" altLang="en-US" sz="1600" dirty="0"/>
              <a:t>校园招聘</a:t>
            </a:r>
            <a:endParaRPr lang="zh-CN" altLang="en-US" sz="1600" dirty="0"/>
          </a:p>
          <a:p>
            <a:pPr algn="ctr"/>
            <a:r>
              <a:rPr lang="zh-CN" altLang="en-US" sz="1600" dirty="0"/>
              <a:t>海外招聘</a:t>
            </a:r>
            <a:endParaRPr lang="zh-CN" altLang="en-US" sz="1600" dirty="0"/>
          </a:p>
          <a:p>
            <a:pPr algn="ctr"/>
            <a:r>
              <a:rPr lang="zh-CN" altLang="en-US" sz="1600" dirty="0"/>
              <a:t> </a:t>
            </a:r>
            <a:r>
              <a:rPr lang="en-US" altLang="zh-CN" sz="1600" dirty="0"/>
              <a:t>...</a:t>
            </a:r>
            <a:endParaRPr lang="en-US" altLang="zh-CN" sz="1600" dirty="0"/>
          </a:p>
        </p:txBody>
      </p:sp>
      <p:sp>
        <p:nvSpPr>
          <p:cNvPr id="3" name="矩形 2"/>
          <p:cNvSpPr/>
          <p:nvPr/>
        </p:nvSpPr>
        <p:spPr>
          <a:xfrm>
            <a:off x="10355580" y="3314700"/>
            <a:ext cx="1498600" cy="2861310"/>
          </a:xfrm>
          <a:prstGeom prst="rect">
            <a:avLst/>
          </a:prstGeom>
          <a:solidFill>
            <a:srgbClr val="FF0000"/>
          </a:solidFill>
        </p:spPr>
        <p:txBody>
          <a:bodyPr wrap="square">
            <a:spAutoFit/>
          </a:bodyPr>
          <a:lstStyle/>
          <a:p>
            <a:pPr algn="ctr"/>
            <a:r>
              <a:rPr lang="zh-CN" altLang="zh-CN" sz="2000" b="1" dirty="0">
                <a:solidFill>
                  <a:schemeClr val="accent1"/>
                </a:solidFill>
                <a:effectLst>
                  <a:outerShdw blurRad="38100" dist="25400" dir="5400000" algn="ctr" rotWithShape="0">
                    <a:srgbClr val="6E747A">
                      <a:alpha val="43000"/>
                    </a:srgbClr>
                  </a:outerShdw>
                </a:effectLst>
              </a:rPr>
              <a:t>系列产品</a:t>
            </a:r>
            <a:endParaRPr lang="en-US" altLang="zh-CN" sz="2000" b="1" dirty="0"/>
          </a:p>
          <a:p>
            <a:pPr algn="ctr"/>
            <a:r>
              <a:rPr lang="zh-CN" altLang="zh-CN" sz="1600" dirty="0"/>
              <a:t>远程教育</a:t>
            </a:r>
            <a:endParaRPr lang="zh-CN" altLang="zh-CN" sz="1600" dirty="0"/>
          </a:p>
          <a:p>
            <a:pPr algn="ctr"/>
            <a:r>
              <a:rPr lang="zh-CN" altLang="en-US" sz="1600" dirty="0"/>
              <a:t>参访</a:t>
            </a:r>
            <a:endParaRPr lang="zh-CN" altLang="en-US" sz="1600" dirty="0"/>
          </a:p>
          <a:p>
            <a:pPr algn="ctr"/>
            <a:r>
              <a:rPr lang="zh-CN" altLang="en-US" sz="1600" dirty="0"/>
              <a:t>海外游学</a:t>
            </a:r>
            <a:endParaRPr lang="zh-CN" altLang="en-US" sz="1600" dirty="0"/>
          </a:p>
          <a:p>
            <a:pPr algn="ctr"/>
            <a:r>
              <a:rPr lang="zh-CN" altLang="en-US" sz="1600" dirty="0"/>
              <a:t>企业公开课</a:t>
            </a:r>
            <a:endParaRPr lang="zh-CN" altLang="en-US" sz="1600" dirty="0"/>
          </a:p>
          <a:p>
            <a:pPr algn="ctr"/>
            <a:r>
              <a:rPr lang="zh-CN" altLang="en-US" sz="1600" dirty="0"/>
              <a:t>企业内训</a:t>
            </a:r>
            <a:endParaRPr lang="zh-CN" altLang="en-US" sz="1600" dirty="0"/>
          </a:p>
          <a:p>
            <a:pPr algn="ctr"/>
            <a:r>
              <a:rPr lang="zh-CN" altLang="en-US" sz="1600" dirty="0"/>
              <a:t>干部培训</a:t>
            </a:r>
            <a:endParaRPr lang="zh-CN" altLang="en-US" sz="1600" dirty="0"/>
          </a:p>
          <a:p>
            <a:pPr algn="ctr"/>
            <a:r>
              <a:rPr lang="zh-CN" altLang="en-US" sz="1600" dirty="0"/>
              <a:t>专项培训</a:t>
            </a:r>
            <a:endParaRPr lang="zh-CN" altLang="en-US" sz="1600" dirty="0"/>
          </a:p>
          <a:p>
            <a:pPr algn="ctr"/>
            <a:r>
              <a:rPr lang="zh-CN" altLang="en-US" sz="1600" dirty="0"/>
              <a:t>私董会</a:t>
            </a:r>
            <a:endParaRPr lang="zh-CN" altLang="en-US" sz="1600" dirty="0"/>
          </a:p>
          <a:p>
            <a:pPr algn="ctr"/>
            <a:r>
              <a:rPr lang="zh-CN" altLang="en-US" sz="1600" dirty="0"/>
              <a:t>校企新型学徒</a:t>
            </a:r>
            <a:endParaRPr lang="zh-CN" altLang="en-US" sz="1600" dirty="0"/>
          </a:p>
          <a:p>
            <a:pPr algn="ctr"/>
            <a:r>
              <a:rPr lang="zh-CN" altLang="en-US" sz="1600" dirty="0"/>
              <a:t> </a:t>
            </a:r>
            <a:r>
              <a:rPr lang="en-US" altLang="zh-CN" sz="1600" dirty="0"/>
              <a:t>...</a:t>
            </a:r>
            <a:endParaRPr lang="en-US" altLang="zh-CN" sz="1600" dirty="0"/>
          </a:p>
        </p:txBody>
      </p:sp>
      <p:sp>
        <p:nvSpPr>
          <p:cNvPr id="6" name="矩形 5"/>
          <p:cNvSpPr/>
          <p:nvPr/>
        </p:nvSpPr>
        <p:spPr>
          <a:xfrm>
            <a:off x="9010639" y="167931"/>
            <a:ext cx="1203960" cy="1876425"/>
          </a:xfrm>
          <a:prstGeom prst="rect">
            <a:avLst/>
          </a:prstGeom>
          <a:solidFill>
            <a:srgbClr val="FF0000"/>
          </a:solidFill>
        </p:spPr>
        <p:txBody>
          <a:bodyPr wrap="none">
            <a:spAutoFit/>
          </a:bodyPr>
          <a:lstStyle/>
          <a:p>
            <a:pPr algn="ctr"/>
            <a:r>
              <a:rPr lang="zh-CN" altLang="zh-CN" sz="2000" b="1" dirty="0">
                <a:solidFill>
                  <a:schemeClr val="accent1"/>
                </a:solidFill>
                <a:effectLst>
                  <a:outerShdw blurRad="38100" dist="25400" dir="5400000" algn="ctr" rotWithShape="0">
                    <a:srgbClr val="6E747A">
                      <a:alpha val="43000"/>
                    </a:srgbClr>
                  </a:outerShdw>
                </a:effectLst>
              </a:rPr>
              <a:t>系列产品</a:t>
            </a:r>
            <a:endParaRPr lang="en-US" altLang="zh-CN" sz="2000" b="1" dirty="0"/>
          </a:p>
          <a:p>
            <a:pPr algn="ctr"/>
            <a:r>
              <a:rPr lang="zh-CN" altLang="en-US" sz="1600" dirty="0"/>
              <a:t>人才大数据</a:t>
            </a:r>
            <a:endParaRPr lang="zh-CN" altLang="en-US" sz="1600" dirty="0"/>
          </a:p>
          <a:p>
            <a:pPr algn="ctr"/>
            <a:r>
              <a:rPr lang="zh-CN" altLang="en-US" sz="1600" dirty="0"/>
              <a:t>人才云</a:t>
            </a:r>
            <a:endParaRPr lang="zh-CN" altLang="en-US" sz="1600" dirty="0"/>
          </a:p>
          <a:p>
            <a:pPr algn="ctr"/>
            <a:r>
              <a:rPr lang="en-US" altLang="zh-CN" sz="1600" dirty="0"/>
              <a:t>HRSAAS</a:t>
            </a:r>
            <a:endParaRPr lang="en-US" altLang="zh-CN" sz="1600" dirty="0"/>
          </a:p>
          <a:p>
            <a:pPr algn="ctr"/>
            <a:r>
              <a:rPr lang="zh-CN" altLang="en-US" sz="1600" dirty="0"/>
              <a:t>支撑工程</a:t>
            </a:r>
            <a:endParaRPr lang="zh-CN" altLang="en-US" sz="1600" dirty="0"/>
          </a:p>
          <a:p>
            <a:pPr algn="ctr"/>
            <a:r>
              <a:rPr lang="zh-CN" altLang="en-US" sz="1600" dirty="0"/>
              <a:t>高峰论坛</a:t>
            </a:r>
            <a:endParaRPr lang="zh-CN" altLang="en-US" sz="1600" dirty="0"/>
          </a:p>
          <a:p>
            <a:pPr algn="ctr"/>
            <a:r>
              <a:rPr lang="zh-CN" altLang="en-US" sz="1600" dirty="0"/>
              <a:t> </a:t>
            </a:r>
            <a:r>
              <a:rPr lang="en-US" altLang="zh-CN" sz="1600" dirty="0"/>
              <a:t>...</a:t>
            </a:r>
            <a:endParaRPr lang="en-US" altLang="zh-CN" sz="1600" dirty="0"/>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7185" y="292735"/>
            <a:ext cx="10398760" cy="706755"/>
          </a:xfrm>
          <a:prstGeom prst="rect">
            <a:avLst/>
          </a:prstGeom>
          <a:noFill/>
        </p:spPr>
        <p:txBody>
          <a:bodyPr wrap="none" rtlCol="0" anchor="t">
            <a:spAutoFit/>
          </a:bodyPr>
          <a:lstStyle/>
          <a:p>
            <a:r>
              <a:rPr lang="zh-CN" altLang="en-US" sz="4000" b="1" dirty="0">
                <a:solidFill>
                  <a:schemeClr val="tx1"/>
                </a:solidFill>
                <a:latin typeface="黑体" panose="02010609060101010101" charset="-122"/>
                <a:ea typeface="黑体" panose="02010609060101010101" charset="-122"/>
                <a:cs typeface="黑体" panose="02010609060101010101" charset="-122"/>
                <a:sym typeface="+mn-ea"/>
              </a:rPr>
              <a:t>地方人才发展工作支撑工程（暨</a:t>
            </a:r>
            <a:r>
              <a:rPr lang="en-US" altLang="zh-CN" sz="4000" b="1" dirty="0">
                <a:solidFill>
                  <a:schemeClr val="tx1"/>
                </a:solidFill>
                <a:latin typeface="黑体" panose="02010609060101010101" charset="-122"/>
                <a:ea typeface="黑体" panose="02010609060101010101" charset="-122"/>
                <a:cs typeface="黑体" panose="02010609060101010101" charset="-122"/>
                <a:sym typeface="+mn-ea"/>
              </a:rPr>
              <a:t>1112</a:t>
            </a:r>
            <a:r>
              <a:rPr lang="zh-CN" altLang="en-US" sz="4000" b="1" dirty="0">
                <a:solidFill>
                  <a:schemeClr val="tx1"/>
                </a:solidFill>
                <a:latin typeface="黑体" panose="02010609060101010101" charset="-122"/>
                <a:ea typeface="黑体" panose="02010609060101010101" charset="-122"/>
                <a:cs typeface="黑体" panose="02010609060101010101" charset="-122"/>
                <a:sym typeface="+mn-ea"/>
              </a:rPr>
              <a:t>建议书）</a:t>
            </a:r>
            <a:endParaRPr lang="zh-CN" altLang="en-US" sz="4000" b="1"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12" name="同心圆 10"/>
          <p:cNvSpPr>
            <a:spLocks noChangeArrowheads="1"/>
          </p:cNvSpPr>
          <p:nvPr/>
        </p:nvSpPr>
        <p:spPr bwMode="auto">
          <a:xfrm>
            <a:off x="4014552" y="2053287"/>
            <a:ext cx="1772159" cy="1773014"/>
          </a:xfrm>
          <a:custGeom>
            <a:avLst/>
            <a:gdLst>
              <a:gd name="T0" fmla="*/ 0 w 2548"/>
              <a:gd name="T1" fmla="*/ 1274 h 2548"/>
              <a:gd name="T2" fmla="*/ 1274 w 2548"/>
              <a:gd name="T3" fmla="*/ 0 h 2548"/>
              <a:gd name="T4" fmla="*/ 2548 w 2548"/>
              <a:gd name="T5" fmla="*/ 1274 h 2548"/>
              <a:gd name="T6" fmla="*/ 1274 w 2548"/>
              <a:gd name="T7" fmla="*/ 2548 h 2548"/>
              <a:gd name="T8" fmla="*/ 0 w 2548"/>
              <a:gd name="T9" fmla="*/ 1274 h 2548"/>
              <a:gd name="T10" fmla="*/ 226 w 2548"/>
              <a:gd name="T11" fmla="*/ 1274 h 2548"/>
              <a:gd name="T12" fmla="*/ 1273 w 2548"/>
              <a:gd name="T13" fmla="*/ 2321 h 2548"/>
              <a:gd name="T14" fmla="*/ 2320 w 2548"/>
              <a:gd name="T15" fmla="*/ 1274 h 2548"/>
              <a:gd name="T16" fmla="*/ 1273 w 2548"/>
              <a:gd name="T17" fmla="*/ 227 h 2548"/>
              <a:gd name="T18" fmla="*/ 226 w 2548"/>
              <a:gd name="T19" fmla="*/ 1274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8" h="2548">
                <a:moveTo>
                  <a:pt x="0" y="1274"/>
                </a:moveTo>
                <a:cubicBezTo>
                  <a:pt x="0" y="570"/>
                  <a:pt x="570" y="0"/>
                  <a:pt x="1274" y="0"/>
                </a:cubicBezTo>
                <a:cubicBezTo>
                  <a:pt x="1978" y="0"/>
                  <a:pt x="2548" y="570"/>
                  <a:pt x="2548" y="1274"/>
                </a:cubicBezTo>
                <a:cubicBezTo>
                  <a:pt x="2548" y="1978"/>
                  <a:pt x="1978" y="2548"/>
                  <a:pt x="1274" y="2548"/>
                </a:cubicBezTo>
                <a:cubicBezTo>
                  <a:pt x="570" y="2548"/>
                  <a:pt x="0" y="1978"/>
                  <a:pt x="0" y="1274"/>
                </a:cubicBezTo>
                <a:close/>
                <a:moveTo>
                  <a:pt x="226" y="1274"/>
                </a:moveTo>
                <a:cubicBezTo>
                  <a:pt x="226" y="1852"/>
                  <a:pt x="695" y="2321"/>
                  <a:pt x="1273" y="2321"/>
                </a:cubicBezTo>
                <a:cubicBezTo>
                  <a:pt x="1851" y="2321"/>
                  <a:pt x="2320" y="1852"/>
                  <a:pt x="2320" y="1274"/>
                </a:cubicBezTo>
                <a:cubicBezTo>
                  <a:pt x="2320" y="696"/>
                  <a:pt x="1851" y="227"/>
                  <a:pt x="1273" y="227"/>
                </a:cubicBezTo>
                <a:cubicBezTo>
                  <a:pt x="695" y="227"/>
                  <a:pt x="226" y="696"/>
                  <a:pt x="226" y="1274"/>
                </a:cubicBezTo>
                <a:close/>
              </a:path>
            </a:pathLst>
          </a:custGeom>
          <a:solidFill>
            <a:srgbClr val="7BB551"/>
          </a:solidFill>
          <a:ln>
            <a:noFill/>
          </a:ln>
          <a:effectLst/>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同心圆 2"/>
          <p:cNvSpPr>
            <a:spLocks noChangeArrowheads="1"/>
          </p:cNvSpPr>
          <p:nvPr/>
        </p:nvSpPr>
        <p:spPr bwMode="auto">
          <a:xfrm>
            <a:off x="6450999" y="2084492"/>
            <a:ext cx="1772145" cy="1773484"/>
          </a:xfrm>
          <a:custGeom>
            <a:avLst/>
            <a:gdLst>
              <a:gd name="T0" fmla="*/ 0 w 2548"/>
              <a:gd name="T1" fmla="*/ 1274 h 2548"/>
              <a:gd name="T2" fmla="*/ 1274 w 2548"/>
              <a:gd name="T3" fmla="*/ 0 h 2548"/>
              <a:gd name="T4" fmla="*/ 2548 w 2548"/>
              <a:gd name="T5" fmla="*/ 1274 h 2548"/>
              <a:gd name="T6" fmla="*/ 1274 w 2548"/>
              <a:gd name="T7" fmla="*/ 2548 h 2548"/>
              <a:gd name="T8" fmla="*/ 0 w 2548"/>
              <a:gd name="T9" fmla="*/ 1274 h 2548"/>
              <a:gd name="T10" fmla="*/ 226 w 2548"/>
              <a:gd name="T11" fmla="*/ 1274 h 2548"/>
              <a:gd name="T12" fmla="*/ 1273 w 2548"/>
              <a:gd name="T13" fmla="*/ 2321 h 2548"/>
              <a:gd name="T14" fmla="*/ 2320 w 2548"/>
              <a:gd name="T15" fmla="*/ 1274 h 2548"/>
              <a:gd name="T16" fmla="*/ 1273 w 2548"/>
              <a:gd name="T17" fmla="*/ 227 h 2548"/>
              <a:gd name="T18" fmla="*/ 226 w 2548"/>
              <a:gd name="T19" fmla="*/ 1274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8" h="2548">
                <a:moveTo>
                  <a:pt x="0" y="1274"/>
                </a:moveTo>
                <a:cubicBezTo>
                  <a:pt x="0" y="570"/>
                  <a:pt x="570" y="0"/>
                  <a:pt x="1274" y="0"/>
                </a:cubicBezTo>
                <a:cubicBezTo>
                  <a:pt x="1978" y="0"/>
                  <a:pt x="2548" y="570"/>
                  <a:pt x="2548" y="1274"/>
                </a:cubicBezTo>
                <a:cubicBezTo>
                  <a:pt x="2548" y="1978"/>
                  <a:pt x="1978" y="2548"/>
                  <a:pt x="1274" y="2548"/>
                </a:cubicBezTo>
                <a:cubicBezTo>
                  <a:pt x="570" y="2548"/>
                  <a:pt x="0" y="1978"/>
                  <a:pt x="0" y="1274"/>
                </a:cubicBezTo>
                <a:close/>
                <a:moveTo>
                  <a:pt x="226" y="1274"/>
                </a:moveTo>
                <a:cubicBezTo>
                  <a:pt x="226" y="1852"/>
                  <a:pt x="695" y="2321"/>
                  <a:pt x="1273" y="2321"/>
                </a:cubicBezTo>
                <a:cubicBezTo>
                  <a:pt x="1851" y="2321"/>
                  <a:pt x="2320" y="1852"/>
                  <a:pt x="2320" y="1274"/>
                </a:cubicBezTo>
                <a:cubicBezTo>
                  <a:pt x="2320" y="696"/>
                  <a:pt x="1851" y="227"/>
                  <a:pt x="1273" y="227"/>
                </a:cubicBezTo>
                <a:cubicBezTo>
                  <a:pt x="695" y="227"/>
                  <a:pt x="226" y="696"/>
                  <a:pt x="226" y="1274"/>
                </a:cubicBezTo>
                <a:close/>
              </a:path>
            </a:pathLst>
          </a:custGeom>
          <a:solidFill>
            <a:srgbClr val="23B7C1"/>
          </a:solidFill>
          <a:ln>
            <a:noFill/>
          </a:ln>
          <a:effectLst/>
          <a:extLst>
            <a:ext uri="{91240B29-F687-4F45-9708-019B960494DF}">
              <a14:hiddenLine xmlns:a14="http://schemas.microsoft.com/office/drawing/2010/main" w="9525">
                <a:solidFill>
                  <a:srgbClr val="000000"/>
                </a:solidFill>
                <a:round/>
              </a14:hiddenLine>
            </a:ext>
          </a:extLst>
        </p:spPr>
        <p:txBody>
          <a:bodyPr/>
          <a:lstStyle/>
          <a:p>
            <a:endParaRPr lang="zh-CN" altLang="en-US" dirty="0"/>
          </a:p>
        </p:txBody>
      </p:sp>
      <p:sp>
        <p:nvSpPr>
          <p:cNvPr id="14" name="同心圆 4"/>
          <p:cNvSpPr>
            <a:spLocks noChangeArrowheads="1"/>
          </p:cNvSpPr>
          <p:nvPr/>
        </p:nvSpPr>
        <p:spPr bwMode="auto">
          <a:xfrm>
            <a:off x="1578105" y="2050355"/>
            <a:ext cx="1772159" cy="1772848"/>
          </a:xfrm>
          <a:custGeom>
            <a:avLst/>
            <a:gdLst>
              <a:gd name="T0" fmla="*/ 0 w 2548"/>
              <a:gd name="T1" fmla="*/ 1274 h 2548"/>
              <a:gd name="T2" fmla="*/ 1274 w 2548"/>
              <a:gd name="T3" fmla="*/ 0 h 2548"/>
              <a:gd name="T4" fmla="*/ 2548 w 2548"/>
              <a:gd name="T5" fmla="*/ 1274 h 2548"/>
              <a:gd name="T6" fmla="*/ 1274 w 2548"/>
              <a:gd name="T7" fmla="*/ 2548 h 2548"/>
              <a:gd name="T8" fmla="*/ 0 w 2548"/>
              <a:gd name="T9" fmla="*/ 1274 h 2548"/>
              <a:gd name="T10" fmla="*/ 226 w 2548"/>
              <a:gd name="T11" fmla="*/ 1274 h 2548"/>
              <a:gd name="T12" fmla="*/ 1273 w 2548"/>
              <a:gd name="T13" fmla="*/ 2321 h 2548"/>
              <a:gd name="T14" fmla="*/ 2320 w 2548"/>
              <a:gd name="T15" fmla="*/ 1274 h 2548"/>
              <a:gd name="T16" fmla="*/ 1273 w 2548"/>
              <a:gd name="T17" fmla="*/ 227 h 2548"/>
              <a:gd name="T18" fmla="*/ 226 w 2548"/>
              <a:gd name="T19" fmla="*/ 1274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8" h="2548">
                <a:moveTo>
                  <a:pt x="0" y="1274"/>
                </a:moveTo>
                <a:cubicBezTo>
                  <a:pt x="0" y="570"/>
                  <a:pt x="570" y="0"/>
                  <a:pt x="1274" y="0"/>
                </a:cubicBezTo>
                <a:cubicBezTo>
                  <a:pt x="1978" y="0"/>
                  <a:pt x="2548" y="570"/>
                  <a:pt x="2548" y="1274"/>
                </a:cubicBezTo>
                <a:cubicBezTo>
                  <a:pt x="2548" y="1978"/>
                  <a:pt x="1978" y="2548"/>
                  <a:pt x="1274" y="2548"/>
                </a:cubicBezTo>
                <a:cubicBezTo>
                  <a:pt x="570" y="2548"/>
                  <a:pt x="0" y="1978"/>
                  <a:pt x="0" y="1274"/>
                </a:cubicBezTo>
                <a:close/>
                <a:moveTo>
                  <a:pt x="226" y="1274"/>
                </a:moveTo>
                <a:cubicBezTo>
                  <a:pt x="226" y="1852"/>
                  <a:pt x="695" y="2321"/>
                  <a:pt x="1273" y="2321"/>
                </a:cubicBezTo>
                <a:cubicBezTo>
                  <a:pt x="1851" y="2321"/>
                  <a:pt x="2320" y="1852"/>
                  <a:pt x="2320" y="1274"/>
                </a:cubicBezTo>
                <a:cubicBezTo>
                  <a:pt x="2320" y="696"/>
                  <a:pt x="1851" y="227"/>
                  <a:pt x="1273" y="227"/>
                </a:cubicBezTo>
                <a:cubicBezTo>
                  <a:pt x="695" y="227"/>
                  <a:pt x="226" y="696"/>
                  <a:pt x="226" y="1274"/>
                </a:cubicBezTo>
                <a:close/>
              </a:path>
            </a:pathLst>
          </a:custGeom>
          <a:solidFill>
            <a:srgbClr val="FFC000"/>
          </a:solidFill>
          <a:ln>
            <a:noFill/>
          </a:ln>
          <a:effectLst/>
          <a:extLst>
            <a:ext uri="{91240B29-F687-4F45-9708-019B960494DF}">
              <a14:hiddenLine xmlns:a14="http://schemas.microsoft.com/office/drawing/2010/main" w="9525">
                <a:solidFill>
                  <a:srgbClr val="000000"/>
                </a:solidFill>
                <a:round/>
              </a14:hiddenLine>
            </a:ext>
          </a:extLst>
        </p:spPr>
        <p:txBody>
          <a:bodyPr/>
          <a:lstStyle/>
          <a:p>
            <a:endParaRPr lang="zh-CN" altLang="en-US" dirty="0"/>
          </a:p>
        </p:txBody>
      </p:sp>
      <p:sp>
        <p:nvSpPr>
          <p:cNvPr id="15" name="同心圆 2"/>
          <p:cNvSpPr>
            <a:spLocks noChangeArrowheads="1"/>
          </p:cNvSpPr>
          <p:nvPr/>
        </p:nvSpPr>
        <p:spPr bwMode="auto">
          <a:xfrm>
            <a:off x="8881144" y="2084492"/>
            <a:ext cx="1772145" cy="1773484"/>
          </a:xfrm>
          <a:custGeom>
            <a:avLst/>
            <a:gdLst>
              <a:gd name="T0" fmla="*/ 0 w 2548"/>
              <a:gd name="T1" fmla="*/ 1274 h 2548"/>
              <a:gd name="T2" fmla="*/ 1274 w 2548"/>
              <a:gd name="T3" fmla="*/ 0 h 2548"/>
              <a:gd name="T4" fmla="*/ 2548 w 2548"/>
              <a:gd name="T5" fmla="*/ 1274 h 2548"/>
              <a:gd name="T6" fmla="*/ 1274 w 2548"/>
              <a:gd name="T7" fmla="*/ 2548 h 2548"/>
              <a:gd name="T8" fmla="*/ 0 w 2548"/>
              <a:gd name="T9" fmla="*/ 1274 h 2548"/>
              <a:gd name="T10" fmla="*/ 226 w 2548"/>
              <a:gd name="T11" fmla="*/ 1274 h 2548"/>
              <a:gd name="T12" fmla="*/ 1273 w 2548"/>
              <a:gd name="T13" fmla="*/ 2321 h 2548"/>
              <a:gd name="T14" fmla="*/ 2320 w 2548"/>
              <a:gd name="T15" fmla="*/ 1274 h 2548"/>
              <a:gd name="T16" fmla="*/ 1273 w 2548"/>
              <a:gd name="T17" fmla="*/ 227 h 2548"/>
              <a:gd name="T18" fmla="*/ 226 w 2548"/>
              <a:gd name="T19" fmla="*/ 1274 h 2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8" h="2548">
                <a:moveTo>
                  <a:pt x="0" y="1274"/>
                </a:moveTo>
                <a:cubicBezTo>
                  <a:pt x="0" y="570"/>
                  <a:pt x="570" y="0"/>
                  <a:pt x="1274" y="0"/>
                </a:cubicBezTo>
                <a:cubicBezTo>
                  <a:pt x="1978" y="0"/>
                  <a:pt x="2548" y="570"/>
                  <a:pt x="2548" y="1274"/>
                </a:cubicBezTo>
                <a:cubicBezTo>
                  <a:pt x="2548" y="1978"/>
                  <a:pt x="1978" y="2548"/>
                  <a:pt x="1274" y="2548"/>
                </a:cubicBezTo>
                <a:cubicBezTo>
                  <a:pt x="570" y="2548"/>
                  <a:pt x="0" y="1978"/>
                  <a:pt x="0" y="1274"/>
                </a:cubicBezTo>
                <a:close/>
                <a:moveTo>
                  <a:pt x="226" y="1274"/>
                </a:moveTo>
                <a:cubicBezTo>
                  <a:pt x="226" y="1852"/>
                  <a:pt x="695" y="2321"/>
                  <a:pt x="1273" y="2321"/>
                </a:cubicBezTo>
                <a:cubicBezTo>
                  <a:pt x="1851" y="2321"/>
                  <a:pt x="2320" y="1852"/>
                  <a:pt x="2320" y="1274"/>
                </a:cubicBezTo>
                <a:cubicBezTo>
                  <a:pt x="2320" y="696"/>
                  <a:pt x="1851" y="227"/>
                  <a:pt x="1273" y="227"/>
                </a:cubicBezTo>
                <a:cubicBezTo>
                  <a:pt x="695" y="227"/>
                  <a:pt x="226" y="696"/>
                  <a:pt x="226" y="1274"/>
                </a:cubicBezTo>
                <a:close/>
              </a:path>
            </a:pathLst>
          </a:custGeom>
          <a:solidFill>
            <a:srgbClr val="DD7207"/>
          </a:solidFill>
          <a:ln w="9525">
            <a:noFill/>
            <a:round/>
          </a:ln>
          <a:effectLst/>
        </p:spPr>
        <p:txBody>
          <a:bodyPr/>
          <a:lstStyle/>
          <a:p>
            <a:endParaRPr lang="zh-CN" altLang="en-US"/>
          </a:p>
        </p:txBody>
      </p:sp>
      <p:sp>
        <p:nvSpPr>
          <p:cNvPr id="5" name="文本框 4"/>
          <p:cNvSpPr txBox="1"/>
          <p:nvPr/>
        </p:nvSpPr>
        <p:spPr>
          <a:xfrm>
            <a:off x="2021751" y="2725502"/>
            <a:ext cx="877163" cy="369332"/>
          </a:xfrm>
          <a:prstGeom prst="rect">
            <a:avLst/>
          </a:prstGeom>
          <a:noFill/>
        </p:spPr>
        <p:txBody>
          <a:bodyPr wrap="none" rtlCol="0">
            <a:spAutoFit/>
          </a:bodyPr>
          <a:lstStyle/>
          <a:p>
            <a:r>
              <a:rPr lang="zh-CN" altLang="en-US" b="1" dirty="0">
                <a:latin typeface="微软雅黑" panose="020B0503020204020204" pitchFamily="2" charset="-122"/>
                <a:ea typeface="微软雅黑" panose="020B0503020204020204" pitchFamily="2" charset="-122"/>
              </a:rPr>
              <a:t>一朵云</a:t>
            </a:r>
            <a:endParaRPr lang="zh-CN" altLang="en-US" b="1" dirty="0">
              <a:latin typeface="微软雅黑" panose="020B0503020204020204" pitchFamily="2" charset="-122"/>
              <a:ea typeface="微软雅黑" panose="020B0503020204020204" pitchFamily="2" charset="-122"/>
            </a:endParaRPr>
          </a:p>
        </p:txBody>
      </p:sp>
      <p:sp>
        <p:nvSpPr>
          <p:cNvPr id="6" name="文本框 5"/>
          <p:cNvSpPr txBox="1"/>
          <p:nvPr/>
        </p:nvSpPr>
        <p:spPr>
          <a:xfrm>
            <a:off x="4458197" y="2723774"/>
            <a:ext cx="877163" cy="369332"/>
          </a:xfrm>
          <a:prstGeom prst="rect">
            <a:avLst/>
          </a:prstGeom>
          <a:noFill/>
        </p:spPr>
        <p:txBody>
          <a:bodyPr wrap="none" rtlCol="0">
            <a:spAutoFit/>
          </a:bodyPr>
          <a:lstStyle/>
          <a:p>
            <a:r>
              <a:rPr lang="zh-CN" altLang="en-US" b="1" dirty="0">
                <a:latin typeface="微软雅黑" panose="020B0503020204020204" pitchFamily="2" charset="-122"/>
                <a:ea typeface="微软雅黑" panose="020B0503020204020204" pitchFamily="2" charset="-122"/>
              </a:rPr>
              <a:t>一智库</a:t>
            </a:r>
            <a:endParaRPr lang="zh-CN" altLang="en-US" b="1" dirty="0">
              <a:latin typeface="微软雅黑" panose="020B0503020204020204" pitchFamily="2" charset="-122"/>
              <a:ea typeface="微软雅黑" panose="020B0503020204020204" pitchFamily="2" charset="-122"/>
            </a:endParaRPr>
          </a:p>
        </p:txBody>
      </p:sp>
      <p:sp>
        <p:nvSpPr>
          <p:cNvPr id="7" name="文本框 6"/>
          <p:cNvSpPr txBox="1"/>
          <p:nvPr/>
        </p:nvSpPr>
        <p:spPr>
          <a:xfrm>
            <a:off x="6869190" y="2723774"/>
            <a:ext cx="877163" cy="369332"/>
          </a:xfrm>
          <a:prstGeom prst="rect">
            <a:avLst/>
          </a:prstGeom>
          <a:noFill/>
        </p:spPr>
        <p:txBody>
          <a:bodyPr wrap="none" rtlCol="0">
            <a:spAutoFit/>
          </a:bodyPr>
          <a:lstStyle/>
          <a:p>
            <a:r>
              <a:rPr lang="zh-CN" altLang="en-US" b="1" dirty="0">
                <a:latin typeface="微软雅黑" panose="020B0503020204020204" pitchFamily="2" charset="-122"/>
                <a:ea typeface="微软雅黑" panose="020B0503020204020204" pitchFamily="2" charset="-122"/>
              </a:rPr>
              <a:t>一空间</a:t>
            </a:r>
            <a:endParaRPr lang="zh-CN" altLang="en-US" b="1" dirty="0">
              <a:latin typeface="微软雅黑" panose="020B0503020204020204" pitchFamily="2" charset="-122"/>
              <a:ea typeface="微软雅黑" panose="020B0503020204020204" pitchFamily="2" charset="-122"/>
            </a:endParaRPr>
          </a:p>
        </p:txBody>
      </p:sp>
      <p:sp>
        <p:nvSpPr>
          <p:cNvPr id="8" name="文本框 7"/>
          <p:cNvSpPr txBox="1"/>
          <p:nvPr/>
        </p:nvSpPr>
        <p:spPr>
          <a:xfrm>
            <a:off x="9348608" y="2723774"/>
            <a:ext cx="877163" cy="369332"/>
          </a:xfrm>
          <a:prstGeom prst="rect">
            <a:avLst/>
          </a:prstGeom>
          <a:noFill/>
        </p:spPr>
        <p:txBody>
          <a:bodyPr wrap="none" rtlCol="0">
            <a:spAutoFit/>
          </a:bodyPr>
          <a:lstStyle/>
          <a:p>
            <a:r>
              <a:rPr lang="zh-CN" altLang="en-US" b="1" dirty="0">
                <a:latin typeface="微软雅黑" panose="020B0503020204020204" pitchFamily="2" charset="-122"/>
                <a:ea typeface="微软雅黑" panose="020B0503020204020204" pitchFamily="2" charset="-122"/>
              </a:rPr>
              <a:t>两平台</a:t>
            </a:r>
            <a:endParaRPr lang="zh-CN" altLang="en-US" b="1" dirty="0">
              <a:latin typeface="微软雅黑" panose="020B0503020204020204" pitchFamily="2" charset="-122"/>
              <a:ea typeface="微软雅黑" panose="020B0503020204020204" pitchFamily="2" charset="-122"/>
            </a:endParaRPr>
          </a:p>
        </p:txBody>
      </p:sp>
      <p:sp>
        <p:nvSpPr>
          <p:cNvPr id="9" name="文本框 8"/>
          <p:cNvSpPr txBox="1"/>
          <p:nvPr/>
        </p:nvSpPr>
        <p:spPr>
          <a:xfrm>
            <a:off x="1435179" y="4350930"/>
            <a:ext cx="1772158" cy="1661993"/>
          </a:xfrm>
          <a:prstGeom prst="rect">
            <a:avLst/>
          </a:prstGeom>
          <a:noFill/>
        </p:spPr>
        <p:txBody>
          <a:bodyPr wrap="square" rtlCol="0">
            <a:spAutoFit/>
          </a:bodyPr>
          <a:lstStyle/>
          <a:p>
            <a:pPr marL="342900" indent="-342900" algn="ctr">
              <a:spcAft>
                <a:spcPts val="1200"/>
              </a:spcAft>
              <a:buFont typeface="Wingdings" panose="05000000000000000000" pitchFamily="2" charset="2"/>
              <a:buChar char="u"/>
            </a:pPr>
            <a:r>
              <a:rPr lang="zh-CN" altLang="en-US" sz="2000" b="1" dirty="0">
                <a:latin typeface="微软雅黑" panose="020B0503020204020204" pitchFamily="2" charset="-122"/>
                <a:ea typeface="微软雅黑" panose="020B0503020204020204" pitchFamily="2" charset="-122"/>
              </a:rPr>
              <a:t>人才云</a:t>
            </a:r>
            <a:endParaRPr lang="en-US" altLang="zh-CN" sz="2000" b="1" dirty="0">
              <a:latin typeface="微软雅黑" panose="020B0503020204020204" pitchFamily="2" charset="-122"/>
              <a:ea typeface="微软雅黑" panose="020B0503020204020204" pitchFamily="2" charset="-122"/>
            </a:endParaRPr>
          </a:p>
          <a:p>
            <a:pPr marL="285750" indent="-285750" algn="ctr">
              <a:buFont typeface="Wingdings" panose="05000000000000000000" pitchFamily="2" charset="2"/>
              <a:buChar char="Ø"/>
            </a:pPr>
            <a:r>
              <a:rPr lang="zh-CN" altLang="en-US" dirty="0">
                <a:latin typeface="微软雅黑" panose="020B0503020204020204" pitchFamily="2" charset="-122"/>
                <a:ea typeface="微软雅黑" panose="020B0503020204020204" pitchFamily="2" charset="-122"/>
              </a:rPr>
              <a:t>配置云</a:t>
            </a:r>
            <a:endParaRPr lang="en-US" altLang="zh-CN" dirty="0">
              <a:latin typeface="微软雅黑" panose="020B0503020204020204" pitchFamily="2" charset="-122"/>
              <a:ea typeface="微软雅黑" panose="020B0503020204020204" pitchFamily="2" charset="-122"/>
            </a:endParaRPr>
          </a:p>
          <a:p>
            <a:pPr marL="285750" indent="-285750" algn="ctr">
              <a:buFont typeface="Wingdings" panose="05000000000000000000" pitchFamily="2" charset="2"/>
              <a:buChar char="Ø"/>
            </a:pPr>
            <a:r>
              <a:rPr lang="zh-CN" altLang="en-US" dirty="0">
                <a:latin typeface="微软雅黑" panose="020B0503020204020204" pitchFamily="2" charset="-122"/>
                <a:ea typeface="微软雅黑" panose="020B0503020204020204" pitchFamily="2" charset="-122"/>
              </a:rPr>
              <a:t>学习云</a:t>
            </a:r>
            <a:endParaRPr lang="en-US" altLang="zh-CN" dirty="0">
              <a:latin typeface="微软雅黑" panose="020B0503020204020204" pitchFamily="2" charset="-122"/>
              <a:ea typeface="微软雅黑" panose="020B0503020204020204" pitchFamily="2" charset="-122"/>
            </a:endParaRPr>
          </a:p>
          <a:p>
            <a:pPr marL="285750" indent="-285750" algn="ctr">
              <a:buFont typeface="Wingdings" panose="05000000000000000000" pitchFamily="2" charset="2"/>
              <a:buChar char="Ø"/>
            </a:pPr>
            <a:r>
              <a:rPr lang="zh-CN" altLang="en-US" dirty="0">
                <a:latin typeface="微软雅黑" panose="020B0503020204020204" pitchFamily="2" charset="-122"/>
                <a:ea typeface="微软雅黑" panose="020B0503020204020204" pitchFamily="2" charset="-122"/>
              </a:rPr>
              <a:t>信息云</a:t>
            </a:r>
            <a:endParaRPr lang="en-US" altLang="zh-CN" dirty="0">
              <a:latin typeface="微软雅黑" panose="020B0503020204020204" pitchFamily="2" charset="-122"/>
              <a:ea typeface="微软雅黑" panose="020B0503020204020204" pitchFamily="2" charset="-122"/>
            </a:endParaRPr>
          </a:p>
          <a:p>
            <a:pPr marL="285750" indent="-285750" algn="ctr">
              <a:buFont typeface="Wingdings" panose="05000000000000000000" pitchFamily="2" charset="2"/>
              <a:buChar char="Ø"/>
            </a:pPr>
            <a:r>
              <a:rPr lang="zh-CN" altLang="en-US" dirty="0">
                <a:latin typeface="微软雅黑" panose="020B0503020204020204" pitchFamily="2" charset="-122"/>
                <a:ea typeface="微软雅黑" panose="020B0503020204020204" pitchFamily="2" charset="-122"/>
              </a:rPr>
              <a:t>决策云</a:t>
            </a:r>
            <a:endParaRPr lang="zh-CN" altLang="en-US" dirty="0">
              <a:latin typeface="微软雅黑" panose="020B0503020204020204" pitchFamily="2" charset="-122"/>
              <a:ea typeface="微软雅黑" panose="020B0503020204020204" pitchFamily="2" charset="-122"/>
            </a:endParaRPr>
          </a:p>
        </p:txBody>
      </p:sp>
      <p:sp>
        <p:nvSpPr>
          <p:cNvPr id="23" name="文本框 22"/>
          <p:cNvSpPr txBox="1"/>
          <p:nvPr/>
        </p:nvSpPr>
        <p:spPr>
          <a:xfrm>
            <a:off x="3772460" y="4350930"/>
            <a:ext cx="2248635" cy="1660525"/>
          </a:xfrm>
          <a:prstGeom prst="rect">
            <a:avLst/>
          </a:prstGeom>
          <a:noFill/>
        </p:spPr>
        <p:txBody>
          <a:bodyPr wrap="square" rtlCol="0">
            <a:spAutoFit/>
          </a:bodyPr>
          <a:lstStyle/>
          <a:p>
            <a:pPr marL="342900" indent="-342900" algn="ctr">
              <a:spcAft>
                <a:spcPts val="1200"/>
              </a:spcAft>
              <a:buFont typeface="Wingdings" panose="05000000000000000000" pitchFamily="2" charset="2"/>
              <a:buChar char="u"/>
            </a:pPr>
            <a:r>
              <a:rPr lang="zh-CN" altLang="en-US" sz="2000" b="1" dirty="0">
                <a:latin typeface="微软雅黑" panose="020B0503020204020204" pitchFamily="2" charset="-122"/>
                <a:ea typeface="微软雅黑" panose="020B0503020204020204" pitchFamily="2" charset="-122"/>
              </a:rPr>
              <a:t>智库</a:t>
            </a:r>
            <a:endParaRPr lang="en-US" altLang="zh-CN" sz="2000" b="1" dirty="0">
              <a:latin typeface="微软雅黑" panose="020B0503020204020204" pitchFamily="2" charset="-122"/>
              <a:ea typeface="微软雅黑" panose="020B0503020204020204" pitchFamily="2" charset="-122"/>
            </a:endParaRPr>
          </a:p>
          <a:p>
            <a:pPr marL="285750" indent="-285750" algn="ctr">
              <a:buFont typeface="Wingdings" panose="05000000000000000000" pitchFamily="2" charset="2"/>
              <a:buChar char="Ø"/>
            </a:pPr>
            <a:r>
              <a:rPr lang="zh-CN" altLang="en-US" dirty="0">
                <a:latin typeface="微软雅黑" panose="020B0503020204020204" pitchFamily="2" charset="-122"/>
                <a:ea typeface="微软雅黑" panose="020B0503020204020204" pitchFamily="2" charset="-122"/>
              </a:rPr>
              <a:t>政策解读</a:t>
            </a:r>
            <a:endParaRPr lang="zh-CN" altLang="en-US" dirty="0">
              <a:latin typeface="微软雅黑" panose="020B0503020204020204" pitchFamily="2" charset="-122"/>
              <a:ea typeface="微软雅黑" panose="020B0503020204020204" pitchFamily="2" charset="-122"/>
            </a:endParaRPr>
          </a:p>
          <a:p>
            <a:pPr marL="285750" indent="-285750" algn="ctr">
              <a:buFont typeface="Wingdings" panose="05000000000000000000" pitchFamily="2" charset="2"/>
              <a:buChar char="Ø"/>
            </a:pPr>
            <a:r>
              <a:rPr lang="zh-CN" altLang="en-US" dirty="0">
                <a:latin typeface="微软雅黑" panose="020B0503020204020204" pitchFamily="2" charset="-122"/>
                <a:ea typeface="微软雅黑" panose="020B0503020204020204" pitchFamily="2" charset="-122"/>
              </a:rPr>
              <a:t>政策制定</a:t>
            </a:r>
            <a:endParaRPr lang="en-US" altLang="zh-CN" dirty="0">
              <a:latin typeface="微软雅黑" panose="020B0503020204020204" pitchFamily="2" charset="-122"/>
              <a:ea typeface="微软雅黑" panose="020B0503020204020204" pitchFamily="2" charset="-122"/>
            </a:endParaRPr>
          </a:p>
          <a:p>
            <a:pPr marL="285750" indent="-285750" algn="ctr">
              <a:buFont typeface="Wingdings" panose="05000000000000000000" pitchFamily="2" charset="2"/>
              <a:buChar char="Ø"/>
            </a:pPr>
            <a:r>
              <a:rPr lang="zh-CN" altLang="en-US" dirty="0">
                <a:latin typeface="微软雅黑" panose="020B0503020204020204" pitchFamily="2" charset="-122"/>
                <a:ea typeface="微软雅黑" panose="020B0503020204020204" pitchFamily="2" charset="-122"/>
              </a:rPr>
              <a:t>论坛合作</a:t>
            </a:r>
            <a:endParaRPr lang="en-US" altLang="zh-CN" dirty="0">
              <a:latin typeface="微软雅黑" panose="020B0503020204020204" pitchFamily="2" charset="-122"/>
              <a:ea typeface="微软雅黑" panose="020B0503020204020204" pitchFamily="2" charset="-122"/>
            </a:endParaRPr>
          </a:p>
          <a:p>
            <a:pPr marL="285750" indent="-285750" algn="ctr">
              <a:buFont typeface="Wingdings" panose="05000000000000000000" pitchFamily="2" charset="2"/>
              <a:buChar char="Ø"/>
            </a:pPr>
            <a:r>
              <a:rPr lang="zh-CN" altLang="en-US" dirty="0">
                <a:latin typeface="微软雅黑" panose="020B0503020204020204" pitchFamily="2" charset="-122"/>
                <a:ea typeface="微软雅黑" panose="020B0503020204020204" pitchFamily="2" charset="-122"/>
              </a:rPr>
              <a:t>企业咨询</a:t>
            </a:r>
            <a:endParaRPr lang="en-US" altLang="zh-CN" dirty="0">
              <a:latin typeface="微软雅黑" panose="020B0503020204020204" pitchFamily="2" charset="-122"/>
              <a:ea typeface="微软雅黑" panose="020B0503020204020204" pitchFamily="2" charset="-122"/>
            </a:endParaRPr>
          </a:p>
        </p:txBody>
      </p:sp>
      <p:sp>
        <p:nvSpPr>
          <p:cNvPr id="24" name="文本框 23"/>
          <p:cNvSpPr txBox="1"/>
          <p:nvPr/>
        </p:nvSpPr>
        <p:spPr>
          <a:xfrm>
            <a:off x="6021070" y="4358005"/>
            <a:ext cx="2659380" cy="2061210"/>
          </a:xfrm>
          <a:prstGeom prst="rect">
            <a:avLst/>
          </a:prstGeom>
          <a:noFill/>
        </p:spPr>
        <p:txBody>
          <a:bodyPr wrap="square" rtlCol="0">
            <a:spAutoFit/>
          </a:bodyPr>
          <a:lstStyle/>
          <a:p>
            <a:pPr marL="342900" indent="-342900" algn="r">
              <a:buFont typeface="Wingdings" panose="05000000000000000000" pitchFamily="2" charset="2"/>
              <a:buChar char="u"/>
            </a:pPr>
            <a:r>
              <a:rPr lang="zh-CN" altLang="en-US" sz="2000" b="1" dirty="0">
                <a:latin typeface="微软雅黑" panose="020B0503020204020204" pitchFamily="2" charset="-122"/>
                <a:ea typeface="微软雅黑" panose="020B0503020204020204" pitchFamily="2" charset="-122"/>
              </a:rPr>
              <a:t>人才职业</a:t>
            </a:r>
            <a:r>
              <a:rPr lang="zh-CN" altLang="en-US" sz="2000" b="1" dirty="0">
                <a:latin typeface="微软雅黑" panose="020B0503020204020204" pitchFamily="2" charset="-122"/>
                <a:ea typeface="微软雅黑" panose="020B0503020204020204" pitchFamily="2" charset="-122"/>
                <a:cs typeface="+mn-ea"/>
              </a:rPr>
              <a:t>成长空间</a:t>
            </a:r>
            <a:endParaRPr lang="zh-CN" altLang="en-US" sz="2000" b="1" dirty="0">
              <a:latin typeface="微软雅黑" panose="020B0503020204020204" pitchFamily="2" charset="-122"/>
              <a:ea typeface="微软雅黑" panose="020B0503020204020204" pitchFamily="2" charset="-122"/>
              <a:cs typeface="+mn-ea"/>
            </a:endParaRPr>
          </a:p>
          <a:p>
            <a:pPr marL="342900" indent="-342900" algn="r">
              <a:buFont typeface="Wingdings" panose="05000000000000000000" pitchFamily="2" charset="2"/>
              <a:buChar char="u"/>
            </a:pPr>
            <a:endParaRPr lang="zh-CN" altLang="en-US" sz="1800" dirty="0">
              <a:latin typeface="微软雅黑" panose="020B0503020204020204" pitchFamily="2" charset="-122"/>
              <a:ea typeface="微软雅黑" panose="020B0503020204020204" pitchFamily="2" charset="-122"/>
              <a:cs typeface="+mn-ea"/>
            </a:endParaRPr>
          </a:p>
          <a:p>
            <a:pPr marL="285750" indent="-285750" algn="ctr">
              <a:buClrTx/>
              <a:buSzTx/>
              <a:buFont typeface="Wingdings" panose="05000000000000000000" pitchFamily="2" charset="2"/>
              <a:buChar char="Ø"/>
            </a:pPr>
            <a:r>
              <a:rPr lang="zh-CN" altLang="en-US" sz="1800" dirty="0">
                <a:latin typeface="微软雅黑" panose="020B0503020204020204" pitchFamily="2" charset="-122"/>
                <a:ea typeface="微软雅黑" panose="020B0503020204020204" pitchFamily="2" charset="-122"/>
                <a:cs typeface="+mn-ea"/>
              </a:rPr>
              <a:t>交流环境</a:t>
            </a:r>
            <a:endParaRPr lang="zh-CN" altLang="en-US" sz="1800" dirty="0">
              <a:latin typeface="微软雅黑" panose="020B0503020204020204" pitchFamily="2" charset="-122"/>
              <a:ea typeface="微软雅黑" panose="020B0503020204020204" pitchFamily="2" charset="-122"/>
              <a:cs typeface="+mn-ea"/>
            </a:endParaRPr>
          </a:p>
          <a:p>
            <a:pPr marL="285750" indent="-285750" algn="ctr">
              <a:buClrTx/>
              <a:buSzTx/>
              <a:buFont typeface="Wingdings" panose="05000000000000000000" pitchFamily="2" charset="2"/>
              <a:buChar char="Ø"/>
            </a:pPr>
            <a:r>
              <a:rPr lang="zh-CN" altLang="en-US" sz="1800" dirty="0">
                <a:latin typeface="微软雅黑" panose="020B0503020204020204" pitchFamily="2" charset="-122"/>
                <a:ea typeface="微软雅黑" panose="020B0503020204020204" pitchFamily="2" charset="-122"/>
                <a:cs typeface="+mn-ea"/>
              </a:rPr>
              <a:t>书吧沙龙</a:t>
            </a:r>
            <a:endParaRPr lang="zh-CN" altLang="en-US" sz="1800" dirty="0">
              <a:latin typeface="微软雅黑" panose="020B0503020204020204" pitchFamily="2" charset="-122"/>
              <a:ea typeface="微软雅黑" panose="020B0503020204020204" pitchFamily="2" charset="-122"/>
              <a:cs typeface="+mn-ea"/>
            </a:endParaRPr>
          </a:p>
          <a:p>
            <a:pPr marL="285750" indent="-285750" algn="ctr">
              <a:buClrTx/>
              <a:buSzTx/>
              <a:buFont typeface="Wingdings" panose="05000000000000000000" pitchFamily="2" charset="2"/>
              <a:buChar char="Ø"/>
            </a:pPr>
            <a:r>
              <a:rPr lang="zh-CN" altLang="en-US" sz="1800" dirty="0">
                <a:latin typeface="微软雅黑" panose="020B0503020204020204" pitchFamily="2" charset="-122"/>
                <a:ea typeface="微软雅黑" panose="020B0503020204020204" pitchFamily="2" charset="-122"/>
                <a:cs typeface="+mn-ea"/>
              </a:rPr>
              <a:t>商机合作</a:t>
            </a:r>
            <a:endParaRPr lang="zh-CN" altLang="en-US" sz="1800" dirty="0">
              <a:latin typeface="微软雅黑" panose="020B0503020204020204" pitchFamily="2" charset="-122"/>
              <a:ea typeface="微软雅黑" panose="020B0503020204020204" pitchFamily="2" charset="-122"/>
              <a:cs typeface="+mn-ea"/>
            </a:endParaRPr>
          </a:p>
          <a:p>
            <a:pPr marL="285750" indent="-285750" algn="ctr">
              <a:buClrTx/>
              <a:buSzTx/>
              <a:buFont typeface="Wingdings" panose="05000000000000000000" pitchFamily="2" charset="2"/>
              <a:buChar char="Ø"/>
            </a:pPr>
            <a:r>
              <a:rPr lang="zh-CN" altLang="en-US" sz="1800" dirty="0">
                <a:latin typeface="微软雅黑" panose="020B0503020204020204" pitchFamily="2" charset="-122"/>
                <a:ea typeface="微软雅黑" panose="020B0503020204020204" pitchFamily="2" charset="-122"/>
                <a:cs typeface="+mn-ea"/>
              </a:rPr>
              <a:t> 创新创业</a:t>
            </a:r>
            <a:endParaRPr lang="zh-CN" altLang="en-US" sz="1800" dirty="0">
              <a:latin typeface="微软雅黑" panose="020B0503020204020204" pitchFamily="2" charset="-122"/>
              <a:ea typeface="微软雅黑" panose="020B0503020204020204" pitchFamily="2" charset="-122"/>
              <a:cs typeface="+mn-ea"/>
            </a:endParaRPr>
          </a:p>
          <a:p>
            <a:pPr marL="285750" indent="-285750" algn="ctr">
              <a:buClrTx/>
              <a:buSzTx/>
              <a:buFont typeface="Wingdings" panose="05000000000000000000" pitchFamily="2" charset="2"/>
              <a:buChar char="Ø"/>
            </a:pPr>
            <a:r>
              <a:rPr lang="zh-CN" altLang="en-US" sz="1800" dirty="0">
                <a:latin typeface="微软雅黑" panose="020B0503020204020204" pitchFamily="2" charset="-122"/>
                <a:ea typeface="微软雅黑" panose="020B0503020204020204" pitchFamily="2" charset="-122"/>
                <a:cs typeface="+mn-ea"/>
              </a:rPr>
              <a:t>党群服务</a:t>
            </a:r>
            <a:endParaRPr lang="zh-CN" altLang="en-US" sz="1800" dirty="0">
              <a:latin typeface="微软雅黑" panose="020B0503020204020204" pitchFamily="2" charset="-122"/>
              <a:ea typeface="微软雅黑" panose="020B0503020204020204" pitchFamily="2" charset="-122"/>
              <a:cs typeface="+mn-ea"/>
            </a:endParaRPr>
          </a:p>
        </p:txBody>
      </p:sp>
      <p:sp>
        <p:nvSpPr>
          <p:cNvPr id="25" name="文本框 24"/>
          <p:cNvSpPr txBox="1"/>
          <p:nvPr/>
        </p:nvSpPr>
        <p:spPr>
          <a:xfrm>
            <a:off x="8515250" y="4358319"/>
            <a:ext cx="2001530" cy="1476375"/>
          </a:xfrm>
          <a:prstGeom prst="rect">
            <a:avLst/>
          </a:prstGeom>
          <a:noFill/>
        </p:spPr>
        <p:txBody>
          <a:bodyPr wrap="square" rtlCol="0">
            <a:spAutoFit/>
          </a:bodyPr>
          <a:lstStyle/>
          <a:p>
            <a:pPr marL="285750" indent="-285750" algn="r">
              <a:buFont typeface="Wingdings" panose="05000000000000000000" pitchFamily="2" charset="2"/>
              <a:buChar char="u"/>
            </a:pPr>
            <a:r>
              <a:rPr lang="zh-CN" altLang="en-US" sz="2000" b="1" dirty="0">
                <a:latin typeface="微软雅黑" panose="020B0503020204020204" pitchFamily="2" charset="-122"/>
                <a:ea typeface="微软雅黑" panose="020B0503020204020204" pitchFamily="2" charset="-122"/>
              </a:rPr>
              <a:t>人才公共</a:t>
            </a:r>
            <a:endParaRPr lang="en-US" altLang="zh-CN" sz="2000" b="1" dirty="0">
              <a:latin typeface="微软雅黑" panose="020B0503020204020204" pitchFamily="2" charset="-122"/>
              <a:ea typeface="微软雅黑" panose="020B0503020204020204" pitchFamily="2" charset="-122"/>
            </a:endParaRPr>
          </a:p>
          <a:p>
            <a:pPr algn="r"/>
            <a:r>
              <a:rPr lang="zh-CN" altLang="en-US" sz="2000" b="1" dirty="0">
                <a:latin typeface="微软雅黑" panose="020B0503020204020204" pitchFamily="2" charset="-122"/>
                <a:ea typeface="微软雅黑" panose="020B0503020204020204" pitchFamily="2" charset="-122"/>
              </a:rPr>
              <a:t>服务平台</a:t>
            </a:r>
            <a:endParaRPr lang="en-US" altLang="zh-CN" sz="2000" b="1" dirty="0">
              <a:latin typeface="微软雅黑" panose="020B0503020204020204" pitchFamily="2" charset="-122"/>
              <a:ea typeface="微软雅黑" panose="020B0503020204020204" pitchFamily="2" charset="-122"/>
            </a:endParaRPr>
          </a:p>
          <a:p>
            <a:pPr marL="285750" indent="-285750" algn="r">
              <a:spcBef>
                <a:spcPts val="1200"/>
              </a:spcBef>
              <a:buFont typeface="Wingdings" panose="05000000000000000000" pitchFamily="2" charset="2"/>
              <a:buChar char="u"/>
            </a:pPr>
            <a:r>
              <a:rPr lang="zh-CN" altLang="en-US" sz="2000" b="1" dirty="0">
                <a:latin typeface="微软雅黑" panose="020B0503020204020204" pitchFamily="2" charset="-122"/>
                <a:ea typeface="微软雅黑" panose="020B0503020204020204" pitchFamily="2" charset="-122"/>
              </a:rPr>
              <a:t>科技成果</a:t>
            </a:r>
            <a:endParaRPr lang="en-US" altLang="zh-CN" sz="2000" b="1" dirty="0">
              <a:latin typeface="微软雅黑" panose="020B0503020204020204" pitchFamily="2" charset="-122"/>
              <a:ea typeface="微软雅黑" panose="020B0503020204020204" pitchFamily="2" charset="-122"/>
            </a:endParaRPr>
          </a:p>
          <a:p>
            <a:pPr algn="r"/>
            <a:r>
              <a:rPr lang="zh-CN" altLang="en-US" sz="2000" b="1" dirty="0">
                <a:latin typeface="微软雅黑" panose="020B0503020204020204" pitchFamily="2" charset="-122"/>
                <a:ea typeface="微软雅黑" panose="020B0503020204020204" pitchFamily="2" charset="-122"/>
              </a:rPr>
              <a:t>转化平台</a:t>
            </a:r>
            <a:endParaRPr lang="zh-CN" altLang="en-US" sz="2000" b="1" dirty="0">
              <a:latin typeface="微软雅黑" panose="020B0503020204020204" pitchFamily="2" charset="-122"/>
              <a:ea typeface="微软雅黑" panose="020B0503020204020204" pitchFamily="2"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nvSpPr>
        <p:spPr>
          <a:xfrm>
            <a:off x="1983740" y="1183005"/>
            <a:ext cx="8224520" cy="4815205"/>
          </a:xfrm>
          <a:no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buFontTx/>
            </a:pPr>
            <a:r>
              <a:rPr lang="zh-CN" altLang="en-US" sz="96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产业服务平台</a:t>
            </a:r>
            <a:endParaRPr lang="zh-CN" altLang="en-US" sz="96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2" name="标题 8"/>
          <p:cNvSpPr>
            <a:spLocks noGrp="1"/>
          </p:cNvSpPr>
          <p:nvPr/>
        </p:nvSpPr>
        <p:spPr>
          <a:xfrm>
            <a:off x="300355" y="70485"/>
            <a:ext cx="9537700" cy="80327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专项政策工具</a:t>
            </a:r>
            <a:r>
              <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a:t>
            </a: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产业公共服务平台</a:t>
            </a:r>
            <a:endPar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graphicFrame>
        <p:nvGraphicFramePr>
          <p:cNvPr id="4" name="对象 3">
            <a:hlinkClick r:id="" action="ppaction://ole?verb=0"/>
          </p:cNvPr>
          <p:cNvGraphicFramePr>
            <a:graphicFrameLocks noChangeAspect="1"/>
          </p:cNvGraphicFramePr>
          <p:nvPr/>
        </p:nvGraphicFramePr>
        <p:xfrm>
          <a:off x="8671560" y="5331460"/>
          <a:ext cx="2097405" cy="1085850"/>
        </p:xfrm>
        <a:graphic>
          <a:graphicData uri="http://schemas.openxmlformats.org/presentationml/2006/ole">
            <mc:AlternateContent xmlns:mc="http://schemas.openxmlformats.org/markup-compatibility/2006">
              <mc:Choice xmlns:v="urn:schemas-microsoft-com:vml" Requires="v">
                <p:oleObj spid="_x0000_s1028" name="" showAsIcon="1" r:id="rId1" imgW="971550" imgH="666750" progId="PowerPoint.Show.8">
                  <p:embed/>
                </p:oleObj>
              </mc:Choice>
              <mc:Fallback>
                <p:oleObj name="" showAsIcon="1" r:id="rId1" imgW="971550" imgH="666750" progId="PowerPoint.Show.8">
                  <p:embed/>
                  <p:pic>
                    <p:nvPicPr>
                      <p:cNvPr id="0" name="图片 1024"/>
                      <p:cNvPicPr/>
                      <p:nvPr/>
                    </p:nvPicPr>
                    <p:blipFill>
                      <a:blip r:embed="rId2"/>
                      <a:stretch>
                        <a:fillRect/>
                      </a:stretch>
                    </p:blipFill>
                    <p:spPr>
                      <a:xfrm>
                        <a:off x="8671560" y="5331460"/>
                        <a:ext cx="2097405" cy="1085850"/>
                      </a:xfrm>
                      <a:prstGeom prst="rect">
                        <a:avLst/>
                      </a:prstGeom>
                    </p:spPr>
                  </p:pic>
                </p:oleObj>
              </mc:Fallback>
            </mc:AlternateContent>
          </a:graphicData>
        </a:graphic>
      </p:graphicFrame>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01" name="Group 2"/>
          <p:cNvGrpSpPr/>
          <p:nvPr/>
        </p:nvGrpSpPr>
        <p:grpSpPr>
          <a:xfrm>
            <a:off x="636421" y="1236019"/>
            <a:ext cx="6473039" cy="5280351"/>
            <a:chOff x="1144" y="581"/>
            <a:chExt cx="4520" cy="3326"/>
          </a:xfrm>
        </p:grpSpPr>
        <p:sp>
          <p:nvSpPr>
            <p:cNvPr id="870402" name="AutoShape 3"/>
            <p:cNvSpPr/>
            <p:nvPr/>
          </p:nvSpPr>
          <p:spPr>
            <a:xfrm>
              <a:off x="1144" y="672"/>
              <a:ext cx="1016" cy="3235"/>
            </a:xfrm>
            <a:prstGeom prst="roundRect">
              <a:avLst>
                <a:gd name="adj" fmla="val 16667"/>
              </a:avLst>
            </a:prstGeom>
            <a:solidFill>
              <a:srgbClr val="6399AB"/>
            </a:solidFill>
            <a:ln w="25400">
              <a:noFill/>
            </a:ln>
            <a:effectLst>
              <a:prstShdw prst="shdw17" dist="17961" dir="2699999">
                <a:srgbClr val="3B5C67"/>
              </a:prstShdw>
            </a:effectLst>
          </p:spPr>
          <p:txBody>
            <a:bodyPr lIns="45720" tIns="44450" rIns="45720" bIns="44450" anchor="ctr" anchorCtr="1"/>
            <a:lstStyle/>
            <a:p>
              <a:pPr algn="ctr"/>
              <a:r>
                <a:rPr lang="zh-CN" altLang="en-US" b="1" dirty="0">
                  <a:solidFill>
                    <a:srgbClr val="FF0000"/>
                  </a:solidFill>
                  <a:latin typeface="Arial" panose="020B0604020202020204" pitchFamily="34" charset="0"/>
                  <a:ea typeface="PMingLiU" panose="02020500000000000000" pitchFamily="18" charset="-120"/>
                </a:rPr>
                <a:t>公共服务</a:t>
              </a:r>
              <a:endParaRPr lang="zh-CN" altLang="en-US" b="1" dirty="0">
                <a:solidFill>
                  <a:srgbClr val="FF0000"/>
                </a:solidFill>
                <a:latin typeface="Arial" panose="020B0604020202020204" pitchFamily="34" charset="0"/>
                <a:ea typeface="PMingLiU" panose="02020500000000000000" pitchFamily="18" charset="-120"/>
              </a:endParaRPr>
            </a:p>
            <a:p>
              <a:pPr algn="ctr"/>
              <a:r>
                <a:rPr lang="zh-CN" altLang="en-US" b="1" dirty="0">
                  <a:solidFill>
                    <a:srgbClr val="FF0000"/>
                  </a:solidFill>
                  <a:latin typeface="Arial" panose="020B0604020202020204" pitchFamily="34" charset="0"/>
                  <a:ea typeface="PMingLiU" panose="02020500000000000000" pitchFamily="18" charset="-120"/>
                </a:rPr>
                <a:t>平台的特征</a:t>
              </a:r>
              <a:endParaRPr lang="zh-CN" altLang="en-US" b="1" dirty="0">
                <a:solidFill>
                  <a:srgbClr val="FF0000"/>
                </a:solidFill>
                <a:latin typeface="Arial" panose="020B0604020202020204" pitchFamily="34" charset="0"/>
                <a:ea typeface="PMingLiU" panose="02020500000000000000" pitchFamily="18" charset="-120"/>
              </a:endParaRPr>
            </a:p>
            <a:p>
              <a:pPr algn="ctr"/>
              <a:endParaRPr lang="zh-CN" altLang="en-US" b="1" dirty="0">
                <a:solidFill>
                  <a:srgbClr val="FF0000"/>
                </a:solidFill>
                <a:latin typeface="Arial" panose="020B0604020202020204" pitchFamily="34" charset="0"/>
                <a:ea typeface="PMingLiU" panose="02020500000000000000" pitchFamily="18" charset="-120"/>
              </a:endParaRPr>
            </a:p>
            <a:p>
              <a:pPr algn="ctr"/>
              <a:endParaRPr lang="zh-CN" altLang="en-US" b="1" dirty="0">
                <a:solidFill>
                  <a:srgbClr val="FF0000"/>
                </a:solidFill>
                <a:latin typeface="Arial" panose="020B0604020202020204" pitchFamily="34" charset="0"/>
                <a:ea typeface="PMingLiU" panose="02020500000000000000" pitchFamily="18" charset="-120"/>
              </a:endParaRPr>
            </a:p>
            <a:p>
              <a:pPr algn="ctr"/>
              <a:endParaRPr lang="zh-CN" altLang="en-US" b="1" dirty="0">
                <a:solidFill>
                  <a:srgbClr val="FF0000"/>
                </a:solidFill>
                <a:latin typeface="Arial" panose="020B0604020202020204" pitchFamily="34" charset="0"/>
                <a:ea typeface="PMingLiU" panose="02020500000000000000" pitchFamily="18" charset="-120"/>
              </a:endParaRPr>
            </a:p>
            <a:p>
              <a:pPr algn="ctr"/>
              <a:endParaRPr lang="zh-CN" altLang="en-US" b="1" dirty="0">
                <a:solidFill>
                  <a:srgbClr val="FF0000"/>
                </a:solidFill>
                <a:latin typeface="Arial" panose="020B0604020202020204" pitchFamily="34" charset="0"/>
                <a:ea typeface="PMingLiU" panose="02020500000000000000" pitchFamily="18" charset="-120"/>
              </a:endParaRPr>
            </a:p>
            <a:p>
              <a:pPr algn="ctr"/>
              <a:endParaRPr lang="zh-CN" altLang="en-US" b="1" dirty="0">
                <a:solidFill>
                  <a:srgbClr val="FF0000"/>
                </a:solidFill>
                <a:latin typeface="Arial" panose="020B0604020202020204" pitchFamily="34" charset="0"/>
                <a:ea typeface="PMingLiU" panose="02020500000000000000" pitchFamily="18" charset="-120"/>
              </a:endParaRPr>
            </a:p>
            <a:p>
              <a:pPr algn="ctr"/>
              <a:r>
                <a:rPr lang="zh-CN" altLang="en-US" b="1" dirty="0">
                  <a:solidFill>
                    <a:srgbClr val="FF0000"/>
                  </a:solidFill>
                  <a:latin typeface="Arial" panose="020B0604020202020204" pitchFamily="34" charset="0"/>
                  <a:ea typeface="PMingLiU" panose="02020500000000000000" pitchFamily="18" charset="-120"/>
                </a:rPr>
                <a:t>公益性</a:t>
              </a:r>
              <a:endParaRPr lang="zh-CN" altLang="en-US" b="1" dirty="0">
                <a:solidFill>
                  <a:srgbClr val="FF0000"/>
                </a:solidFill>
                <a:latin typeface="Arial" panose="020B0604020202020204" pitchFamily="34" charset="0"/>
                <a:ea typeface="PMingLiU" panose="02020500000000000000" pitchFamily="18" charset="-120"/>
              </a:endParaRPr>
            </a:p>
            <a:p>
              <a:pPr algn="ctr"/>
              <a:endParaRPr lang="zh-CN" altLang="en-US" b="1" dirty="0">
                <a:solidFill>
                  <a:srgbClr val="FF0000"/>
                </a:solidFill>
                <a:latin typeface="Arial" panose="020B0604020202020204" pitchFamily="34" charset="0"/>
                <a:ea typeface="PMingLiU" panose="02020500000000000000" pitchFamily="18" charset="-120"/>
              </a:endParaRPr>
            </a:p>
            <a:p>
              <a:pPr algn="ctr"/>
              <a:r>
                <a:rPr lang="zh-CN" altLang="en-US" b="1" dirty="0">
                  <a:solidFill>
                    <a:srgbClr val="FF0000"/>
                  </a:solidFill>
                  <a:latin typeface="Arial" panose="020B0604020202020204" pitchFamily="34" charset="0"/>
                  <a:ea typeface="PMingLiU" panose="02020500000000000000" pitchFamily="18" charset="-120"/>
                </a:rPr>
                <a:t>专业性</a:t>
              </a:r>
              <a:endParaRPr lang="zh-CN" altLang="en-US" b="1" dirty="0">
                <a:solidFill>
                  <a:srgbClr val="FF0000"/>
                </a:solidFill>
                <a:latin typeface="Arial" panose="020B0604020202020204" pitchFamily="34" charset="0"/>
                <a:ea typeface="PMingLiU" panose="02020500000000000000" pitchFamily="18" charset="-120"/>
              </a:endParaRPr>
            </a:p>
            <a:p>
              <a:pPr algn="ctr"/>
              <a:endParaRPr lang="zh-CN" altLang="en-US" b="1" dirty="0">
                <a:solidFill>
                  <a:srgbClr val="FF0000"/>
                </a:solidFill>
                <a:latin typeface="Arial" panose="020B0604020202020204" pitchFamily="34" charset="0"/>
                <a:ea typeface="PMingLiU" panose="02020500000000000000" pitchFamily="18" charset="-120"/>
              </a:endParaRPr>
            </a:p>
            <a:p>
              <a:pPr algn="ctr"/>
              <a:r>
                <a:rPr lang="zh-CN" altLang="en-US" b="1" dirty="0">
                  <a:solidFill>
                    <a:srgbClr val="FF0000"/>
                  </a:solidFill>
                  <a:latin typeface="Arial" panose="020B0604020202020204" pitchFamily="34" charset="0"/>
                  <a:ea typeface="PMingLiU" panose="02020500000000000000" pitchFamily="18" charset="-120"/>
                </a:rPr>
                <a:t>综合性</a:t>
              </a:r>
              <a:endParaRPr lang="zh-CN" altLang="en-US" b="1" dirty="0">
                <a:solidFill>
                  <a:srgbClr val="FF0000"/>
                </a:solidFill>
                <a:latin typeface="Arial" panose="020B0604020202020204" pitchFamily="34" charset="0"/>
                <a:ea typeface="PMingLiU" panose="02020500000000000000" pitchFamily="18" charset="-120"/>
              </a:endParaRPr>
            </a:p>
          </p:txBody>
        </p:sp>
        <p:sp>
          <p:nvSpPr>
            <p:cNvPr id="870403" name="AutoShape 4"/>
            <p:cNvSpPr/>
            <p:nvPr/>
          </p:nvSpPr>
          <p:spPr>
            <a:xfrm>
              <a:off x="2304" y="581"/>
              <a:ext cx="3360" cy="1082"/>
            </a:xfrm>
            <a:prstGeom prst="roundRect">
              <a:avLst>
                <a:gd name="adj" fmla="val 16667"/>
              </a:avLst>
            </a:prstGeom>
            <a:solidFill>
              <a:srgbClr val="B1A35D"/>
            </a:solidFill>
            <a:ln w="25400">
              <a:noFill/>
            </a:ln>
            <a:effectLst>
              <a:prstShdw prst="shdw17" dist="17961" dir="2699999">
                <a:srgbClr val="6A6238"/>
              </a:prstShdw>
            </a:effectLst>
          </p:spPr>
          <p:txBody>
            <a:bodyPr lIns="45720" tIns="44450" rIns="45720" bIns="44450" anchor="ctr" anchorCtr="1"/>
            <a:lstStyle/>
            <a:p>
              <a:pPr algn="l"/>
              <a:r>
                <a:rPr lang="zh-CN" altLang="en-US" b="1" dirty="0">
                  <a:solidFill>
                    <a:srgbClr val="FF0000"/>
                  </a:solidFill>
                  <a:latin typeface="Arial" panose="020B0604020202020204" pitchFamily="34" charset="0"/>
                  <a:ea typeface="PMingLiU" panose="02020500000000000000" pitchFamily="18" charset="-120"/>
                </a:rPr>
                <a:t>公益性：</a:t>
              </a:r>
              <a:endParaRPr lang="zh-CN" altLang="en-US" dirty="0">
                <a:latin typeface="Arial" panose="020B0604020202020204" pitchFamily="34" charset="0"/>
                <a:ea typeface="PMingLiU" panose="02020500000000000000" pitchFamily="18" charset="-120"/>
              </a:endParaRPr>
            </a:p>
            <a:p>
              <a:pPr algn="l"/>
              <a:r>
                <a:rPr lang="zh-CN" altLang="en-US" dirty="0">
                  <a:solidFill>
                    <a:schemeClr val="bg1"/>
                  </a:solidFill>
                  <a:latin typeface="Arial" panose="020B0604020202020204" pitchFamily="34" charset="0"/>
                  <a:ea typeface="PMingLiU" panose="02020500000000000000" pitchFamily="18" charset="-120"/>
                </a:rPr>
                <a:t>公共服务平台是辖区企业发展的有效支撑，是一个开放、共享的多学科、多用户、多功能资源保障与服务系统，具有促进科技进步和产业经济发展的公益性特征，推进公共服务平台建设是政府的意向公益性工作。</a:t>
              </a:r>
              <a:endParaRPr lang="zh-CN" altLang="en-US" dirty="0">
                <a:solidFill>
                  <a:schemeClr val="bg1"/>
                </a:solidFill>
                <a:latin typeface="Arial" panose="020B0604020202020204" pitchFamily="34" charset="0"/>
                <a:ea typeface="PMingLiU" panose="02020500000000000000" pitchFamily="18" charset="-120"/>
              </a:endParaRPr>
            </a:p>
          </p:txBody>
        </p:sp>
        <p:sp>
          <p:nvSpPr>
            <p:cNvPr id="870404" name="AutoShape 5"/>
            <p:cNvSpPr/>
            <p:nvPr/>
          </p:nvSpPr>
          <p:spPr>
            <a:xfrm>
              <a:off x="2304" y="1728"/>
              <a:ext cx="3360" cy="1105"/>
            </a:xfrm>
            <a:prstGeom prst="roundRect">
              <a:avLst>
                <a:gd name="adj" fmla="val 16667"/>
              </a:avLst>
            </a:prstGeom>
            <a:solidFill>
              <a:srgbClr val="E0AD12"/>
            </a:solidFill>
            <a:ln w="25400">
              <a:noFill/>
            </a:ln>
            <a:effectLst>
              <a:prstShdw prst="shdw17" dist="17961" dir="2699999">
                <a:srgbClr val="86680B"/>
              </a:prstShdw>
            </a:effectLst>
          </p:spPr>
          <p:txBody>
            <a:bodyPr lIns="45720" tIns="44450" rIns="45720" bIns="44450" anchor="ctr" anchorCtr="1"/>
            <a:lstStyle/>
            <a:p>
              <a:pPr algn="l"/>
              <a:r>
                <a:rPr lang="zh-CN" altLang="en-US" b="1" dirty="0">
                  <a:solidFill>
                    <a:srgbClr val="FF0000"/>
                  </a:solidFill>
                  <a:ea typeface="PMingLiU" panose="02020500000000000000" pitchFamily="18" charset="-120"/>
                  <a:sym typeface="+mn-ea"/>
                </a:rPr>
                <a:t>专业性：</a:t>
              </a:r>
              <a:endParaRPr lang="zh-CN" altLang="en-US" dirty="0">
                <a:latin typeface="Arial" panose="020B0604020202020204" pitchFamily="34" charset="0"/>
                <a:ea typeface="PMingLiU" panose="02020500000000000000" pitchFamily="18" charset="-120"/>
              </a:endParaRPr>
            </a:p>
            <a:p>
              <a:pPr algn="l"/>
              <a:r>
                <a:rPr lang="zh-CN" altLang="en-US" dirty="0">
                  <a:solidFill>
                    <a:schemeClr val="bg1"/>
                  </a:solidFill>
                  <a:latin typeface="Arial" panose="020B0604020202020204" pitchFamily="34" charset="0"/>
                  <a:ea typeface="PMingLiU" panose="02020500000000000000" pitchFamily="18" charset="-120"/>
                </a:rPr>
                <a:t>平台面向经济、科研等活动相关的各类人员，按照学科、专业、行业的特点来组织资源，并根据资源和科技创新等活动的特点来建设服务系统，提供基础研究、技术开发、成果转化、人才、管理等方面的各类专业服务。</a:t>
              </a:r>
              <a:endParaRPr lang="zh-CN" altLang="en-US" dirty="0">
                <a:solidFill>
                  <a:schemeClr val="bg1"/>
                </a:solidFill>
                <a:latin typeface="Arial" panose="020B0604020202020204" pitchFamily="34" charset="0"/>
                <a:ea typeface="PMingLiU" panose="02020500000000000000" pitchFamily="18" charset="-120"/>
              </a:endParaRPr>
            </a:p>
          </p:txBody>
        </p:sp>
        <p:sp>
          <p:nvSpPr>
            <p:cNvPr id="1961990" name="Line 6"/>
            <p:cNvSpPr>
              <a:spLocks noChangeShapeType="1"/>
            </p:cNvSpPr>
            <p:nvPr/>
          </p:nvSpPr>
          <p:spPr bwMode="auto">
            <a:xfrm>
              <a:off x="2064" y="2208"/>
              <a:ext cx="240" cy="0"/>
            </a:xfrm>
            <a:prstGeom prst="line">
              <a:avLst/>
            </a:prstGeom>
            <a:noFill/>
            <a:ln w="28575">
              <a:solidFill>
                <a:schemeClr val="bg2"/>
              </a:solidFill>
              <a:round/>
            </a:ln>
            <a:effectLst>
              <a:prstShdw prst="shdw17" dist="17961" dir="2700000">
                <a:schemeClr val="bg2">
                  <a:gamma/>
                  <a:shade val="60000"/>
                  <a:invGamma/>
                </a:schemeClr>
              </a:prstShdw>
            </a:effectLst>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961991" name="Line 7"/>
            <p:cNvSpPr>
              <a:spLocks noChangeShapeType="1"/>
            </p:cNvSpPr>
            <p:nvPr/>
          </p:nvSpPr>
          <p:spPr bwMode="auto">
            <a:xfrm>
              <a:off x="2160" y="1104"/>
              <a:ext cx="0" cy="2371"/>
            </a:xfrm>
            <a:prstGeom prst="line">
              <a:avLst/>
            </a:prstGeom>
            <a:noFill/>
            <a:ln w="28575">
              <a:solidFill>
                <a:schemeClr val="bg2"/>
              </a:solidFill>
              <a:round/>
            </a:ln>
            <a:effectLst>
              <a:prstShdw prst="shdw17" dist="17961" dir="2700000">
                <a:schemeClr val="bg2">
                  <a:gamma/>
                  <a:shade val="60000"/>
                  <a:invGamma/>
                </a:schemeClr>
              </a:prstShdw>
            </a:effectLst>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961992" name="Line 8"/>
            <p:cNvSpPr>
              <a:spLocks noChangeShapeType="1"/>
            </p:cNvSpPr>
            <p:nvPr/>
          </p:nvSpPr>
          <p:spPr bwMode="auto">
            <a:xfrm>
              <a:off x="2160" y="1104"/>
              <a:ext cx="144" cy="0"/>
            </a:xfrm>
            <a:prstGeom prst="line">
              <a:avLst/>
            </a:prstGeom>
            <a:noFill/>
            <a:ln w="28575">
              <a:solidFill>
                <a:schemeClr val="bg2"/>
              </a:solidFill>
              <a:round/>
            </a:ln>
            <a:effectLst>
              <a:prstShdw prst="shdw17" dist="17961" dir="2700000">
                <a:schemeClr val="bg2">
                  <a:gamma/>
                  <a:shade val="60000"/>
                  <a:invGamma/>
                </a:schemeClr>
              </a:prstShdw>
            </a:effectLst>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870408" name="AutoShape 9"/>
            <p:cNvSpPr/>
            <p:nvPr/>
          </p:nvSpPr>
          <p:spPr>
            <a:xfrm>
              <a:off x="2304" y="2898"/>
              <a:ext cx="3360" cy="1009"/>
            </a:xfrm>
            <a:prstGeom prst="roundRect">
              <a:avLst>
                <a:gd name="adj" fmla="val 16667"/>
              </a:avLst>
            </a:prstGeom>
            <a:solidFill>
              <a:srgbClr val="A1A646"/>
            </a:solidFill>
            <a:ln w="25400">
              <a:noFill/>
            </a:ln>
            <a:effectLst>
              <a:prstShdw prst="shdw17" dist="17961" dir="2699999">
                <a:srgbClr val="61642A"/>
              </a:prstShdw>
            </a:effectLst>
          </p:spPr>
          <p:txBody>
            <a:bodyPr lIns="45720" tIns="44450" rIns="45720" bIns="44450" anchor="ctr" anchorCtr="1"/>
            <a:lstStyle/>
            <a:p>
              <a:pPr algn="l"/>
              <a:r>
                <a:rPr lang="zh-CN" altLang="en-US" b="1" dirty="0">
                  <a:solidFill>
                    <a:srgbClr val="FF0000"/>
                  </a:solidFill>
                  <a:ea typeface="PMingLiU" panose="02020500000000000000" pitchFamily="18" charset="-120"/>
                  <a:sym typeface="+mn-ea"/>
                </a:rPr>
                <a:t>综合性：</a:t>
              </a:r>
              <a:endParaRPr lang="zh-CN" altLang="en-US" dirty="0">
                <a:latin typeface="Arial" panose="020B0604020202020204" pitchFamily="34" charset="0"/>
                <a:ea typeface="PMingLiU" panose="02020500000000000000" pitchFamily="18" charset="-120"/>
              </a:endParaRPr>
            </a:p>
            <a:p>
              <a:pPr algn="l"/>
              <a:r>
                <a:rPr lang="zh-CN" altLang="en-US" dirty="0">
                  <a:solidFill>
                    <a:schemeClr val="bg1"/>
                  </a:solidFill>
                  <a:latin typeface="Arial" panose="020B0604020202020204" pitchFamily="34" charset="0"/>
                  <a:ea typeface="PMingLiU" panose="02020500000000000000" pitchFamily="18" charset="-120"/>
                </a:rPr>
                <a:t>平台整合了跨行业、跨专业、跨部门的各类与产业活动相关的科技资源，平台服务涵盖了社会资源的共享、科技研发的协同合作、科技成果转化等活动各方面，具有显著综合性的特征。</a:t>
              </a:r>
              <a:endParaRPr lang="zh-CN" altLang="en-US" dirty="0">
                <a:solidFill>
                  <a:schemeClr val="bg1"/>
                </a:solidFill>
                <a:latin typeface="Arial" panose="020B0604020202020204" pitchFamily="34" charset="0"/>
                <a:ea typeface="PMingLiU" panose="02020500000000000000" pitchFamily="18" charset="-120"/>
              </a:endParaRPr>
            </a:p>
          </p:txBody>
        </p:sp>
        <p:sp>
          <p:nvSpPr>
            <p:cNvPr id="1961994" name="Line 10"/>
            <p:cNvSpPr>
              <a:spLocks noChangeShapeType="1"/>
            </p:cNvSpPr>
            <p:nvPr/>
          </p:nvSpPr>
          <p:spPr bwMode="auto">
            <a:xfrm>
              <a:off x="2160" y="3475"/>
              <a:ext cx="144" cy="0"/>
            </a:xfrm>
            <a:prstGeom prst="line">
              <a:avLst/>
            </a:prstGeom>
            <a:noFill/>
            <a:ln w="28575">
              <a:solidFill>
                <a:schemeClr val="bg2"/>
              </a:solidFill>
              <a:round/>
            </a:ln>
            <a:effectLst>
              <a:prstShdw prst="shdw17" dist="17961" dir="2700000">
                <a:schemeClr val="bg2">
                  <a:gamma/>
                  <a:shade val="60000"/>
                  <a:invGamma/>
                </a:schemeClr>
              </a:prstShdw>
            </a:effectLst>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grpSp>
      <p:sp>
        <p:nvSpPr>
          <p:cNvPr id="3" name="标题 8"/>
          <p:cNvSpPr>
            <a:spLocks noGrp="1"/>
          </p:cNvSpPr>
          <p:nvPr/>
        </p:nvSpPr>
        <p:spPr>
          <a:xfrm>
            <a:off x="300355" y="70485"/>
            <a:ext cx="9537700" cy="80327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公共服务平台的内涵特征</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2" name="AutoShape 3"/>
          <p:cNvSpPr/>
          <p:nvPr/>
        </p:nvSpPr>
        <p:spPr>
          <a:xfrm>
            <a:off x="7432040" y="1236345"/>
            <a:ext cx="3858895" cy="5396230"/>
          </a:xfrm>
          <a:prstGeom prst="roundRect">
            <a:avLst>
              <a:gd name="adj" fmla="val 16667"/>
            </a:avLst>
          </a:prstGeom>
          <a:gradFill>
            <a:gsLst>
              <a:gs pos="0">
                <a:srgbClr val="14CD68"/>
              </a:gs>
              <a:gs pos="100000">
                <a:srgbClr val="0B6E38"/>
              </a:gs>
            </a:gsLst>
            <a:lin ang="0" scaled="0"/>
          </a:gradFill>
          <a:ln w="25400">
            <a:noFill/>
          </a:ln>
          <a:effectLst>
            <a:prstShdw prst="shdw17" dist="17961" dir="2699999">
              <a:srgbClr val="3B5C67"/>
            </a:prstShdw>
          </a:effectLst>
        </p:spPr>
        <p:txBody>
          <a:bodyPr lIns="45720" tIns="44450" rIns="45720" bIns="44450" anchor="ctr" anchorCtr="1"/>
          <a:lstStyle/>
          <a:p>
            <a:pPr algn="l"/>
            <a:r>
              <a:rPr lang="zh-CN" altLang="en-US" b="1" dirty="0">
                <a:solidFill>
                  <a:srgbClr val="FF0000"/>
                </a:solidFill>
                <a:latin typeface="Arial" panose="020B0604020202020204" pitchFamily="34" charset="0"/>
                <a:ea typeface="PMingLiU" panose="02020500000000000000" pitchFamily="18" charset="-120"/>
              </a:rPr>
              <a:t>公共服务平台的内涵</a:t>
            </a:r>
            <a:endParaRPr lang="zh-CN" altLang="en-US" b="1" dirty="0">
              <a:solidFill>
                <a:srgbClr val="FF0000"/>
              </a:solidFill>
              <a:latin typeface="Arial" panose="020B0604020202020204" pitchFamily="34" charset="0"/>
              <a:ea typeface="PMingLiU" panose="02020500000000000000" pitchFamily="18" charset="-120"/>
            </a:endParaRPr>
          </a:p>
          <a:p>
            <a:pPr algn="l"/>
            <a:endParaRPr lang="zh-CN" altLang="en-US" dirty="0">
              <a:latin typeface="Arial" panose="020B0604020202020204" pitchFamily="34" charset="0"/>
              <a:ea typeface="PMingLiU" panose="02020500000000000000" pitchFamily="18" charset="-120"/>
            </a:endParaRPr>
          </a:p>
          <a:p>
            <a:pPr algn="l"/>
            <a:r>
              <a:rPr lang="zh-CN" altLang="en-US" dirty="0">
                <a:solidFill>
                  <a:schemeClr val="bg1"/>
                </a:solidFill>
                <a:latin typeface="Arial" panose="020B0604020202020204" pitchFamily="34" charset="0"/>
                <a:ea typeface="PMingLiU" panose="02020500000000000000" pitchFamily="18" charset="-120"/>
              </a:rPr>
              <a:t>为产业、企业提供技术开发、产品实验设计、加工检测、市场推广、信息咨询、公共服务、公共设施等公共技术支持系统。是一个开放的支持和服务系统，通过这个平台，可以为本辖区的产业园区、高等院校、科研机构、企业、政府部门以及社会公众提供系统、全面、方便、高效的相关公共服务，从而提高效率，促进当地经济发展。背后的本质逻辑是共享经济原理。</a:t>
            </a:r>
            <a:endParaRPr lang="zh-CN" altLang="en-US" dirty="0">
              <a:latin typeface="Arial" panose="020B0604020202020204" pitchFamily="34" charset="0"/>
              <a:ea typeface="PMingLiU" panose="02020500000000000000" pitchFamily="18" charset="-120"/>
            </a:endParaRPr>
          </a:p>
          <a:p>
            <a:pPr algn="l"/>
            <a:endParaRPr lang="zh-CN" altLang="en-US" dirty="0">
              <a:latin typeface="Arial" panose="020B0604020202020204" pitchFamily="34" charset="0"/>
              <a:ea typeface="PMingLiU" panose="02020500000000000000" pitchFamily="18" charset="-120"/>
            </a:endParaRPr>
          </a:p>
          <a:p>
            <a:pPr algn="l"/>
            <a:endParaRPr lang="zh-CN" altLang="en-US" dirty="0">
              <a:latin typeface="Arial" panose="020B0604020202020204" pitchFamily="34" charset="0"/>
              <a:ea typeface="PMingLiU" panose="02020500000000000000" pitchFamily="18" charset="-12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nvSpPr>
        <p:spPr>
          <a:xfrm>
            <a:off x="300355" y="70485"/>
            <a:ext cx="9537700" cy="80327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公共服务平台的要素保障</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grpSp>
        <p:nvGrpSpPr>
          <p:cNvPr id="870401" name="Group 2"/>
          <p:cNvGrpSpPr/>
          <p:nvPr/>
        </p:nvGrpSpPr>
        <p:grpSpPr>
          <a:xfrm>
            <a:off x="975995" y="1341755"/>
            <a:ext cx="10469523" cy="5135880"/>
            <a:chOff x="706" y="672"/>
            <a:chExt cx="5751" cy="3235"/>
          </a:xfrm>
        </p:grpSpPr>
        <p:sp>
          <p:nvSpPr>
            <p:cNvPr id="870402" name="AutoShape 3"/>
            <p:cNvSpPr/>
            <p:nvPr/>
          </p:nvSpPr>
          <p:spPr>
            <a:xfrm>
              <a:off x="706" y="672"/>
              <a:ext cx="1358" cy="3235"/>
            </a:xfrm>
            <a:prstGeom prst="roundRect">
              <a:avLst>
                <a:gd name="adj" fmla="val 16667"/>
              </a:avLst>
            </a:prstGeom>
            <a:solidFill>
              <a:srgbClr val="6399AB"/>
            </a:solidFill>
            <a:ln w="25400">
              <a:noFill/>
            </a:ln>
            <a:effectLst>
              <a:prstShdw prst="shdw17" dist="17961" dir="2699999">
                <a:srgbClr val="3B5C67"/>
              </a:prstShdw>
            </a:effectLst>
          </p:spPr>
          <p:txBody>
            <a:bodyPr lIns="45720" tIns="44450" rIns="45720" bIns="44450" anchor="ctr" anchorCtr="1"/>
            <a:lstStyle/>
            <a:p>
              <a:pPr algn="l"/>
              <a:r>
                <a:rPr lang="zh-CN" altLang="en-US" dirty="0">
                  <a:latin typeface="Arial" panose="020B0604020202020204" pitchFamily="34" charset="0"/>
                  <a:ea typeface="PMingLiU" panose="02020500000000000000" pitchFamily="18" charset="-120"/>
                </a:rPr>
                <a:t>公共服务平台建立依赖于科技资源（是基础）、服务系统（是目的）和保障措施（必要条件）这三大基本要素。</a:t>
              </a:r>
              <a:endParaRPr lang="zh-CN" altLang="en-US" dirty="0">
                <a:latin typeface="Arial" panose="020B0604020202020204" pitchFamily="34" charset="0"/>
                <a:ea typeface="PMingLiU" panose="02020500000000000000" pitchFamily="18" charset="-120"/>
              </a:endParaRPr>
            </a:p>
            <a:p>
              <a:pPr algn="l"/>
              <a:r>
                <a:rPr lang="zh-CN" altLang="en-US" dirty="0">
                  <a:latin typeface="Arial" panose="020B0604020202020204" pitchFamily="34" charset="0"/>
                  <a:ea typeface="PMingLiU" panose="02020500000000000000" pitchFamily="18" charset="-120"/>
                </a:rPr>
                <a:t>所以平台建设的实质是以政府为主导，在政策法规保障下，整合资源，共建共享，提供公共服务。</a:t>
              </a:r>
              <a:endParaRPr lang="zh-CN" altLang="en-US" dirty="0">
                <a:latin typeface="Arial" panose="020B0604020202020204" pitchFamily="34" charset="0"/>
                <a:ea typeface="PMingLiU" panose="02020500000000000000" pitchFamily="18" charset="-120"/>
              </a:endParaRPr>
            </a:p>
          </p:txBody>
        </p:sp>
        <p:sp>
          <p:nvSpPr>
            <p:cNvPr id="870403" name="AutoShape 4"/>
            <p:cNvSpPr/>
            <p:nvPr/>
          </p:nvSpPr>
          <p:spPr>
            <a:xfrm>
              <a:off x="2304" y="672"/>
              <a:ext cx="4153" cy="1140"/>
            </a:xfrm>
            <a:prstGeom prst="roundRect">
              <a:avLst>
                <a:gd name="adj" fmla="val 16667"/>
              </a:avLst>
            </a:prstGeom>
            <a:solidFill>
              <a:srgbClr val="B1A35D"/>
            </a:solidFill>
            <a:ln w="25400">
              <a:noFill/>
            </a:ln>
            <a:effectLst>
              <a:prstShdw prst="shdw17" dist="17961" dir="2699999">
                <a:srgbClr val="6A6238"/>
              </a:prstShdw>
            </a:effectLst>
          </p:spPr>
          <p:txBody>
            <a:bodyPr lIns="45720" tIns="44450" rIns="45720" bIns="44450" anchor="ctr" anchorCtr="1"/>
            <a:lstStyle/>
            <a:p>
              <a:pPr algn="l"/>
              <a:r>
                <a:rPr lang="zh-CN" altLang="en-US" b="1" dirty="0">
                  <a:solidFill>
                    <a:srgbClr val="FF0000"/>
                  </a:solidFill>
                  <a:ea typeface="PMingLiU" panose="02020500000000000000" pitchFamily="18" charset="-120"/>
                  <a:sym typeface="+mn-ea"/>
                </a:rPr>
                <a:t>充足的科技资源：</a:t>
              </a:r>
              <a:endParaRPr lang="zh-CN" altLang="en-US" dirty="0">
                <a:latin typeface="Arial" panose="020B0604020202020204" pitchFamily="34" charset="0"/>
                <a:ea typeface="PMingLiU" panose="02020500000000000000" pitchFamily="18" charset="-120"/>
              </a:endParaRPr>
            </a:p>
            <a:p>
              <a:pPr algn="l"/>
              <a:r>
                <a:rPr lang="zh-CN" altLang="en-US" dirty="0">
                  <a:solidFill>
                    <a:schemeClr val="bg1"/>
                  </a:solidFill>
                  <a:ea typeface="PMingLiU" panose="02020500000000000000" pitchFamily="18" charset="-120"/>
                  <a:sym typeface="+mn-ea"/>
                </a:rPr>
                <a:t>自然资源、实验材料、仪器设备、科研设施、大科学工程、研究实验基地等物质资源和科技基础数据，科技期刊，专利标准、科技管理信息等信资源。对现有资源的整合集成和有效配置，提高现有资源的利用率，也要对辖区（园区）发展战略和重点行业、学科的要求，对急需资源进行规划重建，必要时进行异地协同。</a:t>
              </a:r>
              <a:endParaRPr lang="zh-CN" altLang="en-US" dirty="0">
                <a:latin typeface="Arial" panose="020B0604020202020204" pitchFamily="34" charset="0"/>
                <a:ea typeface="PMingLiU" panose="02020500000000000000" pitchFamily="18" charset="-120"/>
              </a:endParaRPr>
            </a:p>
          </p:txBody>
        </p:sp>
        <p:sp>
          <p:nvSpPr>
            <p:cNvPr id="870404" name="AutoShape 5"/>
            <p:cNvSpPr/>
            <p:nvPr/>
          </p:nvSpPr>
          <p:spPr>
            <a:xfrm>
              <a:off x="2304" y="1890"/>
              <a:ext cx="4153" cy="1073"/>
            </a:xfrm>
            <a:prstGeom prst="roundRect">
              <a:avLst>
                <a:gd name="adj" fmla="val 16667"/>
              </a:avLst>
            </a:prstGeom>
            <a:solidFill>
              <a:srgbClr val="E0AD12"/>
            </a:solidFill>
            <a:ln w="25400">
              <a:noFill/>
            </a:ln>
            <a:effectLst>
              <a:prstShdw prst="shdw17" dist="17961" dir="2699999">
                <a:srgbClr val="86680B"/>
              </a:prstShdw>
            </a:effectLst>
          </p:spPr>
          <p:txBody>
            <a:bodyPr lIns="45720" tIns="44450" rIns="45720" bIns="44450" anchor="ctr" anchorCtr="1"/>
            <a:lstStyle/>
            <a:p>
              <a:pPr algn="l"/>
              <a:r>
                <a:rPr lang="zh-CN" altLang="en-US" b="1" dirty="0">
                  <a:solidFill>
                    <a:srgbClr val="FF0000"/>
                  </a:solidFill>
                  <a:ea typeface="PMingLiU" panose="02020500000000000000" pitchFamily="18" charset="-120"/>
                  <a:sym typeface="+mn-ea"/>
                </a:rPr>
                <a:t>完善的服务体系：</a:t>
              </a:r>
              <a:endParaRPr lang="zh-CN" altLang="en-US" dirty="0">
                <a:latin typeface="Arial" panose="020B0604020202020204" pitchFamily="34" charset="0"/>
                <a:ea typeface="PMingLiU" panose="02020500000000000000" pitchFamily="18" charset="-120"/>
              </a:endParaRPr>
            </a:p>
            <a:p>
              <a:pPr algn="l"/>
              <a:r>
                <a:rPr lang="zh-CN" altLang="en-US" dirty="0">
                  <a:solidFill>
                    <a:schemeClr val="bg1"/>
                  </a:solidFill>
                  <a:ea typeface="PMingLiU" panose="02020500000000000000" pitchFamily="18" charset="-120"/>
                  <a:sym typeface="+mn-ea"/>
                </a:rPr>
                <a:t>通过平台可以为辖区（园区）提供基于网络的一站式服务，包括科技信息查询和专题科技咨询，仪器设备公用和行业检测服务，委托研究和专业技术服务，技术转移和科技创业孵化服务等。系统的建立要与各类资源的特征相适应，遵循</a:t>
              </a:r>
              <a:r>
                <a:rPr lang="en-US" altLang="zh-CN" dirty="0">
                  <a:solidFill>
                    <a:schemeClr val="bg1"/>
                  </a:solidFill>
                  <a:ea typeface="PMingLiU" panose="02020500000000000000" pitchFamily="18" charset="-120"/>
                  <a:sym typeface="+mn-ea"/>
                </a:rPr>
                <a:t>“</a:t>
              </a:r>
              <a:r>
                <a:rPr lang="zh-CN" altLang="en-US" dirty="0">
                  <a:solidFill>
                    <a:schemeClr val="bg1"/>
                  </a:solidFill>
                  <a:ea typeface="宋体" panose="02010600030101010101" pitchFamily="2" charset="-122"/>
                  <a:sym typeface="+mn-ea"/>
                </a:rPr>
                <a:t>共用、共享、协作</a:t>
              </a:r>
              <a:r>
                <a:rPr lang="en-US" altLang="zh-CN" dirty="0">
                  <a:solidFill>
                    <a:schemeClr val="bg1"/>
                  </a:solidFill>
                  <a:ea typeface="PMingLiU" panose="02020500000000000000" pitchFamily="18" charset="-120"/>
                  <a:sym typeface="+mn-ea"/>
                </a:rPr>
                <a:t>”</a:t>
              </a:r>
              <a:r>
                <a:rPr lang="zh-CN" altLang="en-US" dirty="0">
                  <a:solidFill>
                    <a:schemeClr val="bg1"/>
                  </a:solidFill>
                  <a:ea typeface="宋体" panose="02010600030101010101" pitchFamily="2" charset="-122"/>
                  <a:sym typeface="+mn-ea"/>
                </a:rPr>
                <a:t>为特征，高效运转、功能完备的服务体系。</a:t>
              </a:r>
              <a:endParaRPr lang="zh-CN" altLang="en-US" dirty="0">
                <a:solidFill>
                  <a:schemeClr val="bg1"/>
                </a:solidFill>
                <a:latin typeface="Arial" panose="020B0604020202020204" pitchFamily="34" charset="0"/>
                <a:ea typeface="宋体" panose="02010600030101010101" pitchFamily="2" charset="-122"/>
                <a:sym typeface="+mn-ea"/>
              </a:endParaRPr>
            </a:p>
          </p:txBody>
        </p:sp>
        <p:sp>
          <p:nvSpPr>
            <p:cNvPr id="1961990" name="Line 6"/>
            <p:cNvSpPr>
              <a:spLocks noChangeShapeType="1"/>
            </p:cNvSpPr>
            <p:nvPr/>
          </p:nvSpPr>
          <p:spPr bwMode="auto">
            <a:xfrm>
              <a:off x="2064" y="2208"/>
              <a:ext cx="240" cy="0"/>
            </a:xfrm>
            <a:prstGeom prst="line">
              <a:avLst/>
            </a:prstGeom>
            <a:noFill/>
            <a:ln w="28575">
              <a:solidFill>
                <a:schemeClr val="bg2"/>
              </a:solidFill>
              <a:round/>
            </a:ln>
            <a:effectLst>
              <a:prstShdw prst="shdw17" dist="17961" dir="2700000">
                <a:schemeClr val="bg2">
                  <a:gamma/>
                  <a:shade val="60000"/>
                  <a:invGamma/>
                </a:schemeClr>
              </a:prstShdw>
            </a:effectLst>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961991" name="Line 7"/>
            <p:cNvSpPr>
              <a:spLocks noChangeShapeType="1"/>
            </p:cNvSpPr>
            <p:nvPr/>
          </p:nvSpPr>
          <p:spPr bwMode="auto">
            <a:xfrm>
              <a:off x="2160" y="1104"/>
              <a:ext cx="0" cy="2371"/>
            </a:xfrm>
            <a:prstGeom prst="line">
              <a:avLst/>
            </a:prstGeom>
            <a:noFill/>
            <a:ln w="28575">
              <a:solidFill>
                <a:schemeClr val="bg2"/>
              </a:solidFill>
              <a:round/>
            </a:ln>
            <a:effectLst>
              <a:prstShdw prst="shdw17" dist="17961" dir="2700000">
                <a:schemeClr val="bg2">
                  <a:gamma/>
                  <a:shade val="60000"/>
                  <a:invGamma/>
                </a:schemeClr>
              </a:prstShdw>
            </a:effectLst>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1961992" name="Line 8"/>
            <p:cNvSpPr>
              <a:spLocks noChangeShapeType="1"/>
            </p:cNvSpPr>
            <p:nvPr/>
          </p:nvSpPr>
          <p:spPr bwMode="auto">
            <a:xfrm>
              <a:off x="2160" y="1104"/>
              <a:ext cx="144" cy="0"/>
            </a:xfrm>
            <a:prstGeom prst="line">
              <a:avLst/>
            </a:prstGeom>
            <a:noFill/>
            <a:ln w="28575">
              <a:solidFill>
                <a:schemeClr val="bg2"/>
              </a:solidFill>
              <a:round/>
            </a:ln>
            <a:effectLst>
              <a:prstShdw prst="shdw17" dist="17961" dir="2700000">
                <a:schemeClr val="bg2">
                  <a:gamma/>
                  <a:shade val="60000"/>
                  <a:invGamma/>
                </a:schemeClr>
              </a:prstShdw>
            </a:effectLst>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sp>
          <p:nvSpPr>
            <p:cNvPr id="870408" name="AutoShape 9"/>
            <p:cNvSpPr/>
            <p:nvPr/>
          </p:nvSpPr>
          <p:spPr>
            <a:xfrm>
              <a:off x="2304" y="3052"/>
              <a:ext cx="4153" cy="855"/>
            </a:xfrm>
            <a:prstGeom prst="roundRect">
              <a:avLst>
                <a:gd name="adj" fmla="val 16667"/>
              </a:avLst>
            </a:prstGeom>
            <a:solidFill>
              <a:srgbClr val="A1A646"/>
            </a:solidFill>
            <a:ln w="25400">
              <a:noFill/>
            </a:ln>
            <a:effectLst>
              <a:prstShdw prst="shdw17" dist="17961" dir="2699999">
                <a:srgbClr val="61642A"/>
              </a:prstShdw>
            </a:effectLst>
          </p:spPr>
          <p:txBody>
            <a:bodyPr lIns="45720" tIns="44450" rIns="45720" bIns="44450" anchor="ctr" anchorCtr="1"/>
            <a:lstStyle/>
            <a:p>
              <a:pPr algn="l"/>
              <a:r>
                <a:rPr lang="zh-CN" altLang="en-US" b="1" dirty="0">
                  <a:solidFill>
                    <a:srgbClr val="FF0000"/>
                  </a:solidFill>
                  <a:ea typeface="PMingLiU" panose="02020500000000000000" pitchFamily="18" charset="-120"/>
                  <a:sym typeface="+mn-ea"/>
                </a:rPr>
                <a:t>适当的保障措施：</a:t>
              </a:r>
              <a:endParaRPr lang="zh-CN" altLang="en-US" dirty="0">
                <a:latin typeface="Arial" panose="020B0604020202020204" pitchFamily="34" charset="0"/>
                <a:ea typeface="PMingLiU" panose="02020500000000000000" pitchFamily="18" charset="-120"/>
              </a:endParaRPr>
            </a:p>
            <a:p>
              <a:pPr algn="l"/>
              <a:r>
                <a:rPr lang="zh-CN" altLang="en-US" dirty="0">
                  <a:solidFill>
                    <a:schemeClr val="bg1"/>
                  </a:solidFill>
                  <a:ea typeface="PMingLiU" panose="02020500000000000000" pitchFamily="18" charset="-120"/>
                  <a:sym typeface="+mn-ea"/>
                </a:rPr>
                <a:t>从政策法规、观念引导、组织管理、经费投入、人才队伍、规范标准、技术方法等方面给予保障，必要时可以通过整蛊购买服务的方式，外包给第三方提供体系建设和保障服务。</a:t>
              </a:r>
              <a:endParaRPr lang="zh-CN" altLang="en-US" dirty="0">
                <a:latin typeface="Arial" panose="020B0604020202020204" pitchFamily="34" charset="0"/>
                <a:ea typeface="PMingLiU" panose="02020500000000000000" pitchFamily="18" charset="-120"/>
              </a:endParaRPr>
            </a:p>
          </p:txBody>
        </p:sp>
        <p:sp>
          <p:nvSpPr>
            <p:cNvPr id="1961994" name="Line 10"/>
            <p:cNvSpPr>
              <a:spLocks noChangeShapeType="1"/>
            </p:cNvSpPr>
            <p:nvPr/>
          </p:nvSpPr>
          <p:spPr bwMode="auto">
            <a:xfrm>
              <a:off x="2160" y="3475"/>
              <a:ext cx="144" cy="0"/>
            </a:xfrm>
            <a:prstGeom prst="line">
              <a:avLst/>
            </a:prstGeom>
            <a:noFill/>
            <a:ln w="28575">
              <a:solidFill>
                <a:schemeClr val="bg2"/>
              </a:solidFill>
              <a:round/>
            </a:ln>
            <a:effectLst>
              <a:prstShdw prst="shdw17" dist="17961" dir="2700000">
                <a:schemeClr val="bg2">
                  <a:gamma/>
                  <a:shade val="60000"/>
                  <a:invGamma/>
                </a:schemeClr>
              </a:prstShdw>
            </a:effectLst>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tx1"/>
                </a:solidFill>
                <a:effectLst/>
                <a:uLnTx/>
                <a:uFillTx/>
                <a:latin typeface="Arial" panose="020B0604020202020204" pitchFamily="34" charset="0"/>
                <a:ea typeface="PMingLiU" panose="02020500000000000000" pitchFamily="18" charset="-120"/>
                <a:cs typeface="+mn-cs"/>
              </a:endParaRPr>
            </a:p>
          </p:txBody>
        </p:sp>
      </p:gr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nvSpPr>
        <p:spPr>
          <a:xfrm>
            <a:off x="300355" y="70485"/>
            <a:ext cx="9537700" cy="803275"/>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en-US"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公共服务平台的建设模式</a:t>
            </a:r>
            <a:endParaRPr lang="en-US"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grpSp>
        <p:nvGrpSpPr>
          <p:cNvPr id="623617" name="Group 2"/>
          <p:cNvGrpSpPr/>
          <p:nvPr/>
        </p:nvGrpSpPr>
        <p:grpSpPr>
          <a:xfrm>
            <a:off x="1026160" y="1396365"/>
            <a:ext cx="10478770" cy="5281930"/>
            <a:chOff x="674" y="652"/>
            <a:chExt cx="4182" cy="3163"/>
          </a:xfrm>
        </p:grpSpPr>
        <p:sp>
          <p:nvSpPr>
            <p:cNvPr id="623618" name="Line 3"/>
            <p:cNvSpPr/>
            <p:nvPr/>
          </p:nvSpPr>
          <p:spPr>
            <a:xfrm flipV="1">
              <a:off x="674" y="652"/>
              <a:ext cx="0" cy="3163"/>
            </a:xfrm>
            <a:prstGeom prst="line">
              <a:avLst/>
            </a:prstGeom>
            <a:ln w="28575" cap="flat" cmpd="sng">
              <a:solidFill>
                <a:schemeClr val="bg2"/>
              </a:solidFill>
              <a:prstDash val="solid"/>
              <a:round/>
              <a:headEnd type="none" w="med" len="med"/>
              <a:tailEnd type="stealth" w="lg" len="lg"/>
            </a:ln>
          </p:spPr>
        </p:sp>
        <p:sp>
          <p:nvSpPr>
            <p:cNvPr id="623619" name="Line 4"/>
            <p:cNvSpPr/>
            <p:nvPr/>
          </p:nvSpPr>
          <p:spPr>
            <a:xfrm rot="-5400000">
              <a:off x="2765" y="1724"/>
              <a:ext cx="0" cy="4182"/>
            </a:xfrm>
            <a:prstGeom prst="line">
              <a:avLst/>
            </a:prstGeom>
            <a:ln w="28575" cap="flat" cmpd="sng">
              <a:solidFill>
                <a:schemeClr val="bg2"/>
              </a:solidFill>
              <a:prstDash val="solid"/>
              <a:round/>
              <a:headEnd type="none" w="med" len="med"/>
              <a:tailEnd type="stealth" w="lg" len="lg"/>
            </a:ln>
          </p:spPr>
        </p:sp>
        <p:sp>
          <p:nvSpPr>
            <p:cNvPr id="2" name="Rectangle 5"/>
            <p:cNvSpPr/>
            <p:nvPr/>
          </p:nvSpPr>
          <p:spPr>
            <a:xfrm>
              <a:off x="841" y="681"/>
              <a:ext cx="1999" cy="1468"/>
            </a:xfrm>
            <a:prstGeom prst="rect">
              <a:avLst/>
            </a:prstGeom>
            <a:solidFill>
              <a:srgbClr val="6399AB"/>
            </a:solidFill>
            <a:ln w="25400" cap="flat" cmpd="sng">
              <a:solidFill>
                <a:srgbClr val="FFFFFF"/>
              </a:solidFill>
              <a:prstDash val="solid"/>
              <a:miter/>
              <a:headEnd type="none" w="med" len="med"/>
              <a:tailEnd type="none" w="med" len="med"/>
            </a:ln>
          </p:spPr>
          <p:txBody>
            <a:bodyPr lIns="45720" tIns="44450" rIns="45720" bIns="44450" anchor="ctr" anchorCtr="1"/>
            <a:lstStyle/>
            <a:p>
              <a:pPr algn="l" eaLnBrk="0" hangingPunct="0">
                <a:lnSpc>
                  <a:spcPct val="85000"/>
                </a:lnSpc>
                <a:spcBef>
                  <a:spcPct val="30000"/>
                </a:spcBef>
              </a:pPr>
              <a:r>
                <a:rPr lang="zh-CN" altLang="en-GB" sz="1600" b="1" dirty="0">
                  <a:solidFill>
                    <a:srgbClr val="FF0000"/>
                  </a:solidFill>
                  <a:latin typeface="Arial" panose="020B0604020202020204" pitchFamily="34" charset="0"/>
                  <a:ea typeface="宋体" panose="02010600030101010101" pitchFamily="2" charset="-122"/>
                </a:rPr>
                <a:t>政府支撑模式：</a:t>
              </a:r>
              <a:endParaRPr lang="zh-CN" altLang="en-GB" sz="1600" b="1" dirty="0">
                <a:solidFill>
                  <a:srgbClr val="FFFFFF"/>
                </a:solidFill>
                <a:latin typeface="Arial" panose="020B0604020202020204" pitchFamily="34" charset="0"/>
                <a:ea typeface="宋体" panose="02010600030101010101" pitchFamily="2" charset="-122"/>
              </a:endParaRPr>
            </a:p>
            <a:p>
              <a:pPr algn="l" eaLnBrk="0" hangingPunct="0">
                <a:lnSpc>
                  <a:spcPct val="85000"/>
                </a:lnSpc>
                <a:spcBef>
                  <a:spcPct val="30000"/>
                </a:spcBef>
              </a:pPr>
              <a:r>
                <a:rPr lang="zh-CN" altLang="en-GB" sz="1600" dirty="0">
                  <a:solidFill>
                    <a:srgbClr val="FFFFFF"/>
                  </a:solidFill>
                  <a:latin typeface="Arial" panose="020B0604020202020204" pitchFamily="34" charset="0"/>
                  <a:ea typeface="宋体" panose="02010600030101010101" pitchFamily="2" charset="-122"/>
                </a:rPr>
                <a:t>财政资金出资，比如国家软件与集成电路公共服务平台，由工信部主导的大型综合服务机构，提供针对软件和集成电路产业的包括信息化完整解决方案测试与认证、技术支持、知识产权服务、人才培训、投融资咨询服务等在内的一系列服务项目，几乎涵盖了软件和集成电路企业所需的所有服务。</a:t>
              </a:r>
              <a:endParaRPr lang="zh-CN" altLang="en-GB" sz="1600" dirty="0">
                <a:solidFill>
                  <a:srgbClr val="FFFFFF"/>
                </a:solidFill>
                <a:latin typeface="Arial" panose="020B0604020202020204" pitchFamily="34" charset="0"/>
                <a:ea typeface="宋体" panose="02010600030101010101" pitchFamily="2" charset="-122"/>
              </a:endParaRPr>
            </a:p>
          </p:txBody>
        </p:sp>
        <p:sp>
          <p:nvSpPr>
            <p:cNvPr id="623621" name="Rectangle 6"/>
            <p:cNvSpPr/>
            <p:nvPr/>
          </p:nvSpPr>
          <p:spPr>
            <a:xfrm>
              <a:off x="2834" y="681"/>
              <a:ext cx="2013" cy="1477"/>
            </a:xfrm>
            <a:prstGeom prst="rect">
              <a:avLst/>
            </a:prstGeom>
            <a:solidFill>
              <a:srgbClr val="B1A35D"/>
            </a:solidFill>
            <a:ln w="25400" cap="flat" cmpd="sng">
              <a:solidFill>
                <a:srgbClr val="FFFFFF"/>
              </a:solidFill>
              <a:prstDash val="solid"/>
              <a:miter/>
              <a:headEnd type="none" w="med" len="med"/>
              <a:tailEnd type="none" w="med" len="med"/>
            </a:ln>
          </p:spPr>
          <p:txBody>
            <a:bodyPr lIns="45720" tIns="44450" rIns="45720" bIns="44450" anchor="ctr" anchorCtr="1"/>
            <a:lstStyle/>
            <a:p>
              <a:pPr algn="l" eaLnBrk="0" hangingPunct="0">
                <a:lnSpc>
                  <a:spcPct val="85000"/>
                </a:lnSpc>
                <a:spcBef>
                  <a:spcPct val="30000"/>
                </a:spcBef>
              </a:pPr>
              <a:r>
                <a:rPr lang="zh-CN" altLang="en-GB" sz="1600" b="1" dirty="0">
                  <a:solidFill>
                    <a:srgbClr val="FF0000"/>
                  </a:solidFill>
                  <a:ea typeface="宋体" panose="02010600030101010101" pitchFamily="2" charset="-122"/>
                  <a:sym typeface="+mn-ea"/>
                </a:rPr>
                <a:t>产业园模式：</a:t>
              </a:r>
              <a:endParaRPr lang="zh-CN" altLang="en-GB" sz="1600" b="1" dirty="0">
                <a:solidFill>
                  <a:srgbClr val="FFFFFF"/>
                </a:solidFill>
                <a:latin typeface="Arial" panose="020B0604020202020204" pitchFamily="34" charset="0"/>
                <a:ea typeface="宋体" panose="02010600030101010101" pitchFamily="2" charset="-122"/>
              </a:endParaRPr>
            </a:p>
            <a:p>
              <a:pPr algn="l" eaLnBrk="0" hangingPunct="0">
                <a:lnSpc>
                  <a:spcPct val="85000"/>
                </a:lnSpc>
                <a:spcBef>
                  <a:spcPct val="30000"/>
                </a:spcBef>
              </a:pPr>
              <a:r>
                <a:rPr lang="zh-CN" altLang="en-GB" sz="1600" dirty="0">
                  <a:solidFill>
                    <a:srgbClr val="FFFFFF"/>
                  </a:solidFill>
                  <a:ea typeface="宋体" panose="02010600030101010101" pitchFamily="2" charset="-122"/>
                  <a:sym typeface="+mn-ea"/>
                </a:rPr>
                <a:t>依托产业园区，由园区管理机构建设运营，主要服务园区企业。一般比较贴近企业，更好的了解企业需求，距离也近，提供更加在针对性的服务，减少企业需要公共服务所需的成本，一旦园区企业需求发生变化，平台就能做出及时调整。比如依托苏州工业园区建设的苏州软件园公共技术服务平台和苏州中科集团集成电路设计中心就是此类模式。</a:t>
              </a:r>
              <a:endParaRPr lang="en-GB" altLang="zh-CN" sz="1600" b="1" dirty="0">
                <a:solidFill>
                  <a:srgbClr val="FFFFFF"/>
                </a:solidFill>
                <a:latin typeface="Arial" panose="020B0604020202020204" pitchFamily="34" charset="0"/>
                <a:ea typeface="PMingLiU" panose="02020500000000000000" pitchFamily="18" charset="-120"/>
              </a:endParaRPr>
            </a:p>
          </p:txBody>
        </p:sp>
        <p:sp>
          <p:nvSpPr>
            <p:cNvPr id="623622" name="Rectangle 7"/>
            <p:cNvSpPr/>
            <p:nvPr/>
          </p:nvSpPr>
          <p:spPr>
            <a:xfrm>
              <a:off x="841" y="2158"/>
              <a:ext cx="1993" cy="1475"/>
            </a:xfrm>
            <a:prstGeom prst="rect">
              <a:avLst/>
            </a:prstGeom>
            <a:solidFill>
              <a:srgbClr val="D97300"/>
            </a:solidFill>
            <a:ln w="25400" cap="flat" cmpd="sng">
              <a:solidFill>
                <a:srgbClr val="FFFFFF"/>
              </a:solidFill>
              <a:prstDash val="solid"/>
              <a:miter/>
              <a:headEnd type="none" w="med" len="med"/>
              <a:tailEnd type="none" w="med" len="med"/>
            </a:ln>
          </p:spPr>
          <p:txBody>
            <a:bodyPr lIns="45720" tIns="44450" rIns="45720" bIns="44450" anchor="ctr" anchorCtr="1"/>
            <a:lstStyle/>
            <a:p>
              <a:pPr algn="l" eaLnBrk="0" hangingPunct="0">
                <a:lnSpc>
                  <a:spcPct val="85000"/>
                </a:lnSpc>
                <a:spcBef>
                  <a:spcPct val="30000"/>
                </a:spcBef>
              </a:pPr>
              <a:r>
                <a:rPr lang="zh-CN" altLang="en-GB" sz="1600" b="1" dirty="0">
                  <a:solidFill>
                    <a:srgbClr val="FF0000"/>
                  </a:solidFill>
                  <a:ea typeface="宋体" panose="02010600030101010101" pitchFamily="2" charset="-122"/>
                  <a:sym typeface="+mn-ea"/>
                </a:rPr>
                <a:t>共享共建模式：</a:t>
              </a:r>
              <a:endParaRPr lang="zh-CN" altLang="en-GB" sz="1600" b="1" dirty="0">
                <a:solidFill>
                  <a:srgbClr val="FFFFFF"/>
                </a:solidFill>
                <a:latin typeface="Arial" panose="020B0604020202020204" pitchFamily="34" charset="0"/>
                <a:ea typeface="宋体" panose="02010600030101010101" pitchFamily="2" charset="-122"/>
              </a:endParaRPr>
            </a:p>
            <a:p>
              <a:pPr algn="l" eaLnBrk="0" hangingPunct="0">
                <a:lnSpc>
                  <a:spcPct val="85000"/>
                </a:lnSpc>
                <a:spcBef>
                  <a:spcPct val="30000"/>
                </a:spcBef>
              </a:pPr>
              <a:r>
                <a:rPr lang="zh-CN" altLang="en-GB" sz="1600" dirty="0">
                  <a:solidFill>
                    <a:srgbClr val="FFFFFF"/>
                  </a:solidFill>
                  <a:ea typeface="宋体" panose="02010600030101010101" pitchFamily="2" charset="-122"/>
                  <a:sym typeface="+mn-ea"/>
                </a:rPr>
                <a:t>由政府部门、中介服务机构、企业等多方发起、组建、运营维护的平台。时间短、成本低、形成服务能力快。南京软件公共技术平台通过资源共享模式，使用北京市政府投资</a:t>
              </a:r>
              <a:r>
                <a:rPr lang="en-US" altLang="zh-CN" sz="1600" dirty="0">
                  <a:solidFill>
                    <a:srgbClr val="FFFFFF"/>
                  </a:solidFill>
                  <a:ea typeface="宋体" panose="02010600030101010101" pitchFamily="2" charset="-122"/>
                  <a:sym typeface="+mn-ea"/>
                </a:rPr>
                <a:t>1.4</a:t>
              </a:r>
              <a:r>
                <a:rPr lang="zh-CN" altLang="en-US" sz="1600" dirty="0">
                  <a:solidFill>
                    <a:srgbClr val="FFFFFF"/>
                  </a:solidFill>
                  <a:ea typeface="宋体" panose="02010600030101010101" pitchFamily="2" charset="-122"/>
                  <a:sym typeface="+mn-ea"/>
                </a:rPr>
                <a:t>亿元建设的</a:t>
              </a:r>
              <a:r>
                <a:rPr lang="en-US" altLang="zh-CN" sz="1600" dirty="0">
                  <a:solidFill>
                    <a:srgbClr val="FFFFFF"/>
                  </a:solidFill>
                  <a:ea typeface="宋体" panose="02010600030101010101" pitchFamily="2" charset="-122"/>
                  <a:sym typeface="+mn-ea"/>
                </a:rPr>
                <a:t>“</a:t>
              </a:r>
              <a:r>
                <a:rPr lang="zh-CN" altLang="en-US" sz="1600" dirty="0">
                  <a:solidFill>
                    <a:srgbClr val="FFFFFF"/>
                  </a:solidFill>
                  <a:ea typeface="宋体" panose="02010600030101010101" pitchFamily="2" charset="-122"/>
                  <a:sym typeface="+mn-ea"/>
                </a:rPr>
                <a:t>软件工具库</a:t>
              </a:r>
              <a:r>
                <a:rPr lang="en-US" altLang="zh-CN" sz="1600" dirty="0">
                  <a:solidFill>
                    <a:srgbClr val="FFFFFF"/>
                  </a:solidFill>
                  <a:ea typeface="宋体" panose="02010600030101010101" pitchFamily="2" charset="-122"/>
                  <a:sym typeface="+mn-ea"/>
                </a:rPr>
                <a:t>”</a:t>
              </a:r>
              <a:r>
                <a:rPr lang="zh-CN" altLang="en-US" sz="1600" dirty="0">
                  <a:solidFill>
                    <a:srgbClr val="FFFFFF"/>
                  </a:solidFill>
                  <a:ea typeface="宋体" panose="02010600030101010101" pitchFamily="2" charset="-122"/>
                  <a:sym typeface="+mn-ea"/>
                </a:rPr>
                <a:t>、</a:t>
              </a:r>
              <a:r>
                <a:rPr lang="en-US" altLang="zh-CN" sz="1600" dirty="0">
                  <a:solidFill>
                    <a:srgbClr val="FFFFFF"/>
                  </a:solidFill>
                  <a:ea typeface="宋体" panose="02010600030101010101" pitchFamily="2" charset="-122"/>
                  <a:sym typeface="+mn-ea"/>
                </a:rPr>
                <a:t>“</a:t>
              </a:r>
              <a:r>
                <a:rPr lang="zh-CN" altLang="en-US" sz="1600" dirty="0">
                  <a:solidFill>
                    <a:srgbClr val="FFFFFF"/>
                  </a:solidFill>
                  <a:ea typeface="宋体" panose="02010600030101010101" pitchFamily="2" charset="-122"/>
                  <a:sym typeface="+mn-ea"/>
                </a:rPr>
                <a:t>开放源码库</a:t>
              </a:r>
              <a:r>
                <a:rPr lang="en-US" altLang="zh-CN" sz="1600" dirty="0">
                  <a:solidFill>
                    <a:srgbClr val="FFFFFF"/>
                  </a:solidFill>
                  <a:ea typeface="宋体" panose="02010600030101010101" pitchFamily="2" charset="-122"/>
                  <a:sym typeface="+mn-ea"/>
                </a:rPr>
                <a:t>”</a:t>
              </a:r>
              <a:r>
                <a:rPr lang="zh-CN" altLang="en-US" sz="1600" dirty="0">
                  <a:solidFill>
                    <a:srgbClr val="FFFFFF"/>
                  </a:solidFill>
                  <a:ea typeface="宋体" panose="02010600030101010101" pitchFamily="2" charset="-122"/>
                  <a:sym typeface="+mn-ea"/>
                </a:rPr>
                <a:t>、</a:t>
              </a:r>
              <a:r>
                <a:rPr lang="en-US" altLang="zh-CN" sz="1600" dirty="0">
                  <a:solidFill>
                    <a:srgbClr val="FFFFFF"/>
                  </a:solidFill>
                  <a:ea typeface="宋体" panose="02010600030101010101" pitchFamily="2" charset="-122"/>
                  <a:sym typeface="+mn-ea"/>
                </a:rPr>
                <a:t>“</a:t>
              </a:r>
              <a:r>
                <a:rPr lang="zh-CN" altLang="en-US" sz="1600" dirty="0">
                  <a:solidFill>
                    <a:srgbClr val="FFFFFF"/>
                  </a:solidFill>
                  <a:ea typeface="宋体" panose="02010600030101010101" pitchFamily="2" charset="-122"/>
                  <a:sym typeface="+mn-ea"/>
                </a:rPr>
                <a:t>软件构件库</a:t>
              </a:r>
              <a:r>
                <a:rPr lang="en-US" altLang="zh-CN" sz="1600" dirty="0">
                  <a:solidFill>
                    <a:srgbClr val="FFFFFF"/>
                  </a:solidFill>
                  <a:ea typeface="宋体" panose="02010600030101010101" pitchFamily="2" charset="-122"/>
                  <a:sym typeface="+mn-ea"/>
                </a:rPr>
                <a:t>”</a:t>
              </a:r>
              <a:r>
                <a:rPr lang="zh-CN" altLang="en-US" sz="1600" dirty="0">
                  <a:solidFill>
                    <a:srgbClr val="FFFFFF"/>
                  </a:solidFill>
                  <a:ea typeface="宋体" panose="02010600030101010101" pitchFamily="2" charset="-122"/>
                  <a:sym typeface="+mn-ea"/>
                </a:rPr>
                <a:t>中丰富而全面的技术资源，是南京软件企业可以通过云服务享受到与北京软件企业相同的一流资源和服务。</a:t>
              </a:r>
              <a:endParaRPr lang="zh-CN" altLang="en-US" sz="1600" b="1" dirty="0">
                <a:solidFill>
                  <a:srgbClr val="FFFFFF"/>
                </a:solidFill>
                <a:latin typeface="Arial" panose="020B0604020202020204" pitchFamily="34" charset="0"/>
                <a:ea typeface="宋体" panose="02010600030101010101" pitchFamily="2" charset="-122"/>
                <a:sym typeface="+mn-ea"/>
              </a:endParaRPr>
            </a:p>
          </p:txBody>
        </p:sp>
        <p:sp>
          <p:nvSpPr>
            <p:cNvPr id="623623" name="Rectangle 8"/>
            <p:cNvSpPr/>
            <p:nvPr/>
          </p:nvSpPr>
          <p:spPr>
            <a:xfrm>
              <a:off x="2834" y="2157"/>
              <a:ext cx="2014" cy="1476"/>
            </a:xfrm>
            <a:prstGeom prst="rect">
              <a:avLst/>
            </a:prstGeom>
            <a:solidFill>
              <a:srgbClr val="E0AD12"/>
            </a:solidFill>
            <a:ln w="25400" cap="flat" cmpd="sng">
              <a:solidFill>
                <a:srgbClr val="FFFFFF"/>
              </a:solidFill>
              <a:prstDash val="solid"/>
              <a:miter/>
              <a:headEnd type="none" w="med" len="med"/>
              <a:tailEnd type="none" w="med" len="med"/>
            </a:ln>
          </p:spPr>
          <p:txBody>
            <a:bodyPr lIns="45720" tIns="44450" rIns="45720" bIns="44450" anchor="ctr" anchorCtr="1"/>
            <a:lstStyle/>
            <a:p>
              <a:pPr algn="l" eaLnBrk="0" hangingPunct="0">
                <a:lnSpc>
                  <a:spcPct val="85000"/>
                </a:lnSpc>
                <a:spcBef>
                  <a:spcPct val="30000"/>
                </a:spcBef>
              </a:pPr>
              <a:r>
                <a:rPr lang="zh-CN" altLang="en-GB" b="1" dirty="0">
                  <a:solidFill>
                    <a:srgbClr val="FF0000"/>
                  </a:solidFill>
                  <a:ea typeface="宋体" panose="02010600030101010101" pitchFamily="2" charset="-122"/>
                  <a:sym typeface="+mn-ea"/>
                </a:rPr>
                <a:t>企业自建平台模式：</a:t>
              </a:r>
              <a:endParaRPr lang="zh-CN" altLang="en-GB" b="1" dirty="0">
                <a:solidFill>
                  <a:srgbClr val="FFFFFF"/>
                </a:solidFill>
                <a:latin typeface="Arial" panose="020B0604020202020204" pitchFamily="34" charset="0"/>
                <a:ea typeface="宋体" panose="02010600030101010101" pitchFamily="2" charset="-122"/>
              </a:endParaRPr>
            </a:p>
            <a:p>
              <a:pPr algn="l" eaLnBrk="0" hangingPunct="0">
                <a:lnSpc>
                  <a:spcPct val="85000"/>
                </a:lnSpc>
                <a:spcBef>
                  <a:spcPct val="30000"/>
                </a:spcBef>
              </a:pPr>
              <a:r>
                <a:rPr lang="zh-CN" altLang="en-GB" dirty="0">
                  <a:solidFill>
                    <a:srgbClr val="FFFFFF"/>
                  </a:solidFill>
                  <a:ea typeface="宋体" panose="02010600030101010101" pitchFamily="2" charset="-122"/>
                  <a:sym typeface="+mn-ea"/>
                </a:rPr>
                <a:t>由行业龙头企业、骨干企业自建或者联合建设，资金来源于企业自筹，这类平台贴近市场、专业性强、运作效率高。缺点是企业自身利益考虑，公益性共享性差。百度</a:t>
              </a:r>
              <a:r>
                <a:rPr lang="en-US" altLang="zh-CN" dirty="0">
                  <a:solidFill>
                    <a:srgbClr val="FFFFFF"/>
                  </a:solidFill>
                  <a:ea typeface="宋体" panose="02010600030101010101" pitchFamily="2" charset="-122"/>
                  <a:sym typeface="+mn-ea"/>
                </a:rPr>
                <a:t>AI</a:t>
              </a:r>
              <a:r>
                <a:rPr lang="zh-CN" altLang="en-GB" dirty="0">
                  <a:solidFill>
                    <a:srgbClr val="FFFFFF"/>
                  </a:solidFill>
                  <a:ea typeface="宋体" panose="02010600030101010101" pitchFamily="2" charset="-122"/>
                  <a:sym typeface="+mn-ea"/>
                </a:rPr>
                <a:t>平台。</a:t>
              </a:r>
              <a:endParaRPr lang="en-GB" altLang="zh-CN" b="1" dirty="0">
                <a:solidFill>
                  <a:srgbClr val="FFFFFF"/>
                </a:solidFill>
                <a:latin typeface="Arial" panose="020B0604020202020204" pitchFamily="34" charset="0"/>
                <a:ea typeface="PMingLiU" panose="02020500000000000000" pitchFamily="18" charset="-120"/>
              </a:endParaRPr>
            </a:p>
          </p:txBody>
        </p:sp>
      </p:gr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38425D"/>
        </a:solidFill>
        <a:effectLst/>
      </p:bgPr>
    </p:bg>
    <p:spTree>
      <p:nvGrpSpPr>
        <p:cNvPr id="1" name=""/>
        <p:cNvGrpSpPr/>
        <p:nvPr/>
      </p:nvGrpSpPr>
      <p:grpSpPr>
        <a:xfrm>
          <a:off x="0" y="0"/>
          <a:ext cx="0" cy="0"/>
          <a:chOff x="0" y="0"/>
          <a:chExt cx="0" cy="0"/>
        </a:xfrm>
      </p:grpSpPr>
      <p:sp>
        <p:nvSpPr>
          <p:cNvPr id="4" name="文本框 3"/>
          <p:cNvSpPr txBox="1"/>
          <p:nvPr/>
        </p:nvSpPr>
        <p:spPr>
          <a:xfrm>
            <a:off x="-3447" y="290105"/>
            <a:ext cx="5551170" cy="768350"/>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2" charset="-122"/>
                <a:ea typeface="微软雅黑" panose="020B0503020204020204" pitchFamily="2" charset="-122"/>
              </a:rPr>
              <a:t>谢谢各位！</a:t>
            </a:r>
            <a:endParaRPr lang="zh-CN" altLang="en-US" sz="4400" b="1" dirty="0">
              <a:solidFill>
                <a:schemeClr val="bg1"/>
              </a:solidFill>
              <a:latin typeface="微软雅黑" panose="020B0503020204020204" pitchFamily="2" charset="-122"/>
              <a:ea typeface="微软雅黑" panose="020B0503020204020204" pitchFamily="2" charset="-122"/>
            </a:endParaRPr>
          </a:p>
        </p:txBody>
      </p:sp>
      <p:pic>
        <p:nvPicPr>
          <p:cNvPr id="2" name="图片 1"/>
          <p:cNvPicPr>
            <a:picLocks noChangeAspect="1"/>
          </p:cNvPicPr>
          <p:nvPr/>
        </p:nvPicPr>
        <p:blipFill>
          <a:blip r:embed="rId1"/>
          <a:stretch>
            <a:fillRect/>
          </a:stretch>
        </p:blipFill>
        <p:spPr>
          <a:xfrm>
            <a:off x="-3175" y="1685925"/>
            <a:ext cx="5300980" cy="5172075"/>
          </a:xfrm>
          <a:prstGeom prst="rect">
            <a:avLst/>
          </a:prstGeom>
        </p:spPr>
      </p:pic>
      <p:sp>
        <p:nvSpPr>
          <p:cNvPr id="71683" name="Rectangle 3" descr="单个小人62"/>
          <p:cNvSpPr>
            <a:spLocks noGrp="1" noChangeAspect="1"/>
          </p:cNvSpPr>
          <p:nvPr/>
        </p:nvSpPr>
        <p:spPr>
          <a:xfrm>
            <a:off x="5297805" y="-15240"/>
            <a:ext cx="6906895" cy="6873240"/>
          </a:xfrm>
          <a:prstGeom prst="rect">
            <a:avLst/>
          </a:prstGeom>
          <a:blipFill rotWithShape="1">
            <a:blip r:embed="rId2"/>
            <a:stretch>
              <a:fillRect/>
            </a:stretch>
          </a:blipFill>
          <a:ln w="9525" cap="flat" cmpd="sng">
            <a:solidFill>
              <a:schemeClr val="tx1"/>
            </a:solidFill>
            <a:prstDash val="solid"/>
            <a:miter/>
            <a:headEnd type="none" w="med" len="med"/>
            <a:tailEnd type="none" w="med" len="med"/>
          </a:ln>
        </p:spPr>
        <p:txBody>
          <a:bodyPr/>
          <a:lstStyle/>
          <a:p>
            <a:endParaRPr lang="zh-CN" altLang="en-US" dirty="0">
              <a:latin typeface="Calibri" panose="020F0502020204030204" charset="0"/>
            </a:endParaRPr>
          </a:p>
        </p:txBody>
      </p:sp>
      <p:sp>
        <p:nvSpPr>
          <p:cNvPr id="7" name="文本框 6"/>
          <p:cNvSpPr txBox="1"/>
          <p:nvPr/>
        </p:nvSpPr>
        <p:spPr>
          <a:xfrm>
            <a:off x="7665483" y="6428831"/>
            <a:ext cx="3398928" cy="429895"/>
          </a:xfrm>
          <a:prstGeom prst="rect">
            <a:avLst/>
          </a:prstGeom>
          <a:noFill/>
        </p:spPr>
        <p:txBody>
          <a:bodyPr wrap="square" rtlCol="0">
            <a:spAutoFit/>
          </a:bodyPr>
          <a:lstStyle/>
          <a:p>
            <a:pPr algn="ctr"/>
            <a:r>
              <a:rPr lang="zh-CN" altLang="en-US" sz="2200" dirty="0">
                <a:solidFill>
                  <a:schemeClr val="accent5"/>
                </a:solidFill>
                <a:ea typeface="宋体" panose="02010600030101010101" pitchFamily="2" charset="-122"/>
              </a:rPr>
              <a:t>冷明 ：</a:t>
            </a:r>
            <a:r>
              <a:rPr lang="en-US" sz="2200" dirty="0">
                <a:solidFill>
                  <a:schemeClr val="accent5"/>
                </a:solidFill>
              </a:rPr>
              <a:t>1370 138 7338</a:t>
            </a:r>
            <a:endParaRPr lang="en-US" sz="2200" dirty="0">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nvSpPr>
        <p:spPr>
          <a:xfrm>
            <a:off x="247015" y="231775"/>
            <a:ext cx="10342880" cy="64389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在日常管理实践中缺乏正确方法的标志</a:t>
            </a:r>
            <a:endParaRPr lang="zh-CN"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sp>
        <p:nvSpPr>
          <p:cNvPr id="5" name="文本框 4"/>
          <p:cNvSpPr txBox="1"/>
          <p:nvPr>
            <p:custDataLst>
              <p:tags r:id="rId1"/>
            </p:custDataLst>
          </p:nvPr>
        </p:nvSpPr>
        <p:spPr>
          <a:xfrm>
            <a:off x="699135" y="1360805"/>
            <a:ext cx="10927715"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ormAutofit/>
          </a:bodyPr>
          <a:lstStyle>
            <a:defPPr>
              <a:defRPr lang="zh-CN"/>
            </a:defPPr>
            <a:lvl1pPr algn="ctr">
              <a:lnSpc>
                <a:spcPct val="120000"/>
              </a:lnSpc>
            </a:lvl1pPr>
          </a:lstStyle>
          <a:p>
            <a:pPr marL="742950" indent="-742950" algn="l">
              <a:buFont typeface="Arial" panose="020B0604020202020204" pitchFamily="34" charset="0"/>
              <a:buChar char="•"/>
            </a:pPr>
            <a:r>
              <a:rPr lang="zh-CN" altLang="en-US" sz="3200" spc="150">
                <a:latin typeface="微软雅黑" panose="020B0503020204020204" pitchFamily="2" charset="-122"/>
                <a:ea typeface="微软雅黑" panose="020B0503020204020204" pitchFamily="2" charset="-122"/>
              </a:rPr>
              <a:t>容忍绩效欠佳的行为，有时甚至在关键职位上。</a:t>
            </a:r>
            <a:endParaRPr lang="zh-CN" altLang="en-US" sz="3200" spc="150">
              <a:latin typeface="微软雅黑" panose="020B0503020204020204" pitchFamily="2" charset="-122"/>
              <a:ea typeface="微软雅黑" panose="020B0503020204020204" pitchFamily="2" charset="-122"/>
            </a:endParaRPr>
          </a:p>
          <a:p>
            <a:pPr marL="742950" indent="-742950" algn="l">
              <a:buFont typeface="Arial" panose="020B0604020202020204" pitchFamily="34" charset="0"/>
              <a:buChar char="•"/>
            </a:pPr>
            <a:r>
              <a:rPr lang="zh-CN" altLang="en-US" sz="3200" spc="150">
                <a:latin typeface="微软雅黑" panose="020B0503020204020204" pitchFamily="2" charset="-122"/>
                <a:ea typeface="微软雅黑" panose="020B0503020204020204" pitchFamily="2" charset="-122"/>
              </a:rPr>
              <a:t>员工的绩效目标和企业战略之间没有明显的关系。</a:t>
            </a:r>
            <a:endParaRPr lang="zh-CN" altLang="en-US" sz="3200" spc="150">
              <a:latin typeface="微软雅黑" panose="020B0503020204020204" pitchFamily="2" charset="-122"/>
              <a:ea typeface="微软雅黑" panose="020B0503020204020204" pitchFamily="2" charset="-122"/>
            </a:endParaRPr>
          </a:p>
          <a:p>
            <a:pPr marL="742950" indent="-742950" algn="l">
              <a:buFont typeface="Arial" panose="020B0604020202020204" pitchFamily="34" charset="0"/>
              <a:buChar char="•"/>
            </a:pPr>
            <a:r>
              <a:rPr lang="zh-CN" altLang="en-US" sz="3200" spc="150">
                <a:latin typeface="微软雅黑" panose="020B0503020204020204" pitchFamily="2" charset="-122"/>
                <a:ea typeface="微软雅黑" panose="020B0503020204020204" pitchFamily="2" charset="-122"/>
              </a:rPr>
              <a:t>薪酬调整时，高绩效和低绩效员工差别不大。</a:t>
            </a:r>
            <a:endParaRPr lang="zh-CN" altLang="en-US" sz="3200" spc="150">
              <a:latin typeface="微软雅黑" panose="020B0503020204020204" pitchFamily="2" charset="-122"/>
              <a:ea typeface="微软雅黑" panose="020B0503020204020204" pitchFamily="2" charset="-122"/>
            </a:endParaRPr>
          </a:p>
          <a:p>
            <a:pPr marL="742950" indent="-742950" algn="l">
              <a:buFont typeface="Arial" panose="020B0604020202020204" pitchFamily="34" charset="0"/>
              <a:buChar char="•"/>
            </a:pPr>
            <a:r>
              <a:rPr lang="zh-CN" altLang="en-US" sz="3200" spc="150">
                <a:latin typeface="微软雅黑" panose="020B0503020204020204" pitchFamily="2" charset="-122"/>
                <a:ea typeface="微软雅黑" panose="020B0503020204020204" pitchFamily="2" charset="-122"/>
              </a:rPr>
              <a:t>高级管理者对关键人才管理不承担责任。</a:t>
            </a:r>
            <a:endParaRPr lang="zh-CN" altLang="en-US" sz="3200" spc="150">
              <a:latin typeface="微软雅黑" panose="020B0503020204020204" pitchFamily="2" charset="-122"/>
              <a:ea typeface="微软雅黑" panose="020B0503020204020204" pitchFamily="2" charset="-122"/>
            </a:endParaRPr>
          </a:p>
          <a:p>
            <a:pPr marL="742950" indent="-742950" algn="l">
              <a:buFont typeface="Arial" panose="020B0604020202020204" pitchFamily="34" charset="0"/>
              <a:buChar char="•"/>
            </a:pPr>
            <a:r>
              <a:rPr lang="zh-CN" altLang="en-US" sz="3200" spc="150">
                <a:latin typeface="微软雅黑" panose="020B0503020204020204" pitchFamily="2" charset="-122"/>
                <a:ea typeface="微软雅黑" panose="020B0503020204020204" pitchFamily="2" charset="-122"/>
              </a:rPr>
              <a:t>很少采用发展导向的职位转换，也没向关键职位倾斜。</a:t>
            </a:r>
            <a:endParaRPr lang="zh-CN" altLang="en-US" sz="3200" spc="150">
              <a:latin typeface="微软雅黑" panose="020B0503020204020204" pitchFamily="2" charset="-122"/>
              <a:ea typeface="微软雅黑" panose="020B0503020204020204" pitchFamily="2" charset="-122"/>
            </a:endParaRPr>
          </a:p>
          <a:p>
            <a:pPr marL="742950" indent="-742950" algn="l">
              <a:buFont typeface="Arial" panose="020B0604020202020204" pitchFamily="34" charset="0"/>
              <a:buChar char="•"/>
            </a:pPr>
            <a:r>
              <a:rPr lang="en-US" altLang="zh-CN" sz="3200" spc="150">
                <a:latin typeface="微软雅黑" panose="020B0503020204020204" pitchFamily="2" charset="-122"/>
                <a:ea typeface="微软雅黑" panose="020B0503020204020204" pitchFamily="2" charset="-122"/>
              </a:rPr>
              <a:t>HR</a:t>
            </a:r>
            <a:r>
              <a:rPr lang="zh-CN" altLang="en-US" sz="3200" spc="150">
                <a:latin typeface="微软雅黑" panose="020B0503020204020204" pitchFamily="2" charset="-122"/>
                <a:ea typeface="微软雅黑" panose="020B0503020204020204" pitchFamily="2" charset="-122"/>
              </a:rPr>
              <a:t>和直线经理的对话主要围绕员工关系、成本预算、人员配置等。</a:t>
            </a:r>
            <a:endParaRPr lang="zh-CN" altLang="en-US" sz="3200" spc="150">
              <a:latin typeface="微软雅黑" panose="020B0503020204020204" pitchFamily="2" charset="-122"/>
              <a:ea typeface="微软雅黑" panose="020B0503020204020204" pitchFamily="2" charset="-122"/>
            </a:endParaRPr>
          </a:p>
          <a:p>
            <a:pPr marL="742950" indent="-742950" algn="l">
              <a:buFont typeface="Arial" panose="020B0604020202020204" pitchFamily="34" charset="0"/>
              <a:buChar char="•"/>
            </a:pPr>
            <a:r>
              <a:rPr lang="zh-CN" altLang="en-US" sz="3200" spc="150">
                <a:latin typeface="微软雅黑" panose="020B0503020204020204" pitchFamily="2" charset="-122"/>
                <a:ea typeface="微软雅黑" panose="020B0503020204020204" pitchFamily="2" charset="-122"/>
              </a:rPr>
              <a:t>从财务角度评估人才管理时，重点放在成本上。</a:t>
            </a:r>
            <a:endParaRPr lang="zh-CN" altLang="en-US" sz="3200" spc="150">
              <a:latin typeface="微软雅黑" panose="020B0503020204020204" pitchFamily="2" charset="-122"/>
              <a:ea typeface="微软雅黑" panose="020B0503020204020204" pitchFamily="2" charset="-122"/>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8"/>
          <p:cNvSpPr>
            <a:spLocks noGrp="1"/>
          </p:cNvSpPr>
          <p:nvPr/>
        </p:nvSpPr>
        <p:spPr>
          <a:xfrm>
            <a:off x="300355" y="70485"/>
            <a:ext cx="10342880" cy="643890"/>
          </a:xfr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fontAlgn="auto">
              <a:spcAft>
                <a:spcPts val="0"/>
              </a:spcAft>
              <a:buFontTx/>
            </a:pPr>
            <a:r>
              <a:rPr lang="zh-CN"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rPr>
              <a:t>经营战略与人才管理差异化的契合程度</a:t>
            </a:r>
            <a:endParaRPr lang="zh-CN" altLang="zh-CN" sz="4000" b="1" dirty="0">
              <a:solidFill>
                <a:srgbClr val="38425D"/>
              </a:solidFill>
              <a:latin typeface="微软雅黑" panose="020B0503020204020204" pitchFamily="2" charset="-122"/>
              <a:ea typeface="微软雅黑" panose="020B0503020204020204" pitchFamily="2" charset="-122"/>
              <a:sym typeface="Calibri Light" panose="020F0302020204030204" charset="0"/>
            </a:endParaRPr>
          </a:p>
        </p:txBody>
      </p:sp>
      <p:pic>
        <p:nvPicPr>
          <p:cNvPr id="4" name="图片 3" descr="IMG_20190708_221646"/>
          <p:cNvPicPr>
            <a:picLocks noChangeAspect="1"/>
          </p:cNvPicPr>
          <p:nvPr/>
        </p:nvPicPr>
        <p:blipFill>
          <a:blip r:embed="rId1"/>
          <a:stretch>
            <a:fillRect/>
          </a:stretch>
        </p:blipFill>
        <p:spPr>
          <a:xfrm>
            <a:off x="26035" y="918845"/>
            <a:ext cx="12140565" cy="5903595"/>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3137" name="Group 9"/>
          <p:cNvGrpSpPr/>
          <p:nvPr/>
        </p:nvGrpSpPr>
        <p:grpSpPr>
          <a:xfrm>
            <a:off x="1672590" y="1110615"/>
            <a:ext cx="8601389" cy="4982845"/>
            <a:chOff x="657" y="618"/>
            <a:chExt cx="4631" cy="3084"/>
          </a:xfrm>
        </p:grpSpPr>
        <p:sp>
          <p:nvSpPr>
            <p:cNvPr id="603138" name="Line 3"/>
            <p:cNvSpPr/>
            <p:nvPr/>
          </p:nvSpPr>
          <p:spPr>
            <a:xfrm>
              <a:off x="657" y="3702"/>
              <a:ext cx="4491" cy="0"/>
            </a:xfrm>
            <a:prstGeom prst="line">
              <a:avLst/>
            </a:prstGeom>
            <a:ln w="57150" cap="flat" cmpd="sng">
              <a:solidFill>
                <a:srgbClr val="969696"/>
              </a:solidFill>
              <a:prstDash val="solid"/>
              <a:round/>
              <a:headEnd type="none" w="med" len="med"/>
              <a:tailEnd type="triangle" w="med" len="med"/>
            </a:ln>
          </p:spPr>
        </p:sp>
        <p:sp>
          <p:nvSpPr>
            <p:cNvPr id="603139" name="Line 4"/>
            <p:cNvSpPr/>
            <p:nvPr/>
          </p:nvSpPr>
          <p:spPr>
            <a:xfrm flipV="1">
              <a:off x="657" y="618"/>
              <a:ext cx="0" cy="3084"/>
            </a:xfrm>
            <a:prstGeom prst="line">
              <a:avLst/>
            </a:prstGeom>
            <a:ln w="57150" cap="flat" cmpd="sng">
              <a:solidFill>
                <a:srgbClr val="969696"/>
              </a:solidFill>
              <a:prstDash val="solid"/>
              <a:round/>
              <a:headEnd type="none" w="med" len="med"/>
              <a:tailEnd type="triangle" w="med" len="med"/>
            </a:ln>
          </p:spPr>
        </p:sp>
        <p:cxnSp>
          <p:nvCxnSpPr>
            <p:cNvPr id="603140" name="AutoShape 5"/>
            <p:cNvCxnSpPr/>
            <p:nvPr/>
          </p:nvCxnSpPr>
          <p:spPr>
            <a:xfrm flipV="1">
              <a:off x="1066" y="1049"/>
              <a:ext cx="3629" cy="2336"/>
            </a:xfrm>
            <a:prstGeom prst="curvedConnector2">
              <a:avLst/>
            </a:prstGeom>
            <a:ln w="76200" cap="flat" cmpd="sng">
              <a:solidFill>
                <a:srgbClr val="969696"/>
              </a:solidFill>
              <a:prstDash val="solid"/>
              <a:round/>
              <a:headEnd type="none" w="med" len="med"/>
              <a:tailEnd type="triangle" w="med" len="med"/>
            </a:ln>
          </p:spPr>
        </p:cxnSp>
        <p:sp>
          <p:nvSpPr>
            <p:cNvPr id="603141" name="AutoShape 6"/>
            <p:cNvSpPr/>
            <p:nvPr/>
          </p:nvSpPr>
          <p:spPr>
            <a:xfrm>
              <a:off x="1415" y="2958"/>
              <a:ext cx="1292" cy="544"/>
            </a:xfrm>
            <a:prstGeom prst="roundRect">
              <a:avLst>
                <a:gd name="adj" fmla="val 16667"/>
              </a:avLst>
            </a:prstGeom>
            <a:gradFill>
              <a:gsLst>
                <a:gs pos="0">
                  <a:srgbClr val="FE4444"/>
                </a:gs>
                <a:gs pos="100000">
                  <a:srgbClr val="832B2B"/>
                </a:gs>
              </a:gsLst>
              <a:lin ang="5400000" scaled="0"/>
            </a:gradFill>
            <a:ln w="25400" cap="flat" cmpd="sng">
              <a:solidFill>
                <a:srgbClr val="969696"/>
              </a:solidFill>
              <a:prstDash val="solid"/>
              <a:round/>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algn="ctr"/>
              <a:r>
                <a:rPr lang="zh-CN" altLang="zh-CN" sz="3600" b="1" dirty="0">
                  <a:latin typeface="Arial" panose="020B0604020202020204" pitchFamily="34" charset="0"/>
                  <a:ea typeface="宋体" panose="02010600030101010101" pitchFamily="2" charset="-122"/>
                </a:rPr>
                <a:t>党建引领</a:t>
              </a:r>
              <a:endParaRPr lang="zh-CN" altLang="zh-CN" sz="3600" b="1" dirty="0">
                <a:latin typeface="Arial" panose="020B0604020202020204" pitchFamily="34" charset="0"/>
                <a:ea typeface="宋体" panose="02010600030101010101" pitchFamily="2" charset="-122"/>
              </a:endParaRPr>
            </a:p>
          </p:txBody>
        </p:sp>
        <p:sp>
          <p:nvSpPr>
            <p:cNvPr id="603142" name="AutoShape 7"/>
            <p:cNvSpPr/>
            <p:nvPr/>
          </p:nvSpPr>
          <p:spPr>
            <a:xfrm>
              <a:off x="3013" y="2190"/>
              <a:ext cx="1682" cy="544"/>
            </a:xfrm>
            <a:prstGeom prst="roundRect">
              <a:avLst>
                <a:gd name="adj" fmla="val 16667"/>
              </a:avLst>
            </a:prstGeom>
            <a:gradFill>
              <a:gsLst>
                <a:gs pos="0">
                  <a:srgbClr val="007BD3"/>
                </a:gs>
                <a:gs pos="100000">
                  <a:srgbClr val="034373"/>
                </a:gs>
              </a:gsLst>
              <a:lin ang="5400000" scaled="0"/>
            </a:gradFill>
            <a:ln w="25400" cap="flat" cmpd="sng">
              <a:solidFill>
                <a:srgbClr val="969696"/>
              </a:solidFill>
              <a:prstDash val="solid"/>
              <a:round/>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algn="ctr"/>
              <a:r>
                <a:rPr lang="zh-CN" altLang="en-US" sz="3600" b="1" dirty="0">
                  <a:latin typeface="Arial" panose="020B0604020202020204" pitchFamily="34" charset="0"/>
                  <a:ea typeface="PMingLiU" panose="02020500000000000000" pitchFamily="18" charset="-120"/>
                </a:rPr>
                <a:t>人才创新</a:t>
              </a:r>
              <a:endParaRPr lang="zh-CN" altLang="en-US" sz="3600" b="1" dirty="0">
                <a:latin typeface="Arial" panose="020B0604020202020204" pitchFamily="34" charset="0"/>
                <a:ea typeface="PMingLiU" panose="02020500000000000000" pitchFamily="18" charset="-120"/>
              </a:endParaRPr>
            </a:p>
          </p:txBody>
        </p:sp>
        <p:sp>
          <p:nvSpPr>
            <p:cNvPr id="603143" name="AutoShape 8"/>
            <p:cNvSpPr/>
            <p:nvPr/>
          </p:nvSpPr>
          <p:spPr>
            <a:xfrm>
              <a:off x="3923" y="1344"/>
              <a:ext cx="1365" cy="544"/>
            </a:xfrm>
            <a:prstGeom prst="roundRect">
              <a:avLst>
                <a:gd name="adj" fmla="val 16667"/>
              </a:avLst>
            </a:prstGeom>
            <a:gradFill>
              <a:gsLst>
                <a:gs pos="0">
                  <a:srgbClr val="14CD68"/>
                </a:gs>
                <a:gs pos="100000">
                  <a:srgbClr val="0B6E38"/>
                </a:gs>
              </a:gsLst>
              <a:lin ang="5400000" scaled="0"/>
            </a:gradFill>
            <a:ln w="25400" cap="flat" cmpd="sng">
              <a:solidFill>
                <a:srgbClr val="969696"/>
              </a:solidFill>
              <a:prstDash val="solid"/>
              <a:round/>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algn="ctr"/>
              <a:r>
                <a:rPr lang="zh-CN" altLang="en-US" sz="3600" b="1" dirty="0">
                  <a:latin typeface="Arial" panose="020B0604020202020204" pitchFamily="34" charset="0"/>
                  <a:ea typeface="PMingLiU" panose="02020500000000000000" pitchFamily="18" charset="-120"/>
                </a:rPr>
                <a:t>高质量发展</a:t>
              </a:r>
              <a:endParaRPr lang="zh-CN" altLang="en-US" sz="3600" b="1" dirty="0">
                <a:latin typeface="Arial" panose="020B0604020202020204" pitchFamily="34" charset="0"/>
                <a:ea typeface="PMingLiU" panose="02020500000000000000" pitchFamily="18" charset="-120"/>
              </a:endParaRPr>
            </a:p>
          </p:txBody>
        </p:sp>
      </p:grpSp>
      <p:sp>
        <p:nvSpPr>
          <p:cNvPr id="107" name="文本框 106"/>
          <p:cNvSpPr txBox="1"/>
          <p:nvPr>
            <p:custDataLst>
              <p:tags r:id="rId1"/>
            </p:custDataLst>
          </p:nvPr>
        </p:nvSpPr>
        <p:spPr>
          <a:xfrm>
            <a:off x="1847149" y="1196497"/>
            <a:ext cx="1819936" cy="706755"/>
          </a:xfrm>
          <a:prstGeom prst="rect">
            <a:avLst/>
          </a:prstGeom>
          <a:noFill/>
        </p:spPr>
        <p:txBody>
          <a:bodyPr wrap="square" rtlCol="0">
            <a:spAutoFit/>
          </a:bodyPr>
          <a:lstStyle/>
          <a:p>
            <a:r>
              <a:rPr lang="zh-CN" altLang="en-US" sz="4000" b="1" dirty="0">
                <a:solidFill>
                  <a:schemeClr val="accent5"/>
                </a:solidFill>
                <a:latin typeface="Arial" panose="020B0604020202020204" pitchFamily="34" charset="0"/>
                <a:ea typeface="微软雅黑" panose="020B0503020204020204" pitchFamily="2" charset="-122"/>
                <a:cs typeface="+mn-ea"/>
              </a:rPr>
              <a:t>目  录</a:t>
            </a:r>
            <a:endParaRPr lang="zh-CN" altLang="en-US" sz="4000" b="1" dirty="0">
              <a:solidFill>
                <a:schemeClr val="accent5"/>
              </a:solidFill>
              <a:latin typeface="Arial" panose="020B0604020202020204" pitchFamily="34" charset="0"/>
              <a:ea typeface="微软雅黑" panose="020B0503020204020204" pitchFamily="2" charset="-122"/>
              <a:cs typeface="+mn-ea"/>
            </a:endParaRPr>
          </a:p>
        </p:txBody>
      </p:sp>
    </p:spTree>
  </p:cSld>
  <p:clrMapOvr>
    <a:masterClrMapping/>
  </p:clrMapOvr>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1_1_1"/>
  <p:tag name="KSO_WM_UNIT_ID" val="diagram20200265_1*l_h_h_a*1_1_1_1"/>
  <p:tag name="KSO_WM_TEMPLATE_CATEGORY" val="diagram"/>
  <p:tag name="KSO_WM_TEMPLATE_INDEX" val="20200265"/>
  <p:tag name="KSO_WM_UNIT_LAYERLEVEL" val="1_1_1_1"/>
  <p:tag name="KSO_WM_TAG_VERSION" val="1.0"/>
  <p:tag name="KSO_WM_BEAUTIFY_FLAG" val="#wm#"/>
  <p:tag name="KSO_WM_UNIT_PRESET_TEXT" val="添加标题"/>
  <p:tag name="KSO_WM_UNIT_VALUE" val="7"/>
  <p:tag name="KSO_WM_UNIT_TEXT_FILL_FORE_SCHEMECOLOR_INDEX" val="13"/>
  <p:tag name="KSO_WM_UNIT_TEXT_FILL_TYPE" val="1"/>
</p:tagLst>
</file>

<file path=ppt/tags/tag100.xml><?xml version="1.0" encoding="utf-8"?>
<p:tagLst xmlns:p="http://schemas.openxmlformats.org/presentationml/2006/main">
  <p:tag name="PA" val="v5.0.4"/>
</p:tagLst>
</file>

<file path=ppt/tags/tag101.xml><?xml version="1.0" encoding="utf-8"?>
<p:tagLst xmlns:p="http://schemas.openxmlformats.org/presentationml/2006/main">
  <p:tag name="PA" val="v5.0.4"/>
</p:tagLst>
</file>

<file path=ppt/tags/tag102.xml><?xml version="1.0" encoding="utf-8"?>
<p:tagLst xmlns:p="http://schemas.openxmlformats.org/presentationml/2006/main">
  <p:tag name="PA" val="v5.0.4"/>
</p:tagLst>
</file>

<file path=ppt/tags/tag103.xml><?xml version="1.0" encoding="utf-8"?>
<p:tagLst xmlns:p="http://schemas.openxmlformats.org/presentationml/2006/main">
  <p:tag name="PA" val="v5.0.4"/>
</p:tagLst>
</file>

<file path=ppt/tags/tag104.xml><?xml version="1.0" encoding="utf-8"?>
<p:tagLst xmlns:p="http://schemas.openxmlformats.org/presentationml/2006/main">
  <p:tag name="PA" val="v5.0.4"/>
</p:tagLst>
</file>

<file path=ppt/tags/tag105.xml><?xml version="1.0" encoding="utf-8"?>
<p:tagLst xmlns:p="http://schemas.openxmlformats.org/presentationml/2006/main">
  <p:tag name="ISLIDE.DIAGRAM" val="4ff1e102-f1af-47a4-a855-3a19cb8687e2"/>
</p:tagLst>
</file>

<file path=ppt/tags/tag106.xml><?xml version="1.0" encoding="utf-8"?>
<p:tagLst xmlns:p="http://schemas.openxmlformats.org/presentationml/2006/main">
  <p:tag name="KSO_WM_TAG_VERSION" val="1.0"/>
  <p:tag name="KSO_WM_BEAUTIFY_FLAG" val="#wm#"/>
  <p:tag name="KSO_WM_TEMPLATE_CATEGORY" val="diagram"/>
  <p:tag name="KSO_WM_TEMPLATE_INDEX" val="20170708"/>
  <p:tag name="KSO_WM_UNIT_TYPE" val="n_h_h_i"/>
  <p:tag name="KSO_WM_UNIT_INDEX" val="1_2_1_1"/>
  <p:tag name="KSO_WM_UNIT_ID" val="diagram20170708_1*n_h_h_i*1_2_1_1"/>
  <p:tag name="KSO_WM_UNIT_LAYERLEVEL" val="1_1_1_1"/>
  <p:tag name="KSO_WM_DIAGRAM_GROUP_CODE" val="n1-1"/>
  <p:tag name="KSO_WM_UNIT_LINE_FORE_SCHEMECOLOR_INDEX" val="14"/>
  <p:tag name="KSO_WM_UNIT_LINE_FILL_TYPE" val="2"/>
</p:tagLst>
</file>

<file path=ppt/tags/tag107.xml><?xml version="1.0" encoding="utf-8"?>
<p:tagLst xmlns:p="http://schemas.openxmlformats.org/presentationml/2006/main">
  <p:tag name="KSO_WM_TAG_VERSION" val="1.0"/>
  <p:tag name="KSO_WM_BEAUTIFY_FLAG" val="#wm#"/>
  <p:tag name="KSO_WM_TEMPLATE_CATEGORY" val="diagram"/>
  <p:tag name="KSO_WM_TEMPLATE_INDEX" val="20170708"/>
  <p:tag name="KSO_WM_UNIT_TYPE" val="n_h_h_i"/>
  <p:tag name="KSO_WM_UNIT_INDEX" val="1_2_2_1"/>
  <p:tag name="KSO_WM_UNIT_ID" val="diagram20170708_1*n_h_h_i*1_2_2_1"/>
  <p:tag name="KSO_WM_UNIT_LAYERLEVEL" val="1_1_1_1"/>
  <p:tag name="KSO_WM_DIAGRAM_GROUP_CODE" val="n1-1"/>
  <p:tag name="KSO_WM_UNIT_LINE_FORE_SCHEMECOLOR_INDEX" val="14"/>
  <p:tag name="KSO_WM_UNIT_LINE_FILL_TYPE" val="2"/>
</p:tagLst>
</file>

<file path=ppt/tags/tag108.xml><?xml version="1.0" encoding="utf-8"?>
<p:tagLst xmlns:p="http://schemas.openxmlformats.org/presentationml/2006/main">
  <p:tag name="KSO_WM_TAG_VERSION" val="1.0"/>
  <p:tag name="KSO_WM_BEAUTIFY_FLAG" val="#wm#"/>
  <p:tag name="KSO_WM_TEMPLATE_CATEGORY" val="diagram"/>
  <p:tag name="KSO_WM_TEMPLATE_INDEX" val="20170708"/>
  <p:tag name="KSO_WM_UNIT_TYPE" val="n_h_i"/>
  <p:tag name="KSO_WM_UNIT_INDEX" val="1_1_1"/>
  <p:tag name="KSO_WM_UNIT_ID" val="diagram20170708_1*n_h_i*1_1_1"/>
  <p:tag name="KSO_WM_UNIT_LAYERLEVEL" val="1_1_1"/>
  <p:tag name="KSO_WM_DIAGRAM_GROUP_CODE" val="n1-1"/>
  <p:tag name="KSO_WM_UNIT_FILL_FORE_SCHEMECOLOR_INDEX" val="5"/>
  <p:tag name="KSO_WM_UNIT_FILL_TYPE" val="1"/>
  <p:tag name="KSO_WM_UNIT_TEXT_FILL_FORE_SCHEMECOLOR_INDEX" val="16"/>
  <p:tag name="KSO_WM_UNIT_TEXT_FILL_TYPE" val="1"/>
</p:tagLst>
</file>

<file path=ppt/tags/tag109.xml><?xml version="1.0" encoding="utf-8"?>
<p:tagLst xmlns:p="http://schemas.openxmlformats.org/presentationml/2006/main">
  <p:tag name="KSO_WM_TAG_VERSION" val="1.0"/>
  <p:tag name="KSO_WM_BEAUTIFY_FLAG" val="#wm#"/>
  <p:tag name="KSO_WM_TEMPLATE_CATEGORY" val="diagram"/>
  <p:tag name="KSO_WM_TEMPLATE_INDEX" val="20170708"/>
  <p:tag name="KSO_WM_UNIT_TYPE" val="n_h_h_i"/>
  <p:tag name="KSO_WM_UNIT_INDEX" val="1_2_1_2"/>
  <p:tag name="KSO_WM_UNIT_ID" val="diagram20170708_1*n_h_h_i*1_2_1_2"/>
  <p:tag name="KSO_WM_UNIT_LAYERLEVEL" val="1_1_1_1"/>
  <p:tag name="KSO_WM_DIAGRAM_GROUP_CODE" val="n1-1"/>
  <p:tag name="KSO_WM_UNIT_FILL_FORE_SCHEMECOLOR_INDEX" val="5"/>
  <p:tag name="KSO_WM_UNIT_FILL_TYPE" val="1"/>
  <p:tag name="KSO_WM_UNIT_TEXT_FILL_FORE_SCHEMECOLOR_INDEX" val="16"/>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20198945"/>
  <p:tag name="KSO_WM_DIAGRAM_GROUP_CODE" val="l1-1"/>
  <p:tag name="KSO_WM_UNIT_TYPE" val="l_h_i"/>
  <p:tag name="KSO_WM_UNIT_INDEX" val="1_1_1"/>
  <p:tag name="KSO_WM_UNIT_ID" val="diagram20198945_1*l_h_i*1_1_1"/>
  <p:tag name="KSO_WM_UNIT_LAYERLEVEL" val="1_1_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10.xml><?xml version="1.0" encoding="utf-8"?>
<p:tagLst xmlns:p="http://schemas.openxmlformats.org/presentationml/2006/main">
  <p:tag name="KSO_WM_TAG_VERSION" val="1.0"/>
  <p:tag name="KSO_WM_BEAUTIFY_FLAG" val="#wm#"/>
  <p:tag name="KSO_WM_TEMPLATE_CATEGORY" val="diagram"/>
  <p:tag name="KSO_WM_TEMPLATE_INDEX" val="20170708"/>
  <p:tag name="KSO_WM_UNIT_TYPE" val="n_h_h_i"/>
  <p:tag name="KSO_WM_UNIT_INDEX" val="1_2_2_2"/>
  <p:tag name="KSO_WM_UNIT_ID" val="diagram20170708_1*n_h_h_i*1_2_2_2"/>
  <p:tag name="KSO_WM_UNIT_LAYERLEVEL" val="1_1_1_1"/>
  <p:tag name="KSO_WM_DIAGRAM_GROUP_CODE" val="n1-1"/>
  <p:tag name="KSO_WM_UNIT_FILL_FORE_SCHEMECOLOR_INDEX" val="5"/>
  <p:tag name="KSO_WM_UNIT_FILL_TYPE" val="1"/>
  <p:tag name="KSO_WM_UNIT_TEXT_FILL_FORE_SCHEMECOLOR_INDEX" val="16"/>
  <p:tag name="KSO_WM_UNIT_TEXT_FILL_TYPE" val="1"/>
</p:tagLst>
</file>

<file path=ppt/tags/tag111.xml><?xml version="1.0" encoding="utf-8"?>
<p:tagLst xmlns:p="http://schemas.openxmlformats.org/presentationml/2006/main">
  <p:tag name="KSO_WM_TAG_VERSION" val="1.0"/>
  <p:tag name="KSO_WM_BEAUTIFY_FLAG" val="#wm#"/>
  <p:tag name="KSO_WM_TEMPLATE_CATEGORY" val="diagram"/>
  <p:tag name="KSO_WM_TEMPLATE_INDEX" val="20170708"/>
  <p:tag name="KSO_WM_UNIT_TYPE" val="n_h_h_i"/>
  <p:tag name="KSO_WM_UNIT_INDEX" val="1_2_2_3"/>
  <p:tag name="KSO_WM_UNIT_ID" val="diagram20170708_1*n_h_h_i*1_2_2_3"/>
  <p:tag name="KSO_WM_UNIT_LAYERLEVEL" val="1_1_1_1"/>
  <p:tag name="KSO_WM_DIAGRAM_GROUP_CODE" val="n1-1"/>
  <p:tag name="KSO_WM_UNIT_FILL_FORE_SCHEMECOLOR_INDEX" val="7"/>
  <p:tag name="KSO_WM_UNIT_FILL_TYPE" val="1"/>
  <p:tag name="KSO_WM_UNIT_TEXT_FILL_FORE_SCHEMECOLOR_INDEX" val="16"/>
  <p:tag name="KSO_WM_UNIT_TEXT_FILL_TYPE" val="1"/>
</p:tagLst>
</file>

<file path=ppt/tags/tag112.xml><?xml version="1.0" encoding="utf-8"?>
<p:tagLst xmlns:p="http://schemas.openxmlformats.org/presentationml/2006/main">
  <p:tag name="KSO_WM_TAG_VERSION" val="1.0"/>
  <p:tag name="KSO_WM_BEAUTIFY_FLAG" val="#wm#"/>
  <p:tag name="KSO_WM_TEMPLATE_CATEGORY" val="diagram"/>
  <p:tag name="KSO_WM_TEMPLATE_INDEX" val="20170708"/>
  <p:tag name="KSO_WM_UNIT_TYPE" val="n_h_h_i"/>
  <p:tag name="KSO_WM_UNIT_INDEX" val="1_2_1_3"/>
  <p:tag name="KSO_WM_UNIT_ID" val="diagram20170708_1*n_h_h_i*1_2_1_3"/>
  <p:tag name="KSO_WM_UNIT_LAYERLEVEL" val="1_1_1_1"/>
  <p:tag name="KSO_WM_DIAGRAM_GROUP_CODE" val="n1-1"/>
  <p:tag name="KSO_WM_UNIT_FILL_FORE_SCHEMECOLOR_INDEX" val="7"/>
  <p:tag name="KSO_WM_UNIT_FILL_TYPE" val="1"/>
  <p:tag name="KSO_WM_UNIT_TEXT_FILL_FORE_SCHEMECOLOR_INDEX" val="16"/>
  <p:tag name="KSO_WM_UNIT_TEXT_FILL_TYPE" val="1"/>
</p:tagLst>
</file>

<file path=ppt/tags/tag113.xml><?xml version="1.0" encoding="utf-8"?>
<p:tagLst xmlns:p="http://schemas.openxmlformats.org/presentationml/2006/main">
  <p:tag name="KSO_WM_TAG_VERSION" val="1.0"/>
  <p:tag name="KSO_WM_BEAUTIFY_FLAG" val="#wm#"/>
  <p:tag name="KSO_WM_TEMPLATE_CATEGORY" val="diagram"/>
  <p:tag name="KSO_WM_TEMPLATE_INDEX" val="20170708"/>
  <p:tag name="KSO_WM_UNIT_TYPE" val="n_h_h_a"/>
  <p:tag name="KSO_WM_UNIT_INDEX" val="1_2_1_1"/>
  <p:tag name="KSO_WM_UNIT_LAYERLEVEL" val="1_1_1_1"/>
  <p:tag name="KSO_WM_UNIT_VALUE" val="10"/>
  <p:tag name="KSO_WM_UNIT_HIGHLIGHT" val="0"/>
  <p:tag name="KSO_WM_UNIT_COMPATIBLE" val="0"/>
  <p:tag name="KSO_WM_UNIT_CLEAR" val="0"/>
  <p:tag name="KSO_WM_UNIT_PRESET_TEXT_INDEX" val="3"/>
  <p:tag name="KSO_WM_UNIT_PRESET_TEXT_LEN" val="12"/>
  <p:tag name="KSO_WM_DIAGRAM_GROUP_CODE" val="n1-1"/>
  <p:tag name="KSO_WM_UNIT_ID" val="diagram20170708_1*n_h_h_a*1_2_1_1"/>
  <p:tag name="KSO_WM_UNIT_TEXT_FILL_FORE_SCHEMECOLOR_INDEX" val="5"/>
  <p:tag name="KSO_WM_UNIT_TEXT_FILL_TYPE" val="1"/>
</p:tagLst>
</file>

<file path=ppt/tags/tag114.xml><?xml version="1.0" encoding="utf-8"?>
<p:tagLst xmlns:p="http://schemas.openxmlformats.org/presentationml/2006/main">
  <p:tag name="KSO_WM_TAG_VERSION" val="1.0"/>
  <p:tag name="KSO_WM_BEAUTIFY_FLAG" val="#wm#"/>
  <p:tag name="KSO_WM_TEMPLATE_CATEGORY" val="diagram"/>
  <p:tag name="KSO_WM_TEMPLATE_INDEX" val="20170708"/>
  <p:tag name="KSO_WM_UNIT_TYPE" val="n_h_h_f"/>
  <p:tag name="KSO_WM_UNIT_INDEX" val="1_2_1_1"/>
  <p:tag name="KSO_WM_UNIT_LAYERLEVEL" val="1_1_1_1"/>
  <p:tag name="KSO_WM_UNIT_VALUE" val="20"/>
  <p:tag name="KSO_WM_UNIT_HIGHLIGHT" val="0"/>
  <p:tag name="KSO_WM_UNIT_COMPATIBLE" val="0"/>
  <p:tag name="KSO_WM_UNIT_CLEAR" val="0"/>
  <p:tag name="KSO_WM_UNIT_PRESET_TEXT_INDEX" val="4"/>
  <p:tag name="KSO_WM_UNIT_PRESET_TEXT_LEN" val="40"/>
  <p:tag name="KSO_WM_DIAGRAM_GROUP_CODE" val="n1-1"/>
  <p:tag name="KSO_WM_UNIT_ID" val="diagram20170708_1*n_h_h_f*1_2_1_1"/>
  <p:tag name="KSO_WM_UNIT_TEXT_FILL_FORE_SCHEMECOLOR_INDEX" val="5"/>
  <p:tag name="KSO_WM_UNIT_TEXT_FILL_TYPE" val="1"/>
</p:tagLst>
</file>

<file path=ppt/tags/tag115.xml><?xml version="1.0" encoding="utf-8"?>
<p:tagLst xmlns:p="http://schemas.openxmlformats.org/presentationml/2006/main">
  <p:tag name="KSO_WM_TAG_VERSION" val="1.0"/>
  <p:tag name="KSO_WM_BEAUTIFY_FLAG" val="#wm#"/>
  <p:tag name="KSO_WM_TEMPLATE_CATEGORY" val="diagram"/>
  <p:tag name="KSO_WM_TEMPLATE_INDEX" val="20170708"/>
  <p:tag name="KSO_WM_UNIT_TYPE" val="n_h_h_a"/>
  <p:tag name="KSO_WM_UNIT_INDEX" val="1_2_2_1"/>
  <p:tag name="KSO_WM_UNIT_LAYERLEVEL" val="1_1_1_1"/>
  <p:tag name="KSO_WM_UNIT_VALUE" val="10"/>
  <p:tag name="KSO_WM_UNIT_HIGHLIGHT" val="0"/>
  <p:tag name="KSO_WM_UNIT_COMPATIBLE" val="0"/>
  <p:tag name="KSO_WM_UNIT_CLEAR" val="0"/>
  <p:tag name="KSO_WM_UNIT_PRESET_TEXT_INDEX" val="3"/>
  <p:tag name="KSO_WM_UNIT_PRESET_TEXT_LEN" val="12"/>
  <p:tag name="KSO_WM_DIAGRAM_GROUP_CODE" val="n1-1"/>
  <p:tag name="KSO_WM_UNIT_ID" val="diagram20170708_1*n_h_h_a*1_2_2_1"/>
  <p:tag name="KSO_WM_UNIT_TEXT_FILL_FORE_SCHEMECOLOR_INDEX" val="5"/>
  <p:tag name="KSO_WM_UNIT_TEXT_FILL_TYPE" val="1"/>
</p:tagLst>
</file>

<file path=ppt/tags/tag116.xml><?xml version="1.0" encoding="utf-8"?>
<p:tagLst xmlns:p="http://schemas.openxmlformats.org/presentationml/2006/main">
  <p:tag name="KSO_WM_TAG_VERSION" val="1.0"/>
  <p:tag name="KSO_WM_BEAUTIFY_FLAG" val="#wm#"/>
  <p:tag name="KSO_WM_TEMPLATE_CATEGORY" val="diagram"/>
  <p:tag name="KSO_WM_TEMPLATE_INDEX" val="20170708"/>
  <p:tag name="KSO_WM_UNIT_TYPE" val="n_h_h_f"/>
  <p:tag name="KSO_WM_UNIT_INDEX" val="1_2_2_1"/>
  <p:tag name="KSO_WM_UNIT_LAYERLEVEL" val="1_1_1_1"/>
  <p:tag name="KSO_WM_UNIT_VALUE" val="20"/>
  <p:tag name="KSO_WM_UNIT_HIGHLIGHT" val="0"/>
  <p:tag name="KSO_WM_UNIT_COMPATIBLE" val="0"/>
  <p:tag name="KSO_WM_UNIT_CLEAR" val="0"/>
  <p:tag name="KSO_WM_UNIT_PRESET_TEXT_INDEX" val="4"/>
  <p:tag name="KSO_WM_UNIT_PRESET_TEXT_LEN" val="40"/>
  <p:tag name="KSO_WM_DIAGRAM_GROUP_CODE" val="n1-1"/>
  <p:tag name="KSO_WM_UNIT_ID" val="diagram20170708_1*n_h_h_f*1_2_2_1"/>
  <p:tag name="KSO_WM_UNIT_TEXT_FILL_FORE_SCHEMECOLOR_INDEX" val="5"/>
  <p:tag name="KSO_WM_UNIT_TEXT_FILL_TYPE" val="1"/>
</p:tagLst>
</file>

<file path=ppt/tags/tag117.xml><?xml version="1.0" encoding="utf-8"?>
<p:tagLst xmlns:p="http://schemas.openxmlformats.org/presentationml/2006/main">
  <p:tag name="KSO_WM_TAG_VERSION" val="1.0"/>
  <p:tag name="KSO_WM_BEAUTIFY_FLAG" val="#wm#"/>
  <p:tag name="KSO_WM_TEMPLATE_CATEGORY" val="diagram"/>
  <p:tag name="KSO_WM_TEMPLATE_INDEX" val="20170708"/>
  <p:tag name="KSO_WM_UNIT_TYPE" val="n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n1-1"/>
  <p:tag name="KSO_WM_UNIT_ID" val="diagram20170708_1*n_h_a*1_1_1"/>
  <p:tag name="KSO_WM_UNIT_TEXT_FILL_FORE_SCHEMECOLOR_INDEX" val="13"/>
  <p:tag name="KSO_WM_UNIT_TEXT_FILL_TYPE" val="1"/>
</p:tagLst>
</file>

<file path=ppt/tags/tag118.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1_1"/>
  <p:tag name="KSO_WM_UNIT_ID" val="diagram20176520_3*n_h_a*1_1_1"/>
  <p:tag name="KSO_WM_UNIT_LAYERLEVEL" val="1_1_1"/>
  <p:tag name="KSO_WM_UNIT_VALUE" val="6"/>
  <p:tag name="KSO_WM_UNIT_HIGHLIGHT" val="0"/>
  <p:tag name="KSO_WM_UNIT_COMPATIBLE" val="0"/>
  <p:tag name="KSO_WM_UNIT_CLEAR" val="0"/>
  <p:tag name="KSO_WM_UNIT_PRESET_TEXT_INDEX" val="3"/>
  <p:tag name="KSO_WM_UNIT_PRESET_TEXT_LEN" val="11"/>
  <p:tag name="KSO_WM_DIAGRAM_GROUP_CODE" val="n1-1"/>
  <p:tag name="KSO_WM_UNIT_TEXT_FILL_FORE_SCHEMECOLOR_INDEX" val="13"/>
  <p:tag name="KSO_WM_UNIT_TEXT_FILL_TYPE" val="1"/>
</p:tagLst>
</file>

<file path=ppt/tags/tag119.xml><?xml version="1.0" encoding="utf-8"?>
<p:tagLst xmlns:p="http://schemas.openxmlformats.org/presentationml/2006/main">
  <p:tag name="KSO_WM_TEMPLATE_CATEGORY" val="diagram"/>
  <p:tag name="KSO_WM_TEMPLATE_INDEX" val="160257"/>
  <p:tag name="KSO_WM_UNIT_TYPE" val="n_i"/>
  <p:tag name="KSO_WM_UNIT_INDEX" val="1_1"/>
  <p:tag name="KSO_WM_UNIT_ID" val="256*n_i*1_1"/>
  <p:tag name="KSO_WM_UNIT_CLEAR" val="1"/>
  <p:tag name="KSO_WM_UNIT_LAYERLEVEL" val="1_1"/>
  <p:tag name="KSO_WM_BEAUTIFY_FLAG" val="#wm#"/>
  <p:tag name="KSO_WM_TAG_VERSION" val="1.0"/>
  <p:tag name="KSO_WM_DIAGRAM_GROUP_CODE" val="n1-1"/>
  <p:tag name="KSO_WM_UNIT_LINE_FORE_SCHEMECOLOR_INDEX" val="6"/>
  <p:tag name="KSO_WM_UNIT_LINE_FILL_TYPE" val="2"/>
  <p:tag name="KSO_WM_UNIT_TEXT_FILL_FORE_SCHEMECOLOR_INDEX" val="2"/>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20198945"/>
  <p:tag name="KSO_WM_DIAGRAM_GROUP_CODE" val="l1-1"/>
  <p:tag name="KSO_WM_UNIT_TYPE" val="l_h_i"/>
  <p:tag name="KSO_WM_UNIT_INDEX" val="1_2_1"/>
  <p:tag name="KSO_WM_UNIT_ID" val="diagram20198945_1*l_h_i*1_2_1"/>
  <p:tag name="KSO_WM_UNIT_LAYERLEVEL" val="1_1_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120.xml><?xml version="1.0" encoding="utf-8"?>
<p:tagLst xmlns:p="http://schemas.openxmlformats.org/presentationml/2006/main">
  <p:tag name="KSO_WM_UNIT_ISCONTENTSTITLE" val="0"/>
  <p:tag name="KSO_WM_TEMPLATE_CATEGORY" val="diagram"/>
  <p:tag name="KSO_WM_TEMPLATE_INDEX" val="160257"/>
  <p:tag name="KSO_WM_UNIT_TYPE" val="n_h_a"/>
  <p:tag name="KSO_WM_UNIT_INDEX" val="1_1_1"/>
  <p:tag name="KSO_WM_UNIT_ID" val="256*n_h_a*1_1_1"/>
  <p:tag name="KSO_WM_UNIT_CLEAR" val="1"/>
  <p:tag name="KSO_WM_UNIT_LAYERLEVEL" val="1_1_1"/>
  <p:tag name="KSO_WM_UNIT_VALUE" val="18"/>
  <p:tag name="KSO_WM_UNIT_HIGHLIGHT" val="0"/>
  <p:tag name="KSO_WM_UNIT_COMPATIBLE" val="0"/>
  <p:tag name="KSO_WM_UNIT_PRESET_TEXT_INDEX" val="4"/>
  <p:tag name="KSO_WM_UNIT_PRESET_TEXT_LEN" val="12"/>
  <p:tag name="KSO_WM_BEAUTIFY_FLAG" val="#wm#"/>
  <p:tag name="KSO_WM_TAG_VERSION" val="1.0"/>
  <p:tag name="KSO_WM_DIAGRAM_GROUP_CODE" val="n1-1"/>
  <p:tag name="KSO_WM_UNIT_FILL_FORE_SCHEMECOLOR_INDEX" val="5"/>
  <p:tag name="KSO_WM_UNIT_FILL_TYPE" val="1"/>
  <p:tag name="KSO_WM_UNIT_TEXT_FILL_FORE_SCHEMECOLOR_INDEX" val="14"/>
  <p:tag name="KSO_WM_UNIT_TEXT_FILL_TYPE" val="1"/>
</p:tagLst>
</file>

<file path=ppt/tags/tag121.xml><?xml version="1.0" encoding="utf-8"?>
<p:tagLst xmlns:p="http://schemas.openxmlformats.org/presentationml/2006/main">
  <p:tag name="KSO_WM_TEMPLATE_CATEGORY" val="diagram"/>
  <p:tag name="KSO_WM_TEMPLATE_INDEX" val="160257"/>
  <p:tag name="KSO_WM_UNIT_TYPE" val="n_h_f"/>
  <p:tag name="KSO_WM_UNIT_INDEX" val="1_2_1"/>
  <p:tag name="KSO_WM_UNIT_ID" val="256*n_h_f*1_2_1"/>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BEAUTIFY_FLAG" val="#wm#"/>
  <p:tag name="KSO_WM_TAG_VERSION" val="1.0"/>
  <p:tag name="KSO_WM_DIAGRAM_GROUP_CODE" val="n1-1"/>
  <p:tag name="KSO_WM_UNIT_LINE_FORE_SCHEMECOLOR_INDEX" val="6"/>
  <p:tag name="KSO_WM_UNIT_LINE_FILL_TYPE" val="2"/>
  <p:tag name="KSO_WM_UNIT_TEXT_FILL_FORE_SCHEMECOLOR_INDEX" val="13"/>
  <p:tag name="KSO_WM_UNIT_TEXT_FILL_TYPE" val="1"/>
</p:tagLst>
</file>

<file path=ppt/tags/tag122.xml><?xml version="1.0" encoding="utf-8"?>
<p:tagLst xmlns:p="http://schemas.openxmlformats.org/presentationml/2006/main">
  <p:tag name="KSO_WM_TEMPLATE_CATEGORY" val="diagram"/>
  <p:tag name="KSO_WM_TEMPLATE_INDEX" val="160257"/>
  <p:tag name="KSO_WM_UNIT_TYPE" val="n_h_f"/>
  <p:tag name="KSO_WM_UNIT_INDEX" val="1_2_3"/>
  <p:tag name="KSO_WM_UNIT_ID" val="256*n_h_f*1_2_3"/>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BEAUTIFY_FLAG" val="#wm#"/>
  <p:tag name="KSO_WM_TAG_VERSION" val="1.0"/>
  <p:tag name="KSO_WM_DIAGRAM_GROUP_CODE" val="n1-1"/>
  <p:tag name="KSO_WM_UNIT_LINE_FORE_SCHEMECOLOR_INDEX" val="6"/>
  <p:tag name="KSO_WM_UNIT_LINE_FILL_TYPE" val="2"/>
  <p:tag name="KSO_WM_UNIT_TEXT_FILL_FORE_SCHEMECOLOR_INDEX" val="13"/>
  <p:tag name="KSO_WM_UNIT_TEXT_FILL_TYPE" val="1"/>
</p:tagLst>
</file>

<file path=ppt/tags/tag123.xml><?xml version="1.0" encoding="utf-8"?>
<p:tagLst xmlns:p="http://schemas.openxmlformats.org/presentationml/2006/main">
  <p:tag name="KSO_WM_TEMPLATE_CATEGORY" val="diagram"/>
  <p:tag name="KSO_WM_TEMPLATE_INDEX" val="160257"/>
  <p:tag name="KSO_WM_UNIT_TYPE" val="n_h_f"/>
  <p:tag name="KSO_WM_UNIT_INDEX" val="1_2_5"/>
  <p:tag name="KSO_WM_UNIT_ID" val="256*n_h_f*1_2_5"/>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BEAUTIFY_FLAG" val="#wm#"/>
  <p:tag name="KSO_WM_TAG_VERSION" val="1.0"/>
  <p:tag name="KSO_WM_DIAGRAM_GROUP_CODE" val="n1-1"/>
  <p:tag name="KSO_WM_UNIT_LINE_FORE_SCHEMECOLOR_INDEX" val="6"/>
  <p:tag name="KSO_WM_UNIT_LINE_FILL_TYPE" val="2"/>
  <p:tag name="KSO_WM_UNIT_TEXT_FILL_FORE_SCHEMECOLOR_INDEX" val="13"/>
  <p:tag name="KSO_WM_UNIT_TEXT_FILL_TYPE" val="1"/>
</p:tagLst>
</file>

<file path=ppt/tags/tag124.xml><?xml version="1.0" encoding="utf-8"?>
<p:tagLst xmlns:p="http://schemas.openxmlformats.org/presentationml/2006/main">
  <p:tag name="KSO_WM_TEMPLATE_CATEGORY" val="diagram"/>
  <p:tag name="KSO_WM_TEMPLATE_INDEX" val="160257"/>
  <p:tag name="KSO_WM_UNIT_TYPE" val="n_h_f"/>
  <p:tag name="KSO_WM_UNIT_INDEX" val="1_2_6"/>
  <p:tag name="KSO_WM_UNIT_ID" val="256*n_h_f*1_2_6"/>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BEAUTIFY_FLAG" val="#wm#"/>
  <p:tag name="KSO_WM_TAG_VERSION" val="1.0"/>
  <p:tag name="KSO_WM_DIAGRAM_GROUP_CODE" val="n1-1"/>
  <p:tag name="KSO_WM_UNIT_LINE_FORE_SCHEMECOLOR_INDEX" val="6"/>
  <p:tag name="KSO_WM_UNIT_LINE_FILL_TYPE" val="2"/>
  <p:tag name="KSO_WM_UNIT_TEXT_FILL_FORE_SCHEMECOLOR_INDEX" val="13"/>
  <p:tag name="KSO_WM_UNIT_TEXT_FILL_TYPE" val="1"/>
</p:tagLst>
</file>

<file path=ppt/tags/tag125.xml><?xml version="1.0" encoding="utf-8"?>
<p:tagLst xmlns:p="http://schemas.openxmlformats.org/presentationml/2006/main">
  <p:tag name="KSO_WM_TEMPLATE_CATEGORY" val="diagram"/>
  <p:tag name="KSO_WM_TEMPLATE_INDEX" val="160257"/>
  <p:tag name="KSO_WM_UNIT_TYPE" val="n_i"/>
  <p:tag name="KSO_WM_UNIT_INDEX" val="1_2"/>
  <p:tag name="KSO_WM_UNIT_ID" val="256*n_i*1_2"/>
  <p:tag name="KSO_WM_UNIT_CLEAR" val="1"/>
  <p:tag name="KSO_WM_UNIT_LAYERLEVEL" val="1_1"/>
  <p:tag name="KSO_WM_BEAUTIFY_FLAG" val="#wm#"/>
  <p:tag name="KSO_WM_TAG_VERSION" val="1.0"/>
  <p:tag name="KSO_WM_DIAGRAM_GROUP_CODE" val="n1-1"/>
  <p:tag name="KSO_WM_UNIT_LINE_FORE_SCHEMECOLOR_INDEX" val="6"/>
  <p:tag name="KSO_WM_UNIT_LINE_FILL_TYPE" val="2"/>
  <p:tag name="KSO_WM_UNIT_TEXT_FILL_FORE_SCHEMECOLOR_INDEX" val="2"/>
  <p:tag name="KSO_WM_UNIT_TEXT_FILL_TYPE" val="1"/>
</p:tagLst>
</file>

<file path=ppt/tags/tag126.xml><?xml version="1.0" encoding="utf-8"?>
<p:tagLst xmlns:p="http://schemas.openxmlformats.org/presentationml/2006/main">
  <p:tag name="KSO_WM_TEMPLATE_CATEGORY" val="diagram"/>
  <p:tag name="KSO_WM_TEMPLATE_INDEX" val="160257"/>
  <p:tag name="KSO_WM_UNIT_TYPE" val="n_i"/>
  <p:tag name="KSO_WM_UNIT_INDEX" val="1_3"/>
  <p:tag name="KSO_WM_UNIT_ID" val="256*n_i*1_3"/>
  <p:tag name="KSO_WM_UNIT_CLEAR" val="1"/>
  <p:tag name="KSO_WM_UNIT_LAYERLEVEL" val="1_1"/>
  <p:tag name="KSO_WM_BEAUTIFY_FLAG" val="#wm#"/>
  <p:tag name="KSO_WM_TAG_VERSION" val="1.0"/>
  <p:tag name="KSO_WM_DIAGRAM_GROUP_CODE" val="n1-1"/>
  <p:tag name="KSO_WM_UNIT_LINE_FORE_SCHEMECOLOR_INDEX" val="6"/>
  <p:tag name="KSO_WM_UNIT_LINE_FILL_TYPE" val="2"/>
  <p:tag name="KSO_WM_UNIT_TEXT_FILL_FORE_SCHEMECOLOR_INDEX" val="2"/>
  <p:tag name="KSO_WM_UNIT_TEXT_FILL_TYPE" val="1"/>
</p:tagLst>
</file>

<file path=ppt/tags/tag127.xml><?xml version="1.0" encoding="utf-8"?>
<p:tagLst xmlns:p="http://schemas.openxmlformats.org/presentationml/2006/main">
  <p:tag name="KSO_WM_TEMPLATE_CATEGORY" val="diagram"/>
  <p:tag name="KSO_WM_TEMPLATE_INDEX" val="160257"/>
  <p:tag name="KSO_WM_UNIT_TYPE" val="n_i"/>
  <p:tag name="KSO_WM_UNIT_INDEX" val="1_4"/>
  <p:tag name="KSO_WM_UNIT_ID" val="256*n_i*1_4"/>
  <p:tag name="KSO_WM_UNIT_CLEAR" val="1"/>
  <p:tag name="KSO_WM_UNIT_LAYERLEVEL" val="1_1"/>
  <p:tag name="KSO_WM_BEAUTIFY_FLAG" val="#wm#"/>
  <p:tag name="KSO_WM_TAG_VERSION" val="1.0"/>
  <p:tag name="KSO_WM_DIAGRAM_GROUP_CODE" val="n1-1"/>
  <p:tag name="KSO_WM_UNIT_LINE_FORE_SCHEMECOLOR_INDEX" val="6"/>
  <p:tag name="KSO_WM_UNIT_LINE_FILL_TYPE" val="2"/>
  <p:tag name="KSO_WM_UNIT_TEXT_FILL_FORE_SCHEMECOLOR_INDEX" val="2"/>
  <p:tag name="KSO_WM_UNIT_TEXT_FILL_TYPE" val="1"/>
</p:tagLst>
</file>

<file path=ppt/tags/tag128.xml><?xml version="1.0" encoding="utf-8"?>
<p:tagLst xmlns:p="http://schemas.openxmlformats.org/presentationml/2006/main">
  <p:tag name="KSO_WM_TEMPLATE_CATEGORY" val="diagram"/>
  <p:tag name="KSO_WM_TEMPLATE_INDEX" val="160257"/>
  <p:tag name="KSO_WM_UNIT_TYPE" val="n_h_f"/>
  <p:tag name="KSO_WM_UNIT_INDEX" val="1_2_2"/>
  <p:tag name="KSO_WM_UNIT_ID" val="256*n_h_f*1_2_2"/>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BEAUTIFY_FLAG" val="#wm#"/>
  <p:tag name="KSO_WM_TAG_VERSION" val="1.0"/>
  <p:tag name="KSO_WM_DIAGRAM_GROUP_CODE" val="n1-1"/>
  <p:tag name="KSO_WM_UNIT_LINE_FORE_SCHEMECOLOR_INDEX" val="6"/>
  <p:tag name="KSO_WM_UNIT_LINE_FILL_TYPE" val="2"/>
  <p:tag name="KSO_WM_UNIT_TEXT_FILL_FORE_SCHEMECOLOR_INDEX" val="13"/>
  <p:tag name="KSO_WM_UNIT_TEXT_FILL_TYPE" val="1"/>
</p:tagLst>
</file>

<file path=ppt/tags/tag129.xml><?xml version="1.0" encoding="utf-8"?>
<p:tagLst xmlns:p="http://schemas.openxmlformats.org/presentationml/2006/main">
  <p:tag name="KSO_WM_TEMPLATE_CATEGORY" val="diagram"/>
  <p:tag name="KSO_WM_TEMPLATE_INDEX" val="160257"/>
  <p:tag name="KSO_WM_UNIT_TYPE" val="n_i"/>
  <p:tag name="KSO_WM_UNIT_INDEX" val="1_5"/>
  <p:tag name="KSO_WM_UNIT_ID" val="256*n_i*1_5"/>
  <p:tag name="KSO_WM_UNIT_CLEAR" val="1"/>
  <p:tag name="KSO_WM_UNIT_LAYERLEVEL" val="1_1"/>
  <p:tag name="KSO_WM_BEAUTIFY_FLAG" val="#wm#"/>
  <p:tag name="KSO_WM_TAG_VERSION" val="1.0"/>
  <p:tag name="KSO_WM_DIAGRAM_GROUP_CODE" val="n1-1"/>
  <p:tag name="KSO_WM_UNIT_LINE_FORE_SCHEMECOLOR_INDEX" val="6"/>
  <p:tag name="KSO_WM_UNIT_LINE_FILL_TYPE" val="2"/>
  <p:tag name="KSO_WM_UNIT_TEXT_FILL_FORE_SCHEMECOLOR_INDEX" val="2"/>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20198945"/>
  <p:tag name="KSO_WM_DIAGRAM_GROUP_CODE" val="l1-1"/>
  <p:tag name="KSO_WM_UNIT_TYPE" val="l_h_i"/>
  <p:tag name="KSO_WM_UNIT_INDEX" val="1_2_2"/>
  <p:tag name="KSO_WM_UNIT_ID" val="diagram20198945_1*l_h_i*1_2_2"/>
  <p:tag name="KSO_WM_UNIT_LAYERLEVEL" val="1_1_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30.xml><?xml version="1.0" encoding="utf-8"?>
<p:tagLst xmlns:p="http://schemas.openxmlformats.org/presentationml/2006/main">
  <p:tag name="KSO_WM_TEMPLATE_CATEGORY" val="diagram"/>
  <p:tag name="KSO_WM_TEMPLATE_INDEX" val="160257"/>
  <p:tag name="KSO_WM_UNIT_TYPE" val="n_i"/>
  <p:tag name="KSO_WM_UNIT_INDEX" val="1_6"/>
  <p:tag name="KSO_WM_UNIT_ID" val="256*n_i*1_6"/>
  <p:tag name="KSO_WM_UNIT_CLEAR" val="1"/>
  <p:tag name="KSO_WM_UNIT_LAYERLEVEL" val="1_1"/>
  <p:tag name="KSO_WM_BEAUTIFY_FLAG" val="#wm#"/>
  <p:tag name="KSO_WM_TAG_VERSION" val="1.0"/>
  <p:tag name="KSO_WM_DIAGRAM_GROUP_CODE" val="n1-1"/>
  <p:tag name="KSO_WM_UNIT_LINE_FORE_SCHEMECOLOR_INDEX" val="6"/>
  <p:tag name="KSO_WM_UNIT_LINE_FILL_TYPE" val="2"/>
  <p:tag name="KSO_WM_UNIT_TEXT_FILL_FORE_SCHEMECOLOR_INDEX" val="2"/>
  <p:tag name="KSO_WM_UNIT_TEXT_FILL_TYPE" val="1"/>
</p:tagLst>
</file>

<file path=ppt/tags/tag131.xml><?xml version="1.0" encoding="utf-8"?>
<p:tagLst xmlns:p="http://schemas.openxmlformats.org/presentationml/2006/main">
  <p:tag name="KSO_WM_TEMPLATE_CATEGORY" val="diagram"/>
  <p:tag name="KSO_WM_TEMPLATE_INDEX" val="160257"/>
  <p:tag name="KSO_WM_UNIT_TYPE" val="n_h_f"/>
  <p:tag name="KSO_WM_UNIT_INDEX" val="1_2_4"/>
  <p:tag name="KSO_WM_UNIT_ID" val="256*n_h_f*1_2_4"/>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BEAUTIFY_FLAG" val="#wm#"/>
  <p:tag name="KSO_WM_TAG_VERSION" val="1.0"/>
  <p:tag name="KSO_WM_DIAGRAM_GROUP_CODE" val="n1-1"/>
  <p:tag name="KSO_WM_UNIT_LINE_FORE_SCHEMECOLOR_INDEX" val="6"/>
  <p:tag name="KSO_WM_UNIT_LINE_FILL_TYPE" val="2"/>
  <p:tag name="KSO_WM_UNIT_TEXT_FILL_FORE_SCHEMECOLOR_INDEX" val="13"/>
  <p:tag name="KSO_WM_UNIT_TEXT_FILL_TYPE"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265_4*l_h_d*1_1_1"/>
  <p:tag name="KSO_WM_TEMPLATE_CATEGORY" val="diagram"/>
  <p:tag name="KSO_WM_TEMPLATE_INDEX" val="20200265"/>
  <p:tag name="KSO_WM_UNIT_LAYERLEVEL" val="1_1_1"/>
  <p:tag name="KSO_WM_TAG_VERSION" val="1.0"/>
  <p:tag name="KSO_WM_BEAUTIFY_FLAG" val="#wm#"/>
  <p:tag name="KSO_WM_UNIT_VALUE" val="406*406"/>
  <p:tag name="KSO_WM_UNIT_TYPE" val="l_h_d"/>
  <p:tag name="KSO_WM_UNIT_INDEX" val="1_1_1"/>
  <p:tag name="KSO_WM_DIAGRAM_GROUP_CODE" val="l1-1"/>
  <p:tag name="KSO_WM_UNIT_LINE_FORE_SCHEMECOLOR_INDEX" val="5"/>
  <p:tag name="KSO_WM_UNIT_LINE_FILL_TYPE"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0265_4*l_h_i*1_1_1"/>
  <p:tag name="KSO_WM_TEMPLATE_CATEGORY" val="diagram"/>
  <p:tag name="KSO_WM_TEMPLATE_INDEX" val="2020026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3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0265_4*l_h_a*1_1_1"/>
  <p:tag name="KSO_WM_TEMPLATE_CATEGORY" val="diagram"/>
  <p:tag name="KSO_WM_TEMPLATE_INDEX" val="20200265"/>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265_4*l_h_d*1_2_1"/>
  <p:tag name="KSO_WM_TEMPLATE_CATEGORY" val="diagram"/>
  <p:tag name="KSO_WM_TEMPLATE_INDEX" val="20200265"/>
  <p:tag name="KSO_WM_UNIT_LAYERLEVEL" val="1_1_1"/>
  <p:tag name="KSO_WM_TAG_VERSION" val="1.0"/>
  <p:tag name="KSO_WM_BEAUTIFY_FLAG" val="#wm#"/>
  <p:tag name="KSO_WM_UNIT_VALUE" val="406*406"/>
  <p:tag name="KSO_WM_UNIT_TYPE" val="l_h_d"/>
  <p:tag name="KSO_WM_UNIT_INDEX" val="1_2_1"/>
  <p:tag name="KSO_WM_DIAGRAM_GROUP_CODE" val="l1-1"/>
  <p:tag name="KSO_WM_UNIT_FILL_FORE_SCHEMECOLOR_INDEX" val="6"/>
  <p:tag name="KSO_WM_UNIT_FILL_TYPE" val="1"/>
  <p:tag name="KSO_WM_UNIT_LINE_FORE_SCHEMECOLOR_INDEX" val="6"/>
  <p:tag name="KSO_WM_UNIT_LINE_FILL_TYPE"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0265_4*l_h_i*1_2_1"/>
  <p:tag name="KSO_WM_TEMPLATE_CATEGORY" val="diagram"/>
  <p:tag name="KSO_WM_TEMPLATE_INDEX" val="2020026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3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0265_4*l_h_a*1_2_1"/>
  <p:tag name="KSO_WM_TEMPLATE_CATEGORY" val="diagram"/>
  <p:tag name="KSO_WM_TEMPLATE_INDEX" val="20200265"/>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265_4*l_h_d*1_4_1"/>
  <p:tag name="KSO_WM_TEMPLATE_CATEGORY" val="diagram"/>
  <p:tag name="KSO_WM_TEMPLATE_INDEX" val="20200265"/>
  <p:tag name="KSO_WM_UNIT_LAYERLEVEL" val="1_1_1"/>
  <p:tag name="KSO_WM_TAG_VERSION" val="1.0"/>
  <p:tag name="KSO_WM_BEAUTIFY_FLAG" val="#wm#"/>
  <p:tag name="KSO_WM_UNIT_VALUE" val="406*406"/>
  <p:tag name="KSO_WM_UNIT_TYPE" val="l_h_d"/>
  <p:tag name="KSO_WM_UNIT_INDEX" val="1_4_1"/>
  <p:tag name="KSO_WM_DIAGRAM_GROUP_CODE" val="l1-1"/>
  <p:tag name="KSO_WM_UNIT_FILL_FORE_SCHEMECOLOR_INDEX" val="6"/>
  <p:tag name="KSO_WM_UNIT_FILL_TYPE" val="1"/>
  <p:tag name="KSO_WM_UNIT_LINE_FORE_SCHEMECOLOR_INDEX" val="8"/>
  <p:tag name="KSO_WM_UNIT_LINE_FILL_TYPE"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0265_4*l_h_i*1_4_1"/>
  <p:tag name="KSO_WM_TEMPLATE_CATEGORY" val="diagram"/>
  <p:tag name="KSO_WM_TEMPLATE_INDEX" val="20200265"/>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0198945"/>
  <p:tag name="KSO_WM_DIAGRAM_GROUP_CODE" val="l1-1"/>
  <p:tag name="KSO_WM_UNIT_TYPE" val="l_h_i"/>
  <p:tag name="KSO_WM_UNIT_INDEX" val="1_2_3"/>
  <p:tag name="KSO_WM_UNIT_ID" val="diagram20198945_1*l_h_i*1_2_3"/>
  <p:tag name="KSO_WM_UNIT_LAYERLEVEL" val="1_1_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4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00265_4*l_h_a*1_4_1"/>
  <p:tag name="KSO_WM_TEMPLATE_CATEGORY" val="diagram"/>
  <p:tag name="KSO_WM_TEMPLATE_INDEX" val="20200265"/>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265_4*l_h_d*1_3_1"/>
  <p:tag name="KSO_WM_TEMPLATE_CATEGORY" val="diagram"/>
  <p:tag name="KSO_WM_TEMPLATE_INDEX" val="20200265"/>
  <p:tag name="KSO_WM_UNIT_LAYERLEVEL" val="1_1_1"/>
  <p:tag name="KSO_WM_TAG_VERSION" val="1.0"/>
  <p:tag name="KSO_WM_BEAUTIFY_FLAG" val="#wm#"/>
  <p:tag name="KSO_WM_UNIT_VALUE" val="406*404"/>
  <p:tag name="KSO_WM_UNIT_TYPE" val="l_h_d"/>
  <p:tag name="KSO_WM_UNIT_INDEX" val="1_3_1"/>
  <p:tag name="KSO_WM_DIAGRAM_GROUP_CODE" val="l1-1"/>
  <p:tag name="KSO_WM_UNIT_FILL_FORE_SCHEMECOLOR_INDEX" val="6"/>
  <p:tag name="KSO_WM_UNIT_FILL_TYPE" val="1"/>
  <p:tag name="KSO_WM_UNIT_LINE_FORE_SCHEMECOLOR_INDEX" val="7"/>
  <p:tag name="KSO_WM_UNIT_LINE_FILL_TYPE"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0265_4*l_h_i*1_3_1"/>
  <p:tag name="KSO_WM_TEMPLATE_CATEGORY" val="diagram"/>
  <p:tag name="KSO_WM_TEMPLATE_INDEX" val="2020026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43.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00265_4*l_h_a*1_3_1"/>
  <p:tag name="KSO_WM_TEMPLATE_CATEGORY" val="diagram"/>
  <p:tag name="KSO_WM_TEMPLATE_INDEX" val="20200265"/>
  <p:tag name="KSO_WM_UNIT_LAYERLEVEL" val="1_1_1"/>
  <p:tag name="KSO_WM_TAG_VERSION" val="1.0"/>
  <p:tag name="KSO_WM_BEAUTIFY_FLAG" val="#wm#"/>
  <p:tag name="KSO_WM_UNIT_PRESET_TEXT" val="添加标题"/>
  <p:tag name="KSO_WM_UNIT_VALUE" val="6"/>
  <p:tag name="KSO_WM_UNIT_TEXT_FILL_FORE_SCHEMECOLOR_INDEX" val="14"/>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265_4*l_h_d*1_5_1"/>
  <p:tag name="KSO_WM_TEMPLATE_CATEGORY" val="diagram"/>
  <p:tag name="KSO_WM_TEMPLATE_INDEX" val="20200265"/>
  <p:tag name="KSO_WM_UNIT_LAYERLEVEL" val="1_1_1"/>
  <p:tag name="KSO_WM_TAG_VERSION" val="1.0"/>
  <p:tag name="KSO_WM_BEAUTIFY_FLAG" val="#wm#"/>
  <p:tag name="KSO_WM_UNIT_VALUE" val="406*406"/>
  <p:tag name="KSO_WM_UNIT_TYPE" val="l_h_d"/>
  <p:tag name="KSO_WM_UNIT_INDEX" val="1_5_1"/>
  <p:tag name="KSO_WM_DIAGRAM_GROUP_CODE" val="l1-1"/>
  <p:tag name="KSO_WM_UNIT_FILL_FORE_SCHEMECOLOR_INDEX" val="6"/>
  <p:tag name="KSO_WM_UNIT_FILL_TYPE" val="1"/>
  <p:tag name="KSO_WM_UNIT_LINE_FORE_SCHEMECOLOR_INDEX" val="9"/>
  <p:tag name="KSO_WM_UNIT_LINE_FILL_TYPE"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00265_4*l_h_i*1_5_1"/>
  <p:tag name="KSO_WM_TEMPLATE_CATEGORY" val="diagram"/>
  <p:tag name="KSO_WM_TEMPLATE_INDEX" val="2020026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Lst>
</file>

<file path=ppt/tags/tag14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00265_4*l_h_a*1_5_1"/>
  <p:tag name="KSO_WM_TEMPLATE_CATEGORY" val="diagram"/>
  <p:tag name="KSO_WM_TEMPLATE_INDEX" val="20200265"/>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4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1_1_1"/>
  <p:tag name="KSO_WM_UNIT_ID" val="diagram20200265_4*l_h_h_a*1_1_1_1"/>
  <p:tag name="KSO_WM_TEMPLATE_CATEGORY" val="diagram"/>
  <p:tag name="KSO_WM_TEMPLATE_INDEX" val="20200265"/>
  <p:tag name="KSO_WM_UNIT_LAYERLEVEL" val="1_1_1_1"/>
  <p:tag name="KSO_WM_TAG_VERSION" val="1.0"/>
  <p:tag name="KSO_WM_BEAUTIFY_FLAG" val="#wm#"/>
  <p:tag name="KSO_WM_UNIT_PRESET_TEXT" val="添加标题"/>
  <p:tag name="KSO_WM_UNIT_VALUE" val="7"/>
  <p:tag name="KSO_WM_UNIT_TEXT_FILL_FORE_SCHEMECOLOR_INDEX" val="13"/>
  <p:tag name="KSO_WM_UNIT_TEXT_FILL_TYPE" val="1"/>
</p:tagLst>
</file>

<file path=ppt/tags/tag14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h_f"/>
  <p:tag name="KSO_WM_UNIT_INDEX" val="1_1_1_1"/>
  <p:tag name="KSO_WM_UNIT_ID" val="diagram20200265_4*l_h_h_f*1_1_1_1"/>
  <p:tag name="KSO_WM_TEMPLATE_CATEGORY" val="diagram"/>
  <p:tag name="KSO_WM_TEMPLATE_INDEX" val="20200265"/>
  <p:tag name="KSO_WM_UNIT_LAYERLEVEL" val="1_1_1_1"/>
  <p:tag name="KSO_WM_TAG_VERSION" val="1.0"/>
  <p:tag name="KSO_WM_BEAUTIFY_FLAG" val="#wm#"/>
  <p:tag name="KSO_WM_UNIT_PRESET_TEXT" val="单击此处添加文本具体内容"/>
  <p:tag name="KSO_WM_UNIT_VALUE" val="27"/>
  <p:tag name="KSO_WM_UNIT_TEXT_FILL_FORE_SCHEMECOLOR_INDEX" val="13"/>
  <p:tag name="KSO_WM_UNIT_TEXT_FILL_TYPE" val="1"/>
</p:tagLst>
</file>

<file path=ppt/tags/tag14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2_1_1"/>
  <p:tag name="KSO_WM_UNIT_ID" val="diagram20200265_4*l_h_h_a*1_2_1_1"/>
  <p:tag name="KSO_WM_TEMPLATE_CATEGORY" val="diagram"/>
  <p:tag name="KSO_WM_TEMPLATE_INDEX" val="20200265"/>
  <p:tag name="KSO_WM_UNIT_LAYERLEVEL" val="1_1_1_1"/>
  <p:tag name="KSO_WM_TAG_VERSION" val="1.0"/>
  <p:tag name="KSO_WM_BEAUTIFY_FLAG" val="#wm#"/>
  <p:tag name="KSO_WM_UNIT_PRESET_TEXT" val="添加标题"/>
  <p:tag name="KSO_WM_UNIT_VALUE" val="7"/>
  <p:tag name="KSO_WM_UNIT_TEXT_FILL_FORE_SCHEMECOLOR_INDEX" val="13"/>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0198945"/>
  <p:tag name="KSO_WM_DIAGRAM_GROUP_CODE" val="l1-1"/>
  <p:tag name="KSO_WM_UNIT_TYPE" val="l_h_i"/>
  <p:tag name="KSO_WM_UNIT_INDEX" val="1_1_2"/>
  <p:tag name="KSO_WM_UNIT_ID" val="diagram20198945_1*l_h_i*1_1_2"/>
  <p:tag name="KSO_WM_UNIT_LAYERLEVEL" val="1_1_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15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h_f"/>
  <p:tag name="KSO_WM_UNIT_INDEX" val="1_2_1_1"/>
  <p:tag name="KSO_WM_UNIT_ID" val="diagram20200265_4*l_h_h_f*1_2_1_1"/>
  <p:tag name="KSO_WM_TEMPLATE_CATEGORY" val="diagram"/>
  <p:tag name="KSO_WM_TEMPLATE_INDEX" val="20200265"/>
  <p:tag name="KSO_WM_UNIT_LAYERLEVEL" val="1_1_1_1"/>
  <p:tag name="KSO_WM_TAG_VERSION" val="1.0"/>
  <p:tag name="KSO_WM_BEAUTIFY_FLAG" val="#wm#"/>
  <p:tag name="KSO_WM_UNIT_PRESET_TEXT" val="单击此处添加文本具体内容"/>
  <p:tag name="KSO_WM_UNIT_VALUE" val="27"/>
  <p:tag name="KSO_WM_UNIT_TEXT_FILL_FORE_SCHEMECOLOR_INDEX" val="13"/>
  <p:tag name="KSO_WM_UNIT_TEXT_FILL_TYPE" val="1"/>
</p:tagLst>
</file>

<file path=ppt/tags/tag15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3_1_1"/>
  <p:tag name="KSO_WM_UNIT_ID" val="diagram20200265_4*l_h_h_a*1_3_1_1"/>
  <p:tag name="KSO_WM_TEMPLATE_CATEGORY" val="diagram"/>
  <p:tag name="KSO_WM_TEMPLATE_INDEX" val="20200265"/>
  <p:tag name="KSO_WM_UNIT_LAYERLEVEL" val="1_1_1_1"/>
  <p:tag name="KSO_WM_TAG_VERSION" val="1.0"/>
  <p:tag name="KSO_WM_BEAUTIFY_FLAG" val="#wm#"/>
  <p:tag name="KSO_WM_UNIT_PRESET_TEXT" val="添加标题"/>
  <p:tag name="KSO_WM_UNIT_VALUE" val="7"/>
  <p:tag name="KSO_WM_UNIT_TEXT_FILL_FORE_SCHEMECOLOR_INDEX" val="13"/>
  <p:tag name="KSO_WM_UNIT_TEXT_FILL_TYPE" val="1"/>
</p:tagLst>
</file>

<file path=ppt/tags/tag15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h_f"/>
  <p:tag name="KSO_WM_UNIT_INDEX" val="1_3_1_1"/>
  <p:tag name="KSO_WM_UNIT_ID" val="diagram20200265_4*l_h_h_f*1_3_1_1"/>
  <p:tag name="KSO_WM_TEMPLATE_CATEGORY" val="diagram"/>
  <p:tag name="KSO_WM_TEMPLATE_INDEX" val="20200265"/>
  <p:tag name="KSO_WM_UNIT_LAYERLEVEL" val="1_1_1_1"/>
  <p:tag name="KSO_WM_TAG_VERSION" val="1.0"/>
  <p:tag name="KSO_WM_BEAUTIFY_FLAG" val="#wm#"/>
  <p:tag name="KSO_WM_UNIT_PRESET_TEXT" val="单击此处添加文本具体内容"/>
  <p:tag name="KSO_WM_UNIT_VALUE" val="27"/>
  <p:tag name="KSO_WM_UNIT_TEXT_FILL_FORE_SCHEMECOLOR_INDEX" val="13"/>
  <p:tag name="KSO_WM_UNIT_TEXT_FILL_TYPE" val="1"/>
</p:tagLst>
</file>

<file path=ppt/tags/tag153.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4_1_1"/>
  <p:tag name="KSO_WM_UNIT_ID" val="diagram20200265_4*l_h_h_a*1_4_1_1"/>
  <p:tag name="KSO_WM_TEMPLATE_CATEGORY" val="diagram"/>
  <p:tag name="KSO_WM_TEMPLATE_INDEX" val="20200265"/>
  <p:tag name="KSO_WM_UNIT_LAYERLEVEL" val="1_1_1_1"/>
  <p:tag name="KSO_WM_TAG_VERSION" val="1.0"/>
  <p:tag name="KSO_WM_BEAUTIFY_FLAG" val="#wm#"/>
  <p:tag name="KSO_WM_UNIT_PRESET_TEXT" val="添加标题"/>
  <p:tag name="KSO_WM_UNIT_VALUE" val="7"/>
  <p:tag name="KSO_WM_UNIT_TEXT_FILL_FORE_SCHEMECOLOR_INDEX" val="13"/>
  <p:tag name="KSO_WM_UNIT_TEXT_FILL_TYPE" val="1"/>
</p:tagLst>
</file>

<file path=ppt/tags/tag15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h_f"/>
  <p:tag name="KSO_WM_UNIT_INDEX" val="1_4_1_1"/>
  <p:tag name="KSO_WM_UNIT_ID" val="diagram20200265_4*l_h_h_f*1_4_1_1"/>
  <p:tag name="KSO_WM_TEMPLATE_CATEGORY" val="diagram"/>
  <p:tag name="KSO_WM_TEMPLATE_INDEX" val="20200265"/>
  <p:tag name="KSO_WM_UNIT_LAYERLEVEL" val="1_1_1_1"/>
  <p:tag name="KSO_WM_TAG_VERSION" val="1.0"/>
  <p:tag name="KSO_WM_BEAUTIFY_FLAG" val="#wm#"/>
  <p:tag name="KSO_WM_UNIT_PRESET_TEXT" val="单击此处添加文本具体内容"/>
  <p:tag name="KSO_WM_UNIT_VALUE" val="27"/>
  <p:tag name="KSO_WM_UNIT_TEXT_FILL_FORE_SCHEMECOLOR_INDEX" val="13"/>
  <p:tag name="KSO_WM_UNIT_TEXT_FILL_TYPE" val="1"/>
</p:tagLst>
</file>

<file path=ppt/tags/tag15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5_1_1"/>
  <p:tag name="KSO_WM_UNIT_ID" val="diagram20200265_4*l_h_h_a*1_5_1_1"/>
  <p:tag name="KSO_WM_TEMPLATE_CATEGORY" val="diagram"/>
  <p:tag name="KSO_WM_TEMPLATE_INDEX" val="20200265"/>
  <p:tag name="KSO_WM_UNIT_LAYERLEVEL" val="1_1_1_1"/>
  <p:tag name="KSO_WM_TAG_VERSION" val="1.0"/>
  <p:tag name="KSO_WM_BEAUTIFY_FLAG" val="#wm#"/>
  <p:tag name="KSO_WM_UNIT_PRESET_TEXT" val="添加标题"/>
  <p:tag name="KSO_WM_UNIT_VALUE" val="7"/>
  <p:tag name="KSO_WM_UNIT_TEXT_FILL_FORE_SCHEMECOLOR_INDEX" val="13"/>
  <p:tag name="KSO_WM_UNIT_TEXT_FILL_TYPE" val="1"/>
</p:tagLst>
</file>

<file path=ppt/tags/tag15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h_f"/>
  <p:tag name="KSO_WM_UNIT_INDEX" val="1_5_1_1"/>
  <p:tag name="KSO_WM_UNIT_ID" val="diagram20200265_4*l_h_h_f*1_5_1_1"/>
  <p:tag name="KSO_WM_TEMPLATE_CATEGORY" val="diagram"/>
  <p:tag name="KSO_WM_TEMPLATE_INDEX" val="20200265"/>
  <p:tag name="KSO_WM_UNIT_LAYERLEVEL" val="1_1_1_1"/>
  <p:tag name="KSO_WM_TAG_VERSION" val="1.0"/>
  <p:tag name="KSO_WM_BEAUTIFY_FLAG" val="#wm#"/>
  <p:tag name="KSO_WM_UNIT_PRESET_TEXT" val="单击此处添加文本具体内容"/>
  <p:tag name="KSO_WM_UNIT_VALUE" val="27"/>
  <p:tag name="KSO_WM_UNIT_TEXT_FILL_FORE_SCHEMECOLOR_INDEX" val="13"/>
  <p:tag name="KSO_WM_UNIT_TEXT_FILL_TYPE" val="1"/>
</p:tagLst>
</file>

<file path=ppt/tags/tag15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2_1_1"/>
  <p:tag name="KSO_WM_UNIT_ID" val="diagram20200265_4*l_h_h_a*1_2_1_1"/>
  <p:tag name="KSO_WM_TEMPLATE_CATEGORY" val="diagram"/>
  <p:tag name="KSO_WM_TEMPLATE_INDEX" val="20200265"/>
  <p:tag name="KSO_WM_UNIT_LAYERLEVEL" val="1_1_1_1"/>
  <p:tag name="KSO_WM_TAG_VERSION" val="1.0"/>
  <p:tag name="KSO_WM_BEAUTIFY_FLAG" val="#wm#"/>
  <p:tag name="KSO_WM_UNIT_PRESET_TEXT" val="添加标题"/>
  <p:tag name="KSO_WM_UNIT_VALUE" val="7"/>
  <p:tag name="KSO_WM_UNIT_TEXT_FILL_FORE_SCHEMECOLOR_INDEX" val="13"/>
  <p:tag name="KSO_WM_UNIT_TEXT_FILL_TYPE" val="1"/>
</p:tagLst>
</file>

<file path=ppt/tags/tag15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1_1_1"/>
  <p:tag name="KSO_WM_UNIT_ID" val="diagram20200265_4*l_h_h_a*1_1_1_1"/>
  <p:tag name="KSO_WM_TEMPLATE_CATEGORY" val="diagram"/>
  <p:tag name="KSO_WM_TEMPLATE_INDEX" val="20200265"/>
  <p:tag name="KSO_WM_UNIT_LAYERLEVEL" val="1_1_1_1"/>
  <p:tag name="KSO_WM_TAG_VERSION" val="1.0"/>
  <p:tag name="KSO_WM_BEAUTIFY_FLAG" val="#wm#"/>
  <p:tag name="KSO_WM_UNIT_PRESET_TEXT" val="添加标题"/>
  <p:tag name="KSO_WM_UNIT_VALUE" val="7"/>
  <p:tag name="KSO_WM_UNIT_TEXT_FILL_FORE_SCHEMECOLOR_INDEX" val="13"/>
  <p:tag name="KSO_WM_UNIT_TEXT_FILL_TYPE" val="1"/>
</p:tagLst>
</file>

<file path=ppt/tags/tag15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1_1_1"/>
  <p:tag name="KSO_WM_UNIT_ID" val="diagram20200265_4*l_h_h_a*1_1_1_1"/>
  <p:tag name="KSO_WM_TEMPLATE_CATEGORY" val="diagram"/>
  <p:tag name="KSO_WM_TEMPLATE_INDEX" val="20200265"/>
  <p:tag name="KSO_WM_UNIT_LAYERLEVEL" val="1_1_1_1"/>
  <p:tag name="KSO_WM_TAG_VERSION" val="1.0"/>
  <p:tag name="KSO_WM_BEAUTIFY_FLAG" val="#wm#"/>
  <p:tag name="KSO_WM_UNIT_PRESET_TEXT" val="添加标题"/>
  <p:tag name="KSO_WM_UNIT_VALUE" val="7"/>
  <p:tag name="KSO_WM_UNIT_TEXT_FILL_FORE_SCHEMECOLOR_INDEX" val="13"/>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0198945"/>
  <p:tag name="KSO_WM_DIAGRAM_GROUP_CODE" val="l1-1"/>
  <p:tag name="KSO_WM_UNIT_TYPE" val="l_h_i"/>
  <p:tag name="KSO_WM_UNIT_INDEX" val="1_1_3"/>
  <p:tag name="KSO_WM_UNIT_ID" val="diagram20198945_1*l_h_i*1_1_3"/>
  <p:tag name="KSO_WM_UNIT_LAYERLEVEL" val="1_1_1"/>
  <p:tag name="KSO_WM_UNIT_HIGHLIGHT" val="0"/>
  <p:tag name="KSO_WM_UNIT_COMPATIBLE" val="0"/>
  <p:tag name="KSO_WM_UNIT_DIAGRAM_ISNUMVISUAL" val="0"/>
  <p:tag name="KSO_WM_UNIT_DIAGRAM_ISREFERUNIT" val="0"/>
  <p:tag name="KSO_WM_UNIT_LINE_FORE_SCHEMECOLOR_INDEX" val="5"/>
  <p:tag name="KSO_WM_UNIT_LINE_FILL_TYPE" val="2"/>
  <p:tag name="KSO_WM_UNIT_TEXT_FILL_FORE_SCHEMECOLOR_INDEX" val="13"/>
  <p:tag name="KSO_WM_UNIT_TEXT_FILL_TYPE" val="1"/>
</p:tagLst>
</file>

<file path=ppt/tags/tag16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1_1_1"/>
  <p:tag name="KSO_WM_UNIT_ID" val="diagram20200265_4*l_h_h_a*1_1_1_1"/>
  <p:tag name="KSO_WM_TEMPLATE_CATEGORY" val="diagram"/>
  <p:tag name="KSO_WM_TEMPLATE_INDEX" val="20200265"/>
  <p:tag name="KSO_WM_UNIT_LAYERLEVEL" val="1_1_1_1"/>
  <p:tag name="KSO_WM_TAG_VERSION" val="1.0"/>
  <p:tag name="KSO_WM_BEAUTIFY_FLAG" val="#wm#"/>
  <p:tag name="KSO_WM_UNIT_PRESET_TEXT" val="添加标题"/>
  <p:tag name="KSO_WM_UNIT_VALUE" val="7"/>
  <p:tag name="KSO_WM_UNIT_TEXT_FILL_FORE_SCHEMECOLOR_INDEX" val="13"/>
  <p:tag name="KSO_WM_UNIT_TEXT_FILL_TYPE" val="1"/>
</p:tagLst>
</file>

<file path=ppt/tags/tag161.xml><?xml version="1.0" encoding="utf-8"?>
<p:tagLst xmlns:p="http://schemas.openxmlformats.org/presentationml/2006/main">
  <p:tag name="KSO_WM_TAG_VERSION" val="1.0"/>
  <p:tag name="KSO_WM_BEAUTIFY_FLAG" val="#wm#"/>
  <p:tag name="KSO_WM_UNIT_TYPE" val="i"/>
  <p:tag name="KSO_WM_UNIT_ID" val="diagram632_4*i*0"/>
  <p:tag name="KSO_WM_TEMPLATE_CATEGORY" val="diagram"/>
  <p:tag name="KSO_WM_TEMPLATE_INDEX" val="632"/>
  <p:tag name="KSO_WM_UNIT_INDEX" val="0"/>
</p:tagLst>
</file>

<file path=ppt/tags/tag162.xml><?xml version="1.0" encoding="utf-8"?>
<p:tagLst xmlns:p="http://schemas.openxmlformats.org/presentationml/2006/main">
  <p:tag name="KSO_WM_TAG_VERSION" val="1.0"/>
  <p:tag name="KSO_WM_BEAUTIFY_FLAG" val="#wm#"/>
  <p:tag name="KSO_WM_TEMPLATE_CATEGORY" val="diagram"/>
  <p:tag name="KSO_WM_TEMPLATE_INDEX" val="632"/>
  <p:tag name="KSO_WM_UNIT_TYPE" val="l_i"/>
  <p:tag name="KSO_WM_UNIT_INDEX" val="1_1"/>
  <p:tag name="KSO_WM_UNIT_ID" val="diagram632_4*l_i*1_1"/>
  <p:tag name="KSO_WM_UNIT_CLEAR" val="1"/>
  <p:tag name="KSO_WM_UNIT_LAYERLEVEL" val="1_1"/>
  <p:tag name="KSO_WM_DIAGRAM_GROUP_CODE" val="l1-1"/>
  <p:tag name="KSO_WM_UNIT_TEXT_FILL_FORE_SCHEMECOLOR_INDEX" val="5"/>
  <p:tag name="KSO_WM_UNIT_TEXT_FILL_TYPE" val="1"/>
</p:tagLst>
</file>

<file path=ppt/tags/tag163.xml><?xml version="1.0" encoding="utf-8"?>
<p:tagLst xmlns:p="http://schemas.openxmlformats.org/presentationml/2006/main">
  <p:tag name="KSO_WM_TAG_VERSION" val="1.0"/>
  <p:tag name="KSO_WM_BEAUTIFY_FLAG" val="#wm#"/>
  <p:tag name="KSO_WM_TEMPLATE_CATEGORY" val="diagram"/>
  <p:tag name="KSO_WM_TEMPLATE_INDEX" val="632"/>
  <p:tag name="KSO_WM_UNIT_TYPE" val="l_h_f"/>
  <p:tag name="KSO_WM_UNIT_INDEX" val="1_1_1"/>
  <p:tag name="KSO_WM_UNIT_ID" val="diagram632_4*l_h_f*1_1_1"/>
  <p:tag name="KSO_WM_UNIT_CLEAR" val="1"/>
  <p:tag name="KSO_WM_UNIT_LAYERLEVEL" val="1_1_1"/>
  <p:tag name="KSO_WM_UNIT_VALUE" val="40"/>
  <p:tag name="KSO_WM_UNIT_HIGHLIGHT" val="0"/>
  <p:tag name="KSO_WM_UNIT_COMPATIBLE" val="0"/>
  <p:tag name="KSO_WM_UNIT_PRESET_TEXT_INDEX" val="4"/>
  <p:tag name="KSO_WM_UNIT_PRESET_TEXT_LEN" val="80"/>
  <p:tag name="KSO_WM_DIAGRAM_GROUP_CODE" val="l1-1"/>
  <p:tag name="KSO_WM_UNIT_TEXT_FILL_FORE_SCHEMECOLOR_INDEX" val="13"/>
  <p:tag name="KSO_WM_UNIT_TEXT_FILL_TYPE" val="1"/>
</p:tagLst>
</file>

<file path=ppt/tags/tag164.xml><?xml version="1.0" encoding="utf-8"?>
<p:tagLst xmlns:p="http://schemas.openxmlformats.org/presentationml/2006/main">
  <p:tag name="KSO_WM_TAG_VERSION" val="1.0"/>
  <p:tag name="KSO_WM_BEAUTIFY_FLAG" val="#wm#"/>
  <p:tag name="KSO_WM_TEMPLATE_CATEGORY" val="diagram"/>
  <p:tag name="KSO_WM_TEMPLATE_INDEX" val="632"/>
  <p:tag name="KSO_WM_UNIT_TYPE" val="l_h_a"/>
  <p:tag name="KSO_WM_UNIT_INDEX" val="1_1_1"/>
  <p:tag name="KSO_WM_UNIT_ID" val="diagram632_4*l_h_a*1_1_1"/>
  <p:tag name="KSO_WM_UNIT_CLEAR" val="1"/>
  <p:tag name="KSO_WM_UNIT_LAYERLEVEL" val="1_1_1"/>
  <p:tag name="KSO_WM_UNIT_VALUE" val="14"/>
  <p:tag name="KSO_WM_UNIT_HIGHLIGHT" val="0"/>
  <p:tag name="KSO_WM_UNIT_COMPATIBLE" val="0"/>
  <p:tag name="KSO_WM_UNIT_PRESET_TEXT_INDEX" val="4"/>
  <p:tag name="KSO_WM_UNIT_PRESET_TEXT_LEN" val="20"/>
  <p:tag name="KSO_WM_DIAGRAM_GROUP_CODE" val="l1-1"/>
  <p:tag name="KSO_WM_UNIT_TEXT_FILL_FORE_SCHEMECOLOR_INDEX" val="5"/>
  <p:tag name="KSO_WM_UNIT_TEXT_FILL_TYPE" val="1"/>
</p:tagLst>
</file>

<file path=ppt/tags/tag165.xml><?xml version="1.0" encoding="utf-8"?>
<p:tagLst xmlns:p="http://schemas.openxmlformats.org/presentationml/2006/main">
  <p:tag name="KSO_WM_TAG_VERSION" val="1.0"/>
  <p:tag name="KSO_WM_BEAUTIFY_FLAG" val="#wm#"/>
  <p:tag name="KSO_WM_TEMPLATE_CATEGORY" val="diagram"/>
  <p:tag name="KSO_WM_TEMPLATE_INDEX" val="632"/>
  <p:tag name="KSO_WM_UNIT_TYPE" val="l_i"/>
  <p:tag name="KSO_WM_UNIT_INDEX" val="1_2"/>
  <p:tag name="KSO_WM_UNIT_ID" val="diagram632_4*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Lst>
</file>

<file path=ppt/tags/tag166.xml><?xml version="1.0" encoding="utf-8"?>
<p:tagLst xmlns:p="http://schemas.openxmlformats.org/presentationml/2006/main">
  <p:tag name="KSO_WM_TAG_VERSION" val="1.0"/>
  <p:tag name="KSO_WM_BEAUTIFY_FLAG" val="#wm#"/>
  <p:tag name="KSO_WM_UNIT_TYPE" val="i"/>
  <p:tag name="KSO_WM_UNIT_ID" val="diagram632_4*i*9"/>
  <p:tag name="KSO_WM_TEMPLATE_CATEGORY" val="diagram"/>
  <p:tag name="KSO_WM_TEMPLATE_INDEX" val="632"/>
  <p:tag name="KSO_WM_UNIT_INDEX" val="9"/>
</p:tagLst>
</file>

<file path=ppt/tags/tag167.xml><?xml version="1.0" encoding="utf-8"?>
<p:tagLst xmlns:p="http://schemas.openxmlformats.org/presentationml/2006/main">
  <p:tag name="KSO_WM_TAG_VERSION" val="1.0"/>
  <p:tag name="KSO_WM_BEAUTIFY_FLAG" val="#wm#"/>
  <p:tag name="KSO_WM_TEMPLATE_CATEGORY" val="diagram"/>
  <p:tag name="KSO_WM_TEMPLATE_INDEX" val="632"/>
  <p:tag name="KSO_WM_UNIT_TYPE" val="l_i"/>
  <p:tag name="KSO_WM_UNIT_INDEX" val="1_3"/>
  <p:tag name="KSO_WM_UNIT_ID" val="diagram632_4*l_i*1_3"/>
  <p:tag name="KSO_WM_UNIT_CLEAR" val="1"/>
  <p:tag name="KSO_WM_UNIT_LAYERLEVEL" val="1_1"/>
  <p:tag name="KSO_WM_DIAGRAM_GROUP_CODE" val="l1-1"/>
  <p:tag name="KSO_WM_UNIT_TEXT_FILL_FORE_SCHEMECOLOR_INDEX" val="7"/>
  <p:tag name="KSO_WM_UNIT_TEXT_FILL_TYPE" val="1"/>
</p:tagLst>
</file>

<file path=ppt/tags/tag168.xml><?xml version="1.0" encoding="utf-8"?>
<p:tagLst xmlns:p="http://schemas.openxmlformats.org/presentationml/2006/main">
  <p:tag name="KSO_WM_TAG_VERSION" val="1.0"/>
  <p:tag name="KSO_WM_BEAUTIFY_FLAG" val="#wm#"/>
  <p:tag name="KSO_WM_TEMPLATE_CATEGORY" val="diagram"/>
  <p:tag name="KSO_WM_TEMPLATE_INDEX" val="632"/>
  <p:tag name="KSO_WM_UNIT_TYPE" val="l_h_f"/>
  <p:tag name="KSO_WM_UNIT_INDEX" val="1_3_1"/>
  <p:tag name="KSO_WM_UNIT_ID" val="diagram632_4*l_h_f*1_3_1"/>
  <p:tag name="KSO_WM_UNIT_CLEAR" val="1"/>
  <p:tag name="KSO_WM_UNIT_LAYERLEVEL" val="1_1_1"/>
  <p:tag name="KSO_WM_UNIT_VALUE" val="40"/>
  <p:tag name="KSO_WM_UNIT_HIGHLIGHT" val="0"/>
  <p:tag name="KSO_WM_UNIT_COMPATIBLE" val="0"/>
  <p:tag name="KSO_WM_UNIT_PRESET_TEXT_INDEX" val="4"/>
  <p:tag name="KSO_WM_UNIT_PRESET_TEXT_LEN" val="80"/>
  <p:tag name="KSO_WM_DIAGRAM_GROUP_CODE" val="l1-1"/>
  <p:tag name="KSO_WM_UNIT_TEXT_FILL_FORE_SCHEMECOLOR_INDEX" val="13"/>
  <p:tag name="KSO_WM_UNIT_TEXT_FILL_TYPE" val="1"/>
</p:tagLst>
</file>

<file path=ppt/tags/tag169.xml><?xml version="1.0" encoding="utf-8"?>
<p:tagLst xmlns:p="http://schemas.openxmlformats.org/presentationml/2006/main">
  <p:tag name="KSO_WM_TAG_VERSION" val="1.0"/>
  <p:tag name="KSO_WM_BEAUTIFY_FLAG" val="#wm#"/>
  <p:tag name="KSO_WM_TEMPLATE_CATEGORY" val="diagram"/>
  <p:tag name="KSO_WM_TEMPLATE_INDEX" val="632"/>
  <p:tag name="KSO_WM_UNIT_TYPE" val="l_h_a"/>
  <p:tag name="KSO_WM_UNIT_INDEX" val="1_3_1"/>
  <p:tag name="KSO_WM_UNIT_ID" val="diagram632_4*l_h_a*1_3_1"/>
  <p:tag name="KSO_WM_UNIT_CLEAR" val="1"/>
  <p:tag name="KSO_WM_UNIT_LAYERLEVEL" val="1_1_1"/>
  <p:tag name="KSO_WM_UNIT_VALUE" val="14"/>
  <p:tag name="KSO_WM_UNIT_HIGHLIGHT" val="0"/>
  <p:tag name="KSO_WM_UNIT_COMPATIBLE" val="0"/>
  <p:tag name="KSO_WM_UNIT_PRESET_TEXT_INDEX" val="4"/>
  <p:tag name="KSO_WM_UNIT_PRESET_TEXT_LEN" val="20"/>
  <p:tag name="KSO_WM_DIAGRAM_GROUP_CODE" val="l1-1"/>
  <p:tag name="KSO_WM_UNIT_TEXT_FILL_FORE_SCHEMECOLOR_INDEX" val="7"/>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98945"/>
  <p:tag name="KSO_WM_DIAGRAM_GROUP_CODE" val="l1-1"/>
  <p:tag name="KSO_WM_UNIT_TYPE" val="l_h_i"/>
  <p:tag name="KSO_WM_UNIT_INDEX" val="1_2_4"/>
  <p:tag name="KSO_WM_UNIT_ID" val="diagram20198945_1*l_h_i*1_2_4"/>
  <p:tag name="KSO_WM_UNIT_LAYERLEVEL" val="1_1_1"/>
  <p:tag name="KSO_WM_UNIT_HIGHLIGHT" val="0"/>
  <p:tag name="KSO_WM_UNIT_COMPATIBLE" val="0"/>
  <p:tag name="KSO_WM_UNIT_DIAGRAM_ISNUMVISUAL" val="0"/>
  <p:tag name="KSO_WM_UNIT_DIAGRAM_ISREFERUNIT" val="0"/>
  <p:tag name="KSO_WM_UNIT_LINE_FORE_SCHEMECOLOR_INDEX" val="6"/>
  <p:tag name="KSO_WM_UNIT_LINE_FILL_TYPE" val="2"/>
  <p:tag name="KSO_WM_UNIT_TEXT_FILL_FORE_SCHEMECOLOR_INDEX" val="13"/>
  <p:tag name="KSO_WM_UNIT_TEXT_FILL_TYPE" val="1"/>
</p:tagLst>
</file>

<file path=ppt/tags/tag170.xml><?xml version="1.0" encoding="utf-8"?>
<p:tagLst xmlns:p="http://schemas.openxmlformats.org/presentationml/2006/main">
  <p:tag name="KSO_WM_TAG_VERSION" val="1.0"/>
  <p:tag name="KSO_WM_BEAUTIFY_FLAG" val="#wm#"/>
  <p:tag name="KSO_WM_TEMPLATE_CATEGORY" val="diagram"/>
  <p:tag name="KSO_WM_TEMPLATE_INDEX" val="632"/>
  <p:tag name="KSO_WM_UNIT_TYPE" val="l_i"/>
  <p:tag name="KSO_WM_UNIT_INDEX" val="1_4"/>
  <p:tag name="KSO_WM_UNIT_ID" val="diagram632_4*l_i*1_4"/>
  <p:tag name="KSO_WM_UNIT_CLEAR" val="1"/>
  <p:tag name="KSO_WM_UNIT_LAYERLEVEL" val="1_1"/>
  <p:tag name="KSO_WM_DIAGRAM_GROUP_CODE" val="l1-1"/>
  <p:tag name="KSO_WM_UNIT_FILL_FORE_SCHEMECOLOR_INDEX" val="7"/>
  <p:tag name="KSO_WM_UNIT_FILL_TYPE" val="1"/>
</p:tagLst>
</file>

<file path=ppt/tags/tag171.xml><?xml version="1.0" encoding="utf-8"?>
<p:tagLst xmlns:p="http://schemas.openxmlformats.org/presentationml/2006/main">
  <p:tag name="KSO_WM_TAG_VERSION" val="1.0"/>
  <p:tag name="KSO_WM_BEAUTIFY_FLAG" val="#wm#"/>
  <p:tag name="KSO_WM_UNIT_TYPE" val="i"/>
  <p:tag name="KSO_WM_UNIT_ID" val="diagram632_4*i*18"/>
  <p:tag name="KSO_WM_TEMPLATE_CATEGORY" val="diagram"/>
  <p:tag name="KSO_WM_TEMPLATE_INDEX" val="632"/>
  <p:tag name="KSO_WM_UNIT_INDEX" val="18"/>
</p:tagLst>
</file>

<file path=ppt/tags/tag172.xml><?xml version="1.0" encoding="utf-8"?>
<p:tagLst xmlns:p="http://schemas.openxmlformats.org/presentationml/2006/main">
  <p:tag name="KSO_WM_TAG_VERSION" val="1.0"/>
  <p:tag name="KSO_WM_BEAUTIFY_FLAG" val="#wm#"/>
  <p:tag name="KSO_WM_TEMPLATE_CATEGORY" val="diagram"/>
  <p:tag name="KSO_WM_TEMPLATE_INDEX" val="632"/>
  <p:tag name="KSO_WM_UNIT_TYPE" val="l_i"/>
  <p:tag name="KSO_WM_UNIT_INDEX" val="1_5"/>
  <p:tag name="KSO_WM_UNIT_ID" val="diagram632_4*l_i*1_5"/>
  <p:tag name="KSO_WM_UNIT_CLEAR" val="1"/>
  <p:tag name="KSO_WM_UNIT_LAYERLEVEL" val="1_1"/>
  <p:tag name="KSO_WM_DIAGRAM_GROUP_CODE" val="l1-1"/>
  <p:tag name="KSO_WM_UNIT_TEXT_FILL_FORE_SCHEMECOLOR_INDEX" val="6"/>
  <p:tag name="KSO_WM_UNIT_TEXT_FILL_TYPE" val="1"/>
</p:tagLst>
</file>

<file path=ppt/tags/tag173.xml><?xml version="1.0" encoding="utf-8"?>
<p:tagLst xmlns:p="http://schemas.openxmlformats.org/presentationml/2006/main">
  <p:tag name="KSO_WM_TAG_VERSION" val="1.0"/>
  <p:tag name="KSO_WM_BEAUTIFY_FLAG" val="#wm#"/>
  <p:tag name="KSO_WM_TEMPLATE_CATEGORY" val="diagram"/>
  <p:tag name="KSO_WM_TEMPLATE_INDEX" val="632"/>
  <p:tag name="KSO_WM_UNIT_TYPE" val="l_h_f"/>
  <p:tag name="KSO_WM_UNIT_INDEX" val="1_2_1"/>
  <p:tag name="KSO_WM_UNIT_ID" val="diagram632_4*l_h_f*1_2_1"/>
  <p:tag name="KSO_WM_UNIT_CLEAR" val="1"/>
  <p:tag name="KSO_WM_UNIT_LAYERLEVEL" val="1_1_1"/>
  <p:tag name="KSO_WM_UNIT_VALUE" val="40"/>
  <p:tag name="KSO_WM_UNIT_HIGHLIGHT" val="0"/>
  <p:tag name="KSO_WM_UNIT_COMPATIBLE" val="0"/>
  <p:tag name="KSO_WM_UNIT_PRESET_TEXT_INDEX" val="4"/>
  <p:tag name="KSO_WM_UNIT_PRESET_TEXT_LEN" val="80"/>
  <p:tag name="KSO_WM_DIAGRAM_GROUP_CODE" val="l1-1"/>
  <p:tag name="KSO_WM_UNIT_TEXT_FILL_FORE_SCHEMECOLOR_INDEX" val="13"/>
  <p:tag name="KSO_WM_UNIT_TEXT_FILL_TYPE" val="1"/>
</p:tagLst>
</file>

<file path=ppt/tags/tag174.xml><?xml version="1.0" encoding="utf-8"?>
<p:tagLst xmlns:p="http://schemas.openxmlformats.org/presentationml/2006/main">
  <p:tag name="KSO_WM_TAG_VERSION" val="1.0"/>
  <p:tag name="KSO_WM_BEAUTIFY_FLAG" val="#wm#"/>
  <p:tag name="KSO_WM_TEMPLATE_CATEGORY" val="diagram"/>
  <p:tag name="KSO_WM_TEMPLATE_INDEX" val="632"/>
  <p:tag name="KSO_WM_UNIT_TYPE" val="l_h_a"/>
  <p:tag name="KSO_WM_UNIT_INDEX" val="1_2_1"/>
  <p:tag name="KSO_WM_UNIT_ID" val="diagram632_4*l_h_a*1_2_1"/>
  <p:tag name="KSO_WM_UNIT_CLEAR" val="1"/>
  <p:tag name="KSO_WM_UNIT_LAYERLEVEL" val="1_1_1"/>
  <p:tag name="KSO_WM_UNIT_VALUE" val="14"/>
  <p:tag name="KSO_WM_UNIT_HIGHLIGHT" val="0"/>
  <p:tag name="KSO_WM_UNIT_COMPATIBLE" val="0"/>
  <p:tag name="KSO_WM_UNIT_PRESET_TEXT_INDEX" val="4"/>
  <p:tag name="KSO_WM_UNIT_PRESET_TEXT_LEN" val="20"/>
  <p:tag name="KSO_WM_DIAGRAM_GROUP_CODE" val="l1-1"/>
  <p:tag name="KSO_WM_UNIT_TEXT_FILL_FORE_SCHEMECOLOR_INDEX" val="6"/>
  <p:tag name="KSO_WM_UNIT_TEXT_FILL_TYPE" val="1"/>
</p:tagLst>
</file>

<file path=ppt/tags/tag175.xml><?xml version="1.0" encoding="utf-8"?>
<p:tagLst xmlns:p="http://schemas.openxmlformats.org/presentationml/2006/main">
  <p:tag name="KSO_WM_TAG_VERSION" val="1.0"/>
  <p:tag name="KSO_WM_BEAUTIFY_FLAG" val="#wm#"/>
  <p:tag name="KSO_WM_TEMPLATE_CATEGORY" val="diagram"/>
  <p:tag name="KSO_WM_TEMPLATE_INDEX" val="632"/>
  <p:tag name="KSO_WM_UNIT_TYPE" val="l_i"/>
  <p:tag name="KSO_WM_UNIT_INDEX" val="1_6"/>
  <p:tag name="KSO_WM_UNIT_ID" val="diagram632_4*l_i*1_6"/>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Lst>
</file>

<file path=ppt/tags/tag176.xml><?xml version="1.0" encoding="utf-8"?>
<p:tagLst xmlns:p="http://schemas.openxmlformats.org/presentationml/2006/main">
  <p:tag name="KSO_WM_TAG_VERSION" val="1.0"/>
  <p:tag name="KSO_WM_SLIDE_ITEM_CNT" val="2"/>
  <p:tag name="KSO_WM_SLIDE_LAYOUT" val="a_d_h"/>
  <p:tag name="KSO_WM_SLIDE_LAYOUT_CNT" val="1_1_1"/>
  <p:tag name="KSO_WM_SLIDE_TYPE" val="text"/>
  <p:tag name="KSO_WM_BEAUTIFY_FLAG" val="#wm#"/>
  <p:tag name="KSO_WM_SLIDE_POSITION" val="151*212"/>
  <p:tag name="KSO_WM_SLIDE_SIZE" val="740*241"/>
  <p:tag name="KSO_WM_COMBINE_RELATE_SLIDE_ID" val="background20177508_10"/>
  <p:tag name="KSO_WM_TEMPLATE_CATEGORY" val="custom"/>
  <p:tag name="KSO_WM_TEMPLATE_INDEX" val="20180586"/>
  <p:tag name="KSO_WM_SLIDE_ID" val="custom20180586_26"/>
  <p:tag name="KSO_WM_SLIDE_INDEX" val="26"/>
  <p:tag name="KSO_WM_TEMPLATE_SUBCATEGORY" val="combine"/>
</p:tagLst>
</file>

<file path=ppt/tags/tag177.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1"/>
  <p:tag name="KSO_WM_UNIT_ID" val="diagram160856_2*q_i*1_1"/>
  <p:tag name="KSO_WM_UNIT_LAYERLEVEL" val="1_1"/>
  <p:tag name="KSO_WM_DIAGRAM_GROUP_CODE" val="q1-1"/>
  <p:tag name="KSO_WM_UNIT_FILL_FORE_SCHEMECOLOR_INDEX" val="6"/>
  <p:tag name="KSO_WM_UNIT_FILL_TYPE" val="1"/>
  <p:tag name="KSO_WM_UNIT_TEXT_FILL_FORE_SCHEMECOLOR_INDEX" val="2"/>
  <p:tag name="KSO_WM_UNIT_TEXT_FILL_TYPE" val="1"/>
</p:tagLst>
</file>

<file path=ppt/tags/tag178.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2"/>
  <p:tag name="KSO_WM_UNIT_ID" val="diagram160856_2*q_i*1_2"/>
  <p:tag name="KSO_WM_UNIT_LAYERLEVEL" val="1_1"/>
  <p:tag name="KSO_WM_DIAGRAM_GROUP_CODE" val="q1-1"/>
  <p:tag name="KSO_WM_UNIT_FILL_FORE_SCHEMECOLOR_INDEX" val="6"/>
  <p:tag name="KSO_WM_UNIT_FILL_TYPE" val="1"/>
  <p:tag name="KSO_WM_UNIT_TEXT_FILL_FORE_SCHEMECOLOR_INDEX" val="2"/>
  <p:tag name="KSO_WM_UNIT_TEXT_FILL_TYPE" val="1"/>
</p:tagLst>
</file>

<file path=ppt/tags/tag179.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3"/>
  <p:tag name="KSO_WM_UNIT_ID" val="diagram160856_2*q_i*1_3"/>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98945"/>
  <p:tag name="KSO_WM_UNIT_TYPE" val="l_h_f"/>
  <p:tag name="KSO_WM_UNIT_INDEX" val="1_2_1"/>
  <p:tag name="KSO_WM_UNIT_ID" val="diagram20198945_1*l_h_f*1_2_1"/>
  <p:tag name="KSO_WM_UNIT_LAYERLEVEL" val="1_1_1"/>
  <p:tag name="KSO_WM_UNIT_VALUE" val="26"/>
  <p:tag name="KSO_WM_UNIT_HIGHLIGHT" val="0"/>
  <p:tag name="KSO_WM_UNIT_COMPATIBLE" val="0"/>
  <p:tag name="KSO_WM_DIAGRAM_GROUP_CODE" val="l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80.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4"/>
  <p:tag name="KSO_WM_UNIT_ID" val="diagram160856_2*q_i*1_4"/>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81.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5"/>
  <p:tag name="KSO_WM_UNIT_ID" val="diagram160856_2*q_i*1_5"/>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82.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6"/>
  <p:tag name="KSO_WM_UNIT_ID" val="diagram160856_2*q_i*1_6"/>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83.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8"/>
  <p:tag name="KSO_WM_UNIT_ID" val="diagram160856_2*q_i*1_8"/>
  <p:tag name="KSO_WM_UNIT_LAYERLEVEL" val="1_1"/>
  <p:tag name="KSO_WM_DIAGRAM_GROUP_CODE" val="q1-1"/>
  <p:tag name="KSO_WM_UNIT_FILL_FORE_SCHEMECOLOR_INDEX" val="7"/>
  <p:tag name="KSO_WM_UNIT_FILL_TYPE" val="1"/>
  <p:tag name="KSO_WM_UNIT_TEXT_FILL_FORE_SCHEMECOLOR_INDEX" val="2"/>
  <p:tag name="KSO_WM_UNIT_TEXT_FILL_TYPE" val="1"/>
</p:tagLst>
</file>

<file path=ppt/tags/tag184.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9"/>
  <p:tag name="KSO_WM_UNIT_ID" val="diagram160856_2*q_i*1_9"/>
  <p:tag name="KSO_WM_UNIT_LAYERLEVEL" val="1_1"/>
  <p:tag name="KSO_WM_DIAGRAM_GROUP_CODE" val="q1-1"/>
  <p:tag name="KSO_WM_UNIT_FILL_FORE_SCHEMECOLOR_INDEX" val="7"/>
  <p:tag name="KSO_WM_UNIT_FILL_TYPE" val="1"/>
  <p:tag name="KSO_WM_UNIT_TEXT_FILL_FORE_SCHEMECOLOR_INDEX" val="2"/>
  <p:tag name="KSO_WM_UNIT_TEXT_FILL_TYPE" val="1"/>
</p:tagLst>
</file>

<file path=ppt/tags/tag185.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10"/>
  <p:tag name="KSO_WM_UNIT_ID" val="diagram160856_2*q_i*1_10"/>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86.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7"/>
  <p:tag name="KSO_WM_UNIT_ID" val="diagram160856_2*q_i*1_7"/>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87.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11"/>
  <p:tag name="KSO_WM_UNIT_ID" val="diagram160856_2*q_i*1_11"/>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188.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12"/>
  <p:tag name="KSO_WM_UNIT_ID" val="diagram160856_2*q_i*1_12"/>
  <p:tag name="KSO_WM_UNIT_LAYERLEVEL" val="1_1"/>
  <p:tag name="KSO_WM_DIAGRAM_GROUP_CODE" val="q1-1"/>
  <p:tag name="KSO_WM_UNIT_FILL_FORE_SCHEMECOLOR_INDEX" val="5"/>
  <p:tag name="KSO_WM_UNIT_FILL_TYPE" val="1"/>
  <p:tag name="KSO_WM_UNIT_TEXT_FILL_FORE_SCHEMECOLOR_INDEX" val="2"/>
  <p:tag name="KSO_WM_UNIT_TEXT_FILL_TYPE" val="1"/>
</p:tagLst>
</file>

<file path=ppt/tags/tag189.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16"/>
  <p:tag name="KSO_WM_UNIT_ID" val="diagram160856_2*q_i*1_16"/>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0198945"/>
  <p:tag name="KSO_WM_UNIT_TYPE" val="l_h_f"/>
  <p:tag name="KSO_WM_UNIT_INDEX" val="1_1_1"/>
  <p:tag name="KSO_WM_UNIT_ID" val="diagram20198945_1*l_h_f*1_1_1"/>
  <p:tag name="KSO_WM_UNIT_LAYERLEVEL" val="1_1_1"/>
  <p:tag name="KSO_WM_UNIT_VALUE" val="26"/>
  <p:tag name="KSO_WM_UNIT_HIGHLIGHT" val="0"/>
  <p:tag name="KSO_WM_UNIT_COMPATIBLE" val="0"/>
  <p:tag name="KSO_WM_DIAGRAM_GROUP_CODE" val="l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190.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17"/>
  <p:tag name="KSO_WM_UNIT_ID" val="diagram160856_2*q_i*1_17"/>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91.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18"/>
  <p:tag name="KSO_WM_UNIT_ID" val="diagram160856_2*q_i*1_18"/>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92.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19"/>
  <p:tag name="KSO_WM_UNIT_ID" val="diagram160856_2*q_i*1_19"/>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93.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20"/>
  <p:tag name="KSO_WM_UNIT_ID" val="diagram160856_2*q_i*1_20"/>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94.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21"/>
  <p:tag name="KSO_WM_UNIT_ID" val="diagram160856_2*q_i*1_21"/>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95.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22"/>
  <p:tag name="KSO_WM_UNIT_ID" val="diagram160856_2*q_i*1_22"/>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96.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23"/>
  <p:tag name="KSO_WM_UNIT_ID" val="diagram160856_2*q_i*1_23"/>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97.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24"/>
  <p:tag name="KSO_WM_UNIT_ID" val="diagram160856_2*q_i*1_24"/>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98.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25"/>
  <p:tag name="KSO_WM_UNIT_ID" val="diagram160856_2*q_i*1_25"/>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199.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26"/>
  <p:tag name="KSO_WM_UNIT_ID" val="diagram160856_2*q_i*1_26"/>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2.xml><?xml version="1.0" encoding="utf-8"?>
<p:tagLst xmlns:p="http://schemas.openxmlformats.org/presentationml/2006/main">
  <p:tag name="KSO_WM_SLIDE_MODEL_TYPE" val="cover"/>
</p:tagLst>
</file>

<file path=ppt/tags/tag2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1_1_1"/>
  <p:tag name="KSO_WM_UNIT_ID" val="diagram20200265_1*l_h_h_a*1_1_1_1"/>
  <p:tag name="KSO_WM_TEMPLATE_CATEGORY" val="diagram"/>
  <p:tag name="KSO_WM_TEMPLATE_INDEX" val="20200265"/>
  <p:tag name="KSO_WM_UNIT_LAYERLEVEL" val="1_1_1_1"/>
  <p:tag name="KSO_WM_TAG_VERSION" val="1.0"/>
  <p:tag name="KSO_WM_BEAUTIFY_FLAG" val="#wm#"/>
  <p:tag name="KSO_WM_UNIT_PRESET_TEXT" val="添加标题"/>
  <p:tag name="KSO_WM_UNIT_VALUE" val="7"/>
  <p:tag name="KSO_WM_UNIT_TEXT_FILL_FORE_SCHEMECOLOR_INDEX" val="13"/>
  <p:tag name="KSO_WM_UNIT_TEXT_FILL_TYPE" val="1"/>
</p:tagLst>
</file>

<file path=ppt/tags/tag200.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27"/>
  <p:tag name="KSO_WM_UNIT_ID" val="diagram160856_2*q_i*1_27"/>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201.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28"/>
  <p:tag name="KSO_WM_UNIT_ID" val="diagram160856_2*q_i*1_28"/>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202.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29"/>
  <p:tag name="KSO_WM_UNIT_ID" val="diagram160856_2*q_i*1_29"/>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203.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h_a"/>
  <p:tag name="KSO_WM_UNIT_INDEX" val="1_2_1"/>
  <p:tag name="KSO_WM_UNIT_ID" val="diagram160856_2*q_h_a*1_2_1"/>
  <p:tag name="KSO_WM_UNIT_LAYERLEVEL" val="1_1_1"/>
  <p:tag name="KSO_WM_UNIT_VALUE" val="12"/>
  <p:tag name="KSO_WM_UNIT_HIGHLIGHT" val="0"/>
  <p:tag name="KSO_WM_UNIT_COMPATIBLE" val="0"/>
  <p:tag name="KSO_WM_UNIT_CLEAR" val="0"/>
  <p:tag name="KSO_WM_UNIT_PRESET_TEXT_INDEX" val="0"/>
  <p:tag name="KSO_WM_UNIT_PRESET_TEXT_LEN" val="9"/>
  <p:tag name="KSO_WM_DIAGRAM_GROUP_CODE" val="q1-1"/>
  <p:tag name="KSO_WM_UNIT_TEXT_FILL_FORE_SCHEMECOLOR_INDEX" val="13"/>
  <p:tag name="KSO_WM_UNIT_TEXT_FILL_TYPE" val="1"/>
</p:tagLst>
</file>

<file path=ppt/tags/tag204.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h_f"/>
  <p:tag name="KSO_WM_UNIT_INDEX" val="1_2_1"/>
  <p:tag name="KSO_WM_UNIT_ID" val="diagram160856_2*q_h_f*1_2_1"/>
  <p:tag name="KSO_WM_UNIT_LAYERLEVEL" val="1_1_1"/>
  <p:tag name="KSO_WM_UNIT_VALUE" val="24"/>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Lst>
</file>

<file path=ppt/tags/tag205.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h_a"/>
  <p:tag name="KSO_WM_UNIT_INDEX" val="1_1_1"/>
  <p:tag name="KSO_WM_UNIT_ID" val="diagram160856_2*q_h_a*1_1_1"/>
  <p:tag name="KSO_WM_UNIT_LAYERLEVEL" val="1_1_1"/>
  <p:tag name="KSO_WM_UNIT_VALUE" val="12"/>
  <p:tag name="KSO_WM_UNIT_HIGHLIGHT" val="0"/>
  <p:tag name="KSO_WM_UNIT_COMPATIBLE" val="0"/>
  <p:tag name="KSO_WM_UNIT_CLEAR" val="0"/>
  <p:tag name="KSO_WM_UNIT_PRESET_TEXT_INDEX" val="0"/>
  <p:tag name="KSO_WM_UNIT_PRESET_TEXT_LEN" val="9"/>
  <p:tag name="KSO_WM_DIAGRAM_GROUP_CODE" val="q1-1"/>
  <p:tag name="KSO_WM_UNIT_TEXT_FILL_FORE_SCHEMECOLOR_INDEX" val="13"/>
  <p:tag name="KSO_WM_UNIT_TEXT_FILL_TYPE" val="1"/>
</p:tagLst>
</file>

<file path=ppt/tags/tag206.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h_f"/>
  <p:tag name="KSO_WM_UNIT_INDEX" val="1_1_1"/>
  <p:tag name="KSO_WM_UNIT_ID" val="diagram160856_2*q_h_f*1_1_1"/>
  <p:tag name="KSO_WM_UNIT_LAYERLEVEL" val="1_1_1"/>
  <p:tag name="KSO_WM_UNIT_VALUE" val="24"/>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Lst>
</file>

<file path=ppt/tags/tag207.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h_a"/>
  <p:tag name="KSO_WM_UNIT_INDEX" val="1_3_1"/>
  <p:tag name="KSO_WM_UNIT_ID" val="diagram160856_2*q_h_a*1_3_1"/>
  <p:tag name="KSO_WM_UNIT_LAYERLEVEL" val="1_1_1"/>
  <p:tag name="KSO_WM_UNIT_VALUE" val="12"/>
  <p:tag name="KSO_WM_UNIT_HIGHLIGHT" val="0"/>
  <p:tag name="KSO_WM_UNIT_COMPATIBLE" val="0"/>
  <p:tag name="KSO_WM_UNIT_CLEAR" val="0"/>
  <p:tag name="KSO_WM_UNIT_PRESET_TEXT_INDEX" val="0"/>
  <p:tag name="KSO_WM_UNIT_PRESET_TEXT_LEN" val="9"/>
  <p:tag name="KSO_WM_DIAGRAM_GROUP_CODE" val="q1-1"/>
  <p:tag name="KSO_WM_UNIT_TEXT_FILL_FORE_SCHEMECOLOR_INDEX" val="13"/>
  <p:tag name="KSO_WM_UNIT_TEXT_FILL_TYPE" val="1"/>
</p:tagLst>
</file>

<file path=ppt/tags/tag208.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h_f"/>
  <p:tag name="KSO_WM_UNIT_INDEX" val="1_3_1"/>
  <p:tag name="KSO_WM_UNIT_ID" val="diagram160856_2*q_h_f*1_3_1"/>
  <p:tag name="KSO_WM_UNIT_LAYERLEVEL" val="1_1_1"/>
  <p:tag name="KSO_WM_UNIT_VALUE" val="24"/>
  <p:tag name="KSO_WM_UNIT_HIGHLIGHT" val="0"/>
  <p:tag name="KSO_WM_UNIT_COMPATIBLE" val="0"/>
  <p:tag name="KSO_WM_UNIT_CLEAR" val="0"/>
  <p:tag name="KSO_WM_UNIT_PRESET_TEXT_INDEX" val="2"/>
  <p:tag name="KSO_WM_UNIT_PRESET_TEXT_LEN" val="20"/>
  <p:tag name="KSO_WM_DIAGRAM_GROUP_CODE" val="q1-1"/>
  <p:tag name="KSO_WM_UNIT_TEXT_FILL_FORE_SCHEMECOLOR_INDEX" val="13"/>
  <p:tag name="KSO_WM_UNIT_TEXT_FILL_TYPE" val="1"/>
</p:tagLst>
</file>

<file path=ppt/tags/tag209.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15"/>
  <p:tag name="KSO_WM_UNIT_ID" val="diagram160856_2*q_i*1_15"/>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0198945"/>
  <p:tag name="KSO_WM_UNIT_TYPE" val="l_h_f"/>
  <p:tag name="KSO_WM_UNIT_INDEX" val="1_1_1"/>
  <p:tag name="KSO_WM_UNIT_ID" val="diagram20198945_1*l_h_f*1_1_1"/>
  <p:tag name="KSO_WM_UNIT_LAYERLEVEL" val="1_1_1"/>
  <p:tag name="KSO_WM_UNIT_VALUE" val="26"/>
  <p:tag name="KSO_WM_UNIT_HIGHLIGHT" val="0"/>
  <p:tag name="KSO_WM_UNIT_COMPATIBLE" val="0"/>
  <p:tag name="KSO_WM_DIAGRAM_GROUP_CODE" val="l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210.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14"/>
  <p:tag name="KSO_WM_UNIT_ID" val="diagram160856_2*q_i*1_14"/>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211.xml><?xml version="1.0" encoding="utf-8"?>
<p:tagLst xmlns:p="http://schemas.openxmlformats.org/presentationml/2006/main">
  <p:tag name="KSO_WM_TAG_VERSION" val="1.0"/>
  <p:tag name="KSO_WM_BEAUTIFY_FLAG" val="#wm#"/>
  <p:tag name="KSO_WM_TEMPLATE_CATEGORY" val="diagram"/>
  <p:tag name="KSO_WM_TEMPLATE_INDEX" val="20160812"/>
  <p:tag name="KSO_WM_UNIT_TYPE" val="q_i"/>
  <p:tag name="KSO_WM_UNIT_INDEX" val="1_13"/>
  <p:tag name="KSO_WM_UNIT_ID" val="diagram160856_2*q_i*1_13"/>
  <p:tag name="KSO_WM_UNIT_LAYERLEVEL" val="1_1"/>
  <p:tag name="KSO_WM_DIAGRAM_GROUP_CODE" val="q1-1"/>
  <p:tag name="KSO_WM_UNIT_FILL_FORE_SCHEMECOLOR_INDEX" val="14"/>
  <p:tag name="KSO_WM_UNIT_FILL_TYPE" val="1"/>
  <p:tag name="KSO_WM_UNIT_TEXT_FILL_FORE_SCHEMECOLOR_INDEX" val="13"/>
  <p:tag name="KSO_WM_UNIT_TEXT_FILL_TYPE" val="1"/>
</p:tagLst>
</file>

<file path=ppt/tags/tag212.xml><?xml version="1.0" encoding="utf-8"?>
<p:tagLst xmlns:p="http://schemas.openxmlformats.org/presentationml/2006/main">
  <p:tag name="KSO_WM_TAG_VERSION" val="1.0"/>
  <p:tag name="KSO_WM_BEAUTIFY_FLAG" val="#wm#"/>
  <p:tag name="KSO_WM_UNIT_TYPE" val="i"/>
  <p:tag name="KSO_WM_UNIT_ID" val="diagram160016_4*i*0"/>
  <p:tag name="KSO_WM_TEMPLATE_CATEGORY" val="diagram"/>
  <p:tag name="KSO_WM_TEMPLATE_INDEX" val="160016"/>
  <p:tag name="KSO_WM_UNIT_INDEX" val="0"/>
</p:tagLst>
</file>

<file path=ppt/tags/tag213.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1"/>
  <p:tag name="KSO_WM_UNIT_ID" val="diagram160016_4*n_i*1_1"/>
  <p:tag name="KSO_WM_UNIT_CLEAR" val="1"/>
  <p:tag name="KSO_WM_UNIT_LAYERLEVEL" val="1_1"/>
  <p:tag name="KSO_WM_DIAGRAM_GROUP_CODE" val="n1-1"/>
  <p:tag name="KSO_WM_UNIT_LINE_FORE_SCHEMECOLOR_INDEX" val="6"/>
  <p:tag name="KSO_WM_UNIT_LINE_FILL_TYPE" val="2"/>
  <p:tag name="KSO_WM_UNIT_TEXT_FILL_FORE_SCHEMECOLOR_INDEX" val="6"/>
  <p:tag name="KSO_WM_UNIT_TEXT_FILL_TYPE" val="1"/>
</p:tagLst>
</file>

<file path=ppt/tags/tag214.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2"/>
  <p:tag name="KSO_WM_UNIT_ID" val="diagram160016_4*n_i*1_2"/>
  <p:tag name="KSO_WM_UNIT_CLEAR" val="1"/>
  <p:tag name="KSO_WM_UNIT_LAYERLEVEL" val="1_1"/>
  <p:tag name="KSO_WM_DIAGRAM_GROUP_CODE" val="n1-1"/>
  <p:tag name="KSO_WM_UNIT_FILL_FORE_SCHEMECOLOR_INDEX" val="6"/>
  <p:tag name="KSO_WM_UNIT_FILL_TYPE" val="1"/>
  <p:tag name="KSO_WM_UNIT_TEXT_FILL_FORE_SCHEMECOLOR_INDEX" val="6"/>
  <p:tag name="KSO_WM_UNIT_TEXT_FILL_TYPE" val="1"/>
</p:tagLst>
</file>

<file path=ppt/tags/tag215.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3"/>
  <p:tag name="KSO_WM_UNIT_ID" val="diagram160016_4*n_i*1_3"/>
  <p:tag name="KSO_WM_UNIT_CLEAR" val="1"/>
  <p:tag name="KSO_WM_UNIT_LAYERLEVEL" val="1_1"/>
  <p:tag name="KSO_WM_DIAGRAM_GROUP_CODE" val="n1-1"/>
  <p:tag name="KSO_WM_UNIT_FILL_FORE_SCHEMECOLOR_INDEX" val="14"/>
  <p:tag name="KSO_WM_UNIT_FILL_TYPE" val="1"/>
  <p:tag name="KSO_WM_UNIT_TEXT_FILL_FORE_SCHEMECOLOR_INDEX" val="6"/>
  <p:tag name="KSO_WM_UNIT_TEXT_FILL_TYPE" val="1"/>
</p:tagLst>
</file>

<file path=ppt/tags/tag216.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4"/>
  <p:tag name="KSO_WM_UNIT_ID" val="diagram160016_4*n_i*1_4"/>
  <p:tag name="KSO_WM_UNIT_CLEAR" val="1"/>
  <p:tag name="KSO_WM_UNIT_LAYERLEVEL" val="1_1"/>
  <p:tag name="KSO_WM_DIAGRAM_GROUP_CODE" val="n1-1"/>
  <p:tag name="KSO_WM_UNIT_LINE_FORE_SCHEMECOLOR_INDEX" val="6"/>
  <p:tag name="KSO_WM_UNIT_LINE_FILL_TYPE" val="2"/>
  <p:tag name="KSO_WM_UNIT_SHADOW_SCHEMECOLOR_INDEX" val="16"/>
  <p:tag name="KSO_WM_UNIT_TEXT_FILL_FORE_SCHEMECOLOR_INDEX" val="6"/>
  <p:tag name="KSO_WM_UNIT_TEXT_FILL_TYPE" val="1"/>
</p:tagLst>
</file>

<file path=ppt/tags/tag217.xml><?xml version="1.0" encoding="utf-8"?>
<p:tagLst xmlns:p="http://schemas.openxmlformats.org/presentationml/2006/main">
  <p:tag name="KSO_WM_TAG_VERSION" val="1.0"/>
  <p:tag name="KSO_WM_BEAUTIFY_FLAG" val="#wm#"/>
  <p:tag name="KSO_WM_TEMPLATE_CATEGORY" val="diagram"/>
  <p:tag name="KSO_WM_TEMPLATE_INDEX" val="160016"/>
  <p:tag name="KSO_WM_UNIT_PRESET_TEXT_LEN" val="10"/>
  <p:tag name="KSO_WM_UNIT_TYPE" val="n_h_f"/>
  <p:tag name="KSO_WM_UNIT_INDEX" val="1_1_1"/>
  <p:tag name="KSO_WM_UNIT_ID" val="diagram160016_4*n_h_f*1_1_1"/>
  <p:tag name="KSO_WM_UNIT_CLEAR" val="1"/>
  <p:tag name="KSO_WM_UNIT_LAYERLEVEL" val="1_1_1"/>
  <p:tag name="KSO_WM_UNIT_VALUE" val="12"/>
  <p:tag name="KSO_WM_UNIT_HIGHLIGHT" val="0"/>
  <p:tag name="KSO_WM_UNIT_COMPATIBLE" val="0"/>
  <p:tag name="KSO_WM_UNIT_PRESET_TEXT_INDEX" val="0"/>
  <p:tag name="KSO_WM_DIAGRAM_GROUP_CODE" val="n1-1"/>
  <p:tag name="KSO_WM_UNIT_TEXT_FILL_FORE_SCHEMECOLOR_INDEX" val="6"/>
  <p:tag name="KSO_WM_UNIT_TEXT_FILL_TYPE" val="1"/>
</p:tagLst>
</file>

<file path=ppt/tags/tag218.xml><?xml version="1.0" encoding="utf-8"?>
<p:tagLst xmlns:p="http://schemas.openxmlformats.org/presentationml/2006/main">
  <p:tag name="KSO_WM_TAG_VERSION" val="1.0"/>
  <p:tag name="KSO_WM_BEAUTIFY_FLAG" val="#wm#"/>
  <p:tag name="KSO_WM_UNIT_TYPE" val="i"/>
  <p:tag name="KSO_WM_UNIT_ID" val="diagram160016_4*i*11"/>
  <p:tag name="KSO_WM_TEMPLATE_CATEGORY" val="diagram"/>
  <p:tag name="KSO_WM_TEMPLATE_INDEX" val="160016"/>
  <p:tag name="KSO_WM_UNIT_INDEX" val="11"/>
</p:tagLst>
</file>

<file path=ppt/tags/tag219.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5"/>
  <p:tag name="KSO_WM_UNIT_ID" val="diagram160016_4*n_i*1_5"/>
  <p:tag name="KSO_WM_UNIT_CLEAR" val="1"/>
  <p:tag name="KSO_WM_UNIT_LAYERLEVEL" val="1_1"/>
  <p:tag name="KSO_WM_DIAGRAM_GROUP_CODE" val="n1-1"/>
  <p:tag name="KSO_WM_UNIT_LINE_FORE_SCHEMECOLOR_INDEX" val="6"/>
  <p:tag name="KSO_WM_UNIT_LINE_FILL_TYPE" val="2"/>
  <p:tag name="KSO_WM_UNIT_TEXT_FILL_FORE_SCHEMECOLOR_INDEX" val="6"/>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0198945"/>
  <p:tag name="KSO_WM_UNIT_TYPE" val="l_h_f"/>
  <p:tag name="KSO_WM_UNIT_INDEX" val="1_1_1"/>
  <p:tag name="KSO_WM_UNIT_ID" val="diagram20198945_1*l_h_f*1_1_1"/>
  <p:tag name="KSO_WM_UNIT_LAYERLEVEL" val="1_1_1"/>
  <p:tag name="KSO_WM_UNIT_VALUE" val="26"/>
  <p:tag name="KSO_WM_UNIT_HIGHLIGHT" val="0"/>
  <p:tag name="KSO_WM_UNIT_COMPATIBLE" val="0"/>
  <p:tag name="KSO_WM_DIAGRAM_GROUP_CODE" val="l1-1"/>
  <p:tag name="KSO_WM_UNIT_NOCLEAR" val="0"/>
  <p:tag name="KSO_WM_UNIT_DIAGRAM_ISNUMVISUAL" val="0"/>
  <p:tag name="KSO_WM_UNIT_DIAGRAM_ISREFERUNIT" val="0"/>
  <p:tag name="KSO_WM_UNIT_PRESET_TEXT" val="单击此处添加文本具体内容，简明扼要的阐述您的观点。"/>
  <p:tag name="KSO_WM_UNIT_TEXT_FILL_FORE_SCHEMECOLOR_INDEX" val="13"/>
  <p:tag name="KSO_WM_UNIT_TEXT_FILL_TYPE" val="1"/>
</p:tagLst>
</file>

<file path=ppt/tags/tag220.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6"/>
  <p:tag name="KSO_WM_UNIT_ID" val="diagram160016_4*n_i*1_6"/>
  <p:tag name="KSO_WM_UNIT_CLEAR" val="1"/>
  <p:tag name="KSO_WM_UNIT_LAYERLEVEL" val="1_1"/>
  <p:tag name="KSO_WM_DIAGRAM_GROUP_CODE" val="n1-1"/>
  <p:tag name="KSO_WM_UNIT_FILL_FORE_SCHEMECOLOR_INDEX" val="6"/>
  <p:tag name="KSO_WM_UNIT_FILL_TYPE" val="1"/>
  <p:tag name="KSO_WM_UNIT_TEXT_FILL_FORE_SCHEMECOLOR_INDEX" val="6"/>
  <p:tag name="KSO_WM_UNIT_TEXT_FILL_TYPE" val="1"/>
</p:tagLst>
</file>

<file path=ppt/tags/tag221.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7"/>
  <p:tag name="KSO_WM_UNIT_ID" val="diagram160016_4*n_i*1_7"/>
  <p:tag name="KSO_WM_UNIT_CLEAR" val="1"/>
  <p:tag name="KSO_WM_UNIT_LAYERLEVEL" val="1_1"/>
  <p:tag name="KSO_WM_DIAGRAM_GROUP_CODE" val="n1-1"/>
  <p:tag name="KSO_WM_UNIT_FILL_FORE_SCHEMECOLOR_INDEX" val="14"/>
  <p:tag name="KSO_WM_UNIT_FILL_TYPE" val="1"/>
  <p:tag name="KSO_WM_UNIT_TEXT_FILL_FORE_SCHEMECOLOR_INDEX" val="6"/>
  <p:tag name="KSO_WM_UNIT_TEXT_FILL_TYPE" val="1"/>
</p:tagLst>
</file>

<file path=ppt/tags/tag222.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8"/>
  <p:tag name="KSO_WM_UNIT_ID" val="diagram160016_4*n_i*1_8"/>
  <p:tag name="KSO_WM_UNIT_CLEAR" val="1"/>
  <p:tag name="KSO_WM_UNIT_LAYERLEVEL" val="1_1"/>
  <p:tag name="KSO_WM_DIAGRAM_GROUP_CODE" val="n1-1"/>
  <p:tag name="KSO_WM_UNIT_LINE_FORE_SCHEMECOLOR_INDEX" val="6"/>
  <p:tag name="KSO_WM_UNIT_LINE_FILL_TYPE" val="2"/>
  <p:tag name="KSO_WM_UNIT_SHADOW_SCHEMECOLOR_INDEX" val="16"/>
  <p:tag name="KSO_WM_UNIT_TEXT_FILL_FORE_SCHEMECOLOR_INDEX" val="6"/>
  <p:tag name="KSO_WM_UNIT_TEXT_FILL_TYPE" val="1"/>
</p:tagLst>
</file>

<file path=ppt/tags/tag223.xml><?xml version="1.0" encoding="utf-8"?>
<p:tagLst xmlns:p="http://schemas.openxmlformats.org/presentationml/2006/main">
  <p:tag name="KSO_WM_TAG_VERSION" val="1.0"/>
  <p:tag name="KSO_WM_BEAUTIFY_FLAG" val="#wm#"/>
  <p:tag name="KSO_WM_TEMPLATE_CATEGORY" val="diagram"/>
  <p:tag name="KSO_WM_TEMPLATE_INDEX" val="160016"/>
  <p:tag name="KSO_WM_UNIT_PRESET_TEXT_LEN" val="10"/>
  <p:tag name="KSO_WM_UNIT_TYPE" val="n_h_f"/>
  <p:tag name="KSO_WM_UNIT_INDEX" val="1_1_4"/>
  <p:tag name="KSO_WM_UNIT_ID" val="diagram160016_4*n_h_f*1_1_4"/>
  <p:tag name="KSO_WM_UNIT_CLEAR" val="1"/>
  <p:tag name="KSO_WM_UNIT_LAYERLEVEL" val="1_1_1"/>
  <p:tag name="KSO_WM_UNIT_VALUE" val="12"/>
  <p:tag name="KSO_WM_UNIT_HIGHLIGHT" val="0"/>
  <p:tag name="KSO_WM_UNIT_COMPATIBLE" val="0"/>
  <p:tag name="KSO_WM_UNIT_PRESET_TEXT_INDEX" val="0"/>
  <p:tag name="KSO_WM_DIAGRAM_GROUP_CODE" val="n1-1"/>
  <p:tag name="KSO_WM_UNIT_TEXT_FILL_FORE_SCHEMECOLOR_INDEX" val="6"/>
  <p:tag name="KSO_WM_UNIT_TEXT_FILL_TYPE" val="1"/>
</p:tagLst>
</file>

<file path=ppt/tags/tag224.xml><?xml version="1.0" encoding="utf-8"?>
<p:tagLst xmlns:p="http://schemas.openxmlformats.org/presentationml/2006/main">
  <p:tag name="KSO_WM_TAG_VERSION" val="1.0"/>
  <p:tag name="KSO_WM_BEAUTIFY_FLAG" val="#wm#"/>
  <p:tag name="KSO_WM_UNIT_TYPE" val="i"/>
  <p:tag name="KSO_WM_UNIT_ID" val="diagram160016_4*i*22"/>
  <p:tag name="KSO_WM_TEMPLATE_CATEGORY" val="diagram"/>
  <p:tag name="KSO_WM_TEMPLATE_INDEX" val="160016"/>
  <p:tag name="KSO_WM_UNIT_INDEX" val="22"/>
</p:tagLst>
</file>

<file path=ppt/tags/tag225.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9"/>
  <p:tag name="KSO_WM_UNIT_ID" val="diagram160016_4*n_i*1_9"/>
  <p:tag name="KSO_WM_UNIT_CLEAR" val="1"/>
  <p:tag name="KSO_WM_UNIT_LAYERLEVEL" val="1_1"/>
  <p:tag name="KSO_WM_DIAGRAM_GROUP_CODE" val="n1-1"/>
  <p:tag name="KSO_WM_UNIT_LINE_FORE_SCHEMECOLOR_INDEX" val="6"/>
  <p:tag name="KSO_WM_UNIT_LINE_FILL_TYPE" val="2"/>
  <p:tag name="KSO_WM_UNIT_TEXT_FILL_FORE_SCHEMECOLOR_INDEX" val="6"/>
  <p:tag name="KSO_WM_UNIT_TEXT_FILL_TYPE" val="1"/>
</p:tagLst>
</file>

<file path=ppt/tags/tag226.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10"/>
  <p:tag name="KSO_WM_UNIT_ID" val="diagram160016_4*n_i*1_10"/>
  <p:tag name="KSO_WM_UNIT_CLEAR" val="1"/>
  <p:tag name="KSO_WM_UNIT_LAYERLEVEL" val="1_1"/>
  <p:tag name="KSO_WM_DIAGRAM_GROUP_CODE" val="n1-1"/>
  <p:tag name="KSO_WM_UNIT_FILL_FORE_SCHEMECOLOR_INDEX" val="6"/>
  <p:tag name="KSO_WM_UNIT_FILL_TYPE" val="1"/>
  <p:tag name="KSO_WM_UNIT_TEXT_FILL_FORE_SCHEMECOLOR_INDEX" val="6"/>
  <p:tag name="KSO_WM_UNIT_TEXT_FILL_TYPE" val="1"/>
</p:tagLst>
</file>

<file path=ppt/tags/tag227.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11"/>
  <p:tag name="KSO_WM_UNIT_ID" val="diagram160016_4*n_i*1_11"/>
  <p:tag name="KSO_WM_UNIT_CLEAR" val="1"/>
  <p:tag name="KSO_WM_UNIT_LAYERLEVEL" val="1_1"/>
  <p:tag name="KSO_WM_DIAGRAM_GROUP_CODE" val="n1-1"/>
  <p:tag name="KSO_WM_UNIT_FILL_FORE_SCHEMECOLOR_INDEX" val="14"/>
  <p:tag name="KSO_WM_UNIT_FILL_TYPE" val="1"/>
  <p:tag name="KSO_WM_UNIT_TEXT_FILL_FORE_SCHEMECOLOR_INDEX" val="6"/>
  <p:tag name="KSO_WM_UNIT_TEXT_FILL_TYPE" val="1"/>
</p:tagLst>
</file>

<file path=ppt/tags/tag228.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12"/>
  <p:tag name="KSO_WM_UNIT_ID" val="diagram160016_4*n_i*1_12"/>
  <p:tag name="KSO_WM_UNIT_CLEAR" val="1"/>
  <p:tag name="KSO_WM_UNIT_LAYERLEVEL" val="1_1"/>
  <p:tag name="KSO_WM_DIAGRAM_GROUP_CODE" val="n1-1"/>
  <p:tag name="KSO_WM_UNIT_LINE_FORE_SCHEMECOLOR_INDEX" val="6"/>
  <p:tag name="KSO_WM_UNIT_LINE_FILL_TYPE" val="2"/>
  <p:tag name="KSO_WM_UNIT_SHADOW_SCHEMECOLOR_INDEX" val="16"/>
  <p:tag name="KSO_WM_UNIT_TEXT_FILL_FORE_SCHEMECOLOR_INDEX" val="6"/>
  <p:tag name="KSO_WM_UNIT_TEXT_FILL_TYPE" val="1"/>
</p:tagLst>
</file>

<file path=ppt/tags/tag229.xml><?xml version="1.0" encoding="utf-8"?>
<p:tagLst xmlns:p="http://schemas.openxmlformats.org/presentationml/2006/main">
  <p:tag name="KSO_WM_TAG_VERSION" val="1.0"/>
  <p:tag name="KSO_WM_BEAUTIFY_FLAG" val="#wm#"/>
  <p:tag name="KSO_WM_TEMPLATE_CATEGORY" val="diagram"/>
  <p:tag name="KSO_WM_TEMPLATE_INDEX" val="160016"/>
  <p:tag name="KSO_WM_UNIT_PRESET_TEXT_LEN" val="10"/>
  <p:tag name="KSO_WM_UNIT_TYPE" val="n_h_f"/>
  <p:tag name="KSO_WM_UNIT_INDEX" val="1_1_3"/>
  <p:tag name="KSO_WM_UNIT_ID" val="diagram160016_4*n_h_f*1_1_3"/>
  <p:tag name="KSO_WM_UNIT_CLEAR" val="1"/>
  <p:tag name="KSO_WM_UNIT_LAYERLEVEL" val="1_1_1"/>
  <p:tag name="KSO_WM_UNIT_VALUE" val="12"/>
  <p:tag name="KSO_WM_UNIT_HIGHLIGHT" val="0"/>
  <p:tag name="KSO_WM_UNIT_COMPATIBLE" val="0"/>
  <p:tag name="KSO_WM_UNIT_PRESET_TEXT_INDEX" val="0"/>
  <p:tag name="KSO_WM_DIAGRAM_GROUP_CODE" val="n1-1"/>
  <p:tag name="KSO_WM_UNIT_TEXT_FILL_FORE_SCHEMECOLOR_INDEX" val="6"/>
  <p:tag name="KSO_WM_UNIT_TEXT_FILL_TYPE" val="1"/>
</p:tagLst>
</file>

<file path=ppt/tags/tag23.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1_1"/>
  <p:tag name="KSO_WM_UNIT_ID" val="diagram20176520_3*n_h_a*1_1_1"/>
  <p:tag name="KSO_WM_UNIT_LAYERLEVEL" val="1_1_1"/>
  <p:tag name="KSO_WM_UNIT_VALUE" val="6"/>
  <p:tag name="KSO_WM_UNIT_HIGHLIGHT" val="0"/>
  <p:tag name="KSO_WM_UNIT_COMPATIBLE" val="0"/>
  <p:tag name="KSO_WM_UNIT_CLEAR" val="0"/>
  <p:tag name="KSO_WM_UNIT_PRESET_TEXT_INDEX" val="3"/>
  <p:tag name="KSO_WM_UNIT_PRESET_TEXT_LEN" val="11"/>
  <p:tag name="KSO_WM_DIAGRAM_GROUP_CODE" val="n1-1"/>
  <p:tag name="KSO_WM_UNIT_TEXT_FILL_FORE_SCHEMECOLOR_INDEX" val="13"/>
  <p:tag name="KSO_WM_UNIT_TEXT_FILL_TYPE" val="1"/>
</p:tagLst>
</file>

<file path=ppt/tags/tag230.xml><?xml version="1.0" encoding="utf-8"?>
<p:tagLst xmlns:p="http://schemas.openxmlformats.org/presentationml/2006/main">
  <p:tag name="KSO_WM_TAG_VERSION" val="1.0"/>
  <p:tag name="KSO_WM_BEAUTIFY_FLAG" val="#wm#"/>
  <p:tag name="KSO_WM_UNIT_TYPE" val="i"/>
  <p:tag name="KSO_WM_UNIT_ID" val="diagram160016_4*i*33"/>
  <p:tag name="KSO_WM_TEMPLATE_CATEGORY" val="diagram"/>
  <p:tag name="KSO_WM_TEMPLATE_INDEX" val="160016"/>
  <p:tag name="KSO_WM_UNIT_INDEX" val="33"/>
</p:tagLst>
</file>

<file path=ppt/tags/tag231.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13"/>
  <p:tag name="KSO_WM_UNIT_ID" val="diagram160016_4*n_i*1_13"/>
  <p:tag name="KSO_WM_UNIT_CLEAR" val="1"/>
  <p:tag name="KSO_WM_UNIT_LAYERLEVEL" val="1_1"/>
  <p:tag name="KSO_WM_DIAGRAM_GROUP_CODE" val="n1-1"/>
  <p:tag name="KSO_WM_UNIT_LINE_FORE_SCHEMECOLOR_INDEX" val="6"/>
  <p:tag name="KSO_WM_UNIT_LINE_FILL_TYPE" val="2"/>
  <p:tag name="KSO_WM_UNIT_TEXT_FILL_FORE_SCHEMECOLOR_INDEX" val="6"/>
  <p:tag name="KSO_WM_UNIT_TEXT_FILL_TYPE" val="1"/>
</p:tagLst>
</file>

<file path=ppt/tags/tag232.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14"/>
  <p:tag name="KSO_WM_UNIT_ID" val="diagram160016_4*n_i*1_14"/>
  <p:tag name="KSO_WM_UNIT_CLEAR" val="1"/>
  <p:tag name="KSO_WM_UNIT_LAYERLEVEL" val="1_1"/>
  <p:tag name="KSO_WM_DIAGRAM_GROUP_CODE" val="n1-1"/>
  <p:tag name="KSO_WM_UNIT_FILL_FORE_SCHEMECOLOR_INDEX" val="6"/>
  <p:tag name="KSO_WM_UNIT_FILL_TYPE" val="1"/>
  <p:tag name="KSO_WM_UNIT_TEXT_FILL_FORE_SCHEMECOLOR_INDEX" val="6"/>
  <p:tag name="KSO_WM_UNIT_TEXT_FILL_TYPE" val="1"/>
</p:tagLst>
</file>

<file path=ppt/tags/tag233.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15"/>
  <p:tag name="KSO_WM_UNIT_ID" val="diagram160016_4*n_i*1_15"/>
  <p:tag name="KSO_WM_UNIT_CLEAR" val="1"/>
  <p:tag name="KSO_WM_UNIT_LAYERLEVEL" val="1_1"/>
  <p:tag name="KSO_WM_DIAGRAM_GROUP_CODE" val="n1-1"/>
  <p:tag name="KSO_WM_UNIT_FILL_FORE_SCHEMECOLOR_INDEX" val="14"/>
  <p:tag name="KSO_WM_UNIT_FILL_TYPE" val="1"/>
  <p:tag name="KSO_WM_UNIT_TEXT_FILL_FORE_SCHEMECOLOR_INDEX" val="6"/>
  <p:tag name="KSO_WM_UNIT_TEXT_FILL_TYPE" val="1"/>
</p:tagLst>
</file>

<file path=ppt/tags/tag234.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16"/>
  <p:tag name="KSO_WM_UNIT_ID" val="diagram160016_4*n_i*1_16"/>
  <p:tag name="KSO_WM_UNIT_CLEAR" val="1"/>
  <p:tag name="KSO_WM_UNIT_LAYERLEVEL" val="1_1"/>
  <p:tag name="KSO_WM_DIAGRAM_GROUP_CODE" val="n1-1"/>
  <p:tag name="KSO_WM_UNIT_LINE_FORE_SCHEMECOLOR_INDEX" val="6"/>
  <p:tag name="KSO_WM_UNIT_LINE_FILL_TYPE" val="2"/>
  <p:tag name="KSO_WM_UNIT_SHADOW_SCHEMECOLOR_INDEX" val="16"/>
  <p:tag name="KSO_WM_UNIT_TEXT_FILL_FORE_SCHEMECOLOR_INDEX" val="6"/>
  <p:tag name="KSO_WM_UNIT_TEXT_FILL_TYPE" val="1"/>
</p:tagLst>
</file>

<file path=ppt/tags/tag235.xml><?xml version="1.0" encoding="utf-8"?>
<p:tagLst xmlns:p="http://schemas.openxmlformats.org/presentationml/2006/main">
  <p:tag name="KSO_WM_TAG_VERSION" val="1.0"/>
  <p:tag name="KSO_WM_BEAUTIFY_FLAG" val="#wm#"/>
  <p:tag name="KSO_WM_TEMPLATE_CATEGORY" val="diagram"/>
  <p:tag name="KSO_WM_TEMPLATE_INDEX" val="160016"/>
  <p:tag name="KSO_WM_UNIT_PRESET_TEXT_LEN" val="10"/>
  <p:tag name="KSO_WM_UNIT_TYPE" val="n_h_f"/>
  <p:tag name="KSO_WM_UNIT_INDEX" val="1_1_2"/>
  <p:tag name="KSO_WM_UNIT_ID" val="diagram160016_4*n_h_f*1_1_2"/>
  <p:tag name="KSO_WM_UNIT_CLEAR" val="1"/>
  <p:tag name="KSO_WM_UNIT_LAYERLEVEL" val="1_1_1"/>
  <p:tag name="KSO_WM_UNIT_VALUE" val="12"/>
  <p:tag name="KSO_WM_UNIT_HIGHLIGHT" val="0"/>
  <p:tag name="KSO_WM_UNIT_COMPATIBLE" val="0"/>
  <p:tag name="KSO_WM_UNIT_PRESET_TEXT_INDEX" val="0"/>
  <p:tag name="KSO_WM_DIAGRAM_GROUP_CODE" val="n1-1"/>
  <p:tag name="KSO_WM_UNIT_TEXT_FILL_FORE_SCHEMECOLOR_INDEX" val="6"/>
  <p:tag name="KSO_WM_UNIT_TEXT_FILL_TYPE" val="1"/>
</p:tagLst>
</file>

<file path=ppt/tags/tag236.xml><?xml version="1.0" encoding="utf-8"?>
<p:tagLst xmlns:p="http://schemas.openxmlformats.org/presentationml/2006/main">
  <p:tag name="KSO_WM_TAG_VERSION" val="1.0"/>
  <p:tag name="KSO_WM_BEAUTIFY_FLAG" val="#wm#"/>
  <p:tag name="KSO_WM_UNIT_TYPE" val="i"/>
  <p:tag name="KSO_WM_UNIT_ID" val="diagram160016_4*i*44"/>
  <p:tag name="KSO_WM_TEMPLATE_CATEGORY" val="diagram"/>
  <p:tag name="KSO_WM_TEMPLATE_INDEX" val="160016"/>
  <p:tag name="KSO_WM_UNIT_INDEX" val="44"/>
</p:tagLst>
</file>

<file path=ppt/tags/tag237.xml><?xml version="1.0" encoding="utf-8"?>
<p:tagLst xmlns:p="http://schemas.openxmlformats.org/presentationml/2006/main">
  <p:tag name="KSO_WM_TAG_VERSION" val="1.0"/>
  <p:tag name="KSO_WM_BEAUTIFY_FLAG" val="#wm#"/>
  <p:tag name="KSO_WM_TEMPLATE_CATEGORY" val="diagram"/>
  <p:tag name="KSO_WM_TEMPLATE_INDEX" val="160016"/>
  <p:tag name="KSO_WM_UNIT_TYPE" val="n_i"/>
  <p:tag name="KSO_WM_UNIT_INDEX" val="1_17"/>
  <p:tag name="KSO_WM_UNIT_ID" val="diagram160016_4*n_i*1_17"/>
  <p:tag name="KSO_WM_UNIT_CLEAR" val="1"/>
  <p:tag name="KSO_WM_UNIT_LAYERLEVEL" val="1_1"/>
  <p:tag name="KSO_WM_DIAGRAM_GROUP_CODE" val="n1-1"/>
  <p:tag name="KSO_WM_UNIT_LINE_FORE_SCHEMECOLOR_INDEX" val="5"/>
  <p:tag name="KSO_WM_UNIT_LINE_FILL_TYPE" val="2"/>
  <p:tag name="KSO_WM_UNIT_TEXT_FILL_FORE_SCHEMECOLOR_INDEX" val="5"/>
  <p:tag name="KSO_WM_UNIT_TEXT_FILL_TYPE" val="1"/>
</p:tagLst>
</file>

<file path=ppt/tags/tag238.xml><?xml version="1.0" encoding="utf-8"?>
<p:tagLst xmlns:p="http://schemas.openxmlformats.org/presentationml/2006/main">
  <p:tag name="KSO_WM_TAG_VERSION" val="1.0"/>
  <p:tag name="KSO_WM_BEAUTIFY_FLAG" val="#wm#"/>
  <p:tag name="KSO_WM_TEMPLATE_CATEGORY" val="diagram"/>
  <p:tag name="KSO_WM_TEMPLATE_INDEX" val="160016"/>
  <p:tag name="KSO_WM_UNIT_PRESET_TEXT_LEN" val="10"/>
  <p:tag name="KSO_WM_UNIT_TYPE" val="n_h_f"/>
  <p:tag name="KSO_WM_UNIT_INDEX" val="1_2_1"/>
  <p:tag name="KSO_WM_UNIT_ID" val="diagram160016_4*n_h_f*1_2_1"/>
  <p:tag name="KSO_WM_UNIT_CLEAR" val="1"/>
  <p:tag name="KSO_WM_UNIT_LAYERLEVEL" val="1_1_1"/>
  <p:tag name="KSO_WM_UNIT_VALUE" val="12"/>
  <p:tag name="KSO_WM_UNIT_HIGHLIGHT" val="0"/>
  <p:tag name="KSO_WM_UNIT_COMPATIBLE" val="0"/>
  <p:tag name="KSO_WM_UNIT_PRESET_TEXT_INDEX" val="0"/>
  <p:tag name="KSO_WM_DIAGRAM_GROUP_CODE" val="n1-1"/>
  <p:tag name="KSO_WM_UNIT_TEXT_FILL_FORE_SCHEMECOLOR_INDEX" val="5"/>
  <p:tag name="KSO_WM_UNIT_TEXT_FILL_TYPE" val="1"/>
</p:tagLst>
</file>

<file path=ppt/tags/tag23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2"/>
  <p:tag name="KSO_WM_UNIT_ISCONTENTSTITLE" val="0"/>
  <p:tag name="KSO_WM_UNIT_HIGHLIGHT" val="0"/>
  <p:tag name="KSO_WM_UNIT_COMPATIBLE" val="0"/>
  <p:tag name="KSO_WM_UNIT_CLEAR" val="0"/>
  <p:tag name="KSO_WM_UNIT_PRESET_TEXT_INDEX" val="3"/>
  <p:tag name="KSO_WM_UNIT_PRESET_TEXT_LEN" val="17"/>
  <p:tag name="KSO_WM_TEMPLATE_CATEGORY" val="custom"/>
  <p:tag name="KSO_WM_TEMPLATE_INDEX" val="20180586"/>
  <p:tag name="KSO_WM_DIAGRAM_GROUP_CODE" val="_1"/>
  <p:tag name="KSO_WM_UNIT_ID" val="custom20180586_26*a*1"/>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1_1"/>
  <p:tag name="KSO_WM_UNIT_ID" val="diagram20176520_3*n_h_a*1_1_1"/>
  <p:tag name="KSO_WM_UNIT_LAYERLEVEL" val="1_1_1"/>
  <p:tag name="KSO_WM_UNIT_VALUE" val="6"/>
  <p:tag name="KSO_WM_UNIT_HIGHLIGHT" val="0"/>
  <p:tag name="KSO_WM_UNIT_COMPATIBLE" val="0"/>
  <p:tag name="KSO_WM_UNIT_CLEAR" val="0"/>
  <p:tag name="KSO_WM_UNIT_PRESET_TEXT_INDEX" val="3"/>
  <p:tag name="KSO_WM_UNIT_PRESET_TEXT_LEN" val="11"/>
  <p:tag name="KSO_WM_DIAGRAM_GROUP_CODE" val="n1-1"/>
  <p:tag name="KSO_WM_UNIT_TEXT_FILL_FORE_SCHEMECOLOR_INDEX" val="13"/>
  <p:tag name="KSO_WM_UNIT_TEXT_FILL_TYPE" val="1"/>
</p:tagLst>
</file>

<file path=ppt/tags/tag240.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
  <p:tag name="KSO_WM_UNIT_ID" val="diagram160630_2*l_i*1_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41.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2"/>
  <p:tag name="KSO_WM_UNIT_ID" val="diagram160630_2*l_i*1_2"/>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42.xml><?xml version="1.0" encoding="utf-8"?>
<p:tagLst xmlns:p="http://schemas.openxmlformats.org/presentationml/2006/main">
  <p:tag name="KSO_WM_TAG_VERSION" val="1.0"/>
  <p:tag name="KSO_WM_BEAUTIFY_FLAG" val="#wm#"/>
  <p:tag name="KSO_WM_UNIT_TYPE" val="i"/>
  <p:tag name="KSO_WM_UNIT_ID" val="diagram160630_2*i*3"/>
  <p:tag name="KSO_WM_TEMPLATE_CATEGORY" val="diagram"/>
  <p:tag name="KSO_WM_TEMPLATE_INDEX" val="160630"/>
  <p:tag name="KSO_WM_UNIT_INDEX" val="3"/>
</p:tagLst>
</file>

<file path=ppt/tags/tag243.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3"/>
  <p:tag name="KSO_WM_UNIT_ID" val="diagram160630_2*l_i*1_3"/>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44.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4"/>
  <p:tag name="KSO_WM_UNIT_ID" val="diagram160630_2*l_i*1_4"/>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45.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5"/>
  <p:tag name="KSO_WM_UNIT_ID" val="diagram160630_2*l_i*1_5"/>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46.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6"/>
  <p:tag name="KSO_WM_UNIT_ID" val="diagram160630_2*l_i*1_6"/>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47.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7"/>
  <p:tag name="KSO_WM_UNIT_ID" val="diagram160630_2*l_i*1_7"/>
  <p:tag name="KSO_WM_UNIT_CLEAR" val="1"/>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248.xml><?xml version="1.0" encoding="utf-8"?>
<p:tagLst xmlns:p="http://schemas.openxmlformats.org/presentationml/2006/main">
  <p:tag name="KSO_WM_TAG_VERSION" val="1.0"/>
  <p:tag name="KSO_WM_BEAUTIFY_FLAG" val="#wm#"/>
  <p:tag name="KSO_WM_UNIT_TYPE" val="i"/>
  <p:tag name="KSO_WM_UNIT_ID" val="diagram160630_2*i*13"/>
  <p:tag name="KSO_WM_TEMPLATE_CATEGORY" val="diagram"/>
  <p:tag name="KSO_WM_TEMPLATE_INDEX" val="160630"/>
  <p:tag name="KSO_WM_UNIT_INDEX" val="13"/>
</p:tagLst>
</file>

<file path=ppt/tags/tag249.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8"/>
  <p:tag name="KSO_WM_UNIT_ID" val="diagram160630_2*l_i*1_8"/>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5.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6"/>
  <p:tag name="KSO_WM_UNIT_ID" val="diagram20176520_3*n_h_i*1_2_6"/>
  <p:tag name="KSO_WM_UNIT_LAYERLEVEL" val="1_1_1"/>
  <p:tag name="KSO_WM_DIAGRAM_GROUP_CODE" val="n1-1"/>
  <p:tag name="KSO_WM_UNIT_LINE_FORE_SCHEMECOLOR_INDEX" val="8"/>
  <p:tag name="KSO_WM_UNIT_LINE_FILL_TYPE" val="2"/>
</p:tagLst>
</file>

<file path=ppt/tags/tag250.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9"/>
  <p:tag name="KSO_WM_UNIT_ID" val="diagram160630_2*l_i*1_9"/>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51.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0"/>
  <p:tag name="KSO_WM_UNIT_ID" val="diagram160630_2*l_i*1_10"/>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52.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1"/>
  <p:tag name="KSO_WM_UNIT_ID" val="diagram160630_2*l_i*1_11"/>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53.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2"/>
  <p:tag name="KSO_WM_UNIT_ID" val="diagram160630_2*l_i*1_12"/>
  <p:tag name="KSO_WM_UNIT_CLEAR" val="1"/>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254.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3"/>
  <p:tag name="KSO_WM_UNIT_ID" val="diagram160630_2*l_i*1_13"/>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Lst>
</file>

<file path=ppt/tags/tag255.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4"/>
  <p:tag name="KSO_WM_UNIT_ID" val="diagram160630_2*l_i*1_14"/>
  <p:tag name="KSO_WM_UNIT_CLEAR" val="1"/>
  <p:tag name="KSO_WM_UNIT_LAYERLEVEL" val="1_1"/>
  <p:tag name="KSO_WM_DIAGRAM_GROUP_CODE" val="l1-1"/>
  <p:tag name="KSO_WM_UNIT_FILL_FORE_SCHEMECOLOR_INDEX" val="6"/>
  <p:tag name="KSO_WM_UNIT_FILL_TYPE" val="1"/>
  <p:tag name="KSO_WM_UNIT_TEXT_FILL_FORE_SCHEMECOLOR_INDEX" val="13"/>
  <p:tag name="KSO_WM_UNIT_TEXT_FILL_TYPE" val="1"/>
</p:tagLst>
</file>

<file path=ppt/tags/tag256.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5"/>
  <p:tag name="KSO_WM_UNIT_ID" val="diagram160630_2*l_i*1_15"/>
  <p:tag name="KSO_WM_UNIT_CLEAR" val="1"/>
  <p:tag name="KSO_WM_UNIT_LAYERLEVEL" val="1_1"/>
  <p:tag name="KSO_WM_DIAGRAM_GROUP_CODE" val="l1-1"/>
  <p:tag name="KSO_WM_UNIT_FILL_FORE_SCHEMECOLOR_INDEX" val="7"/>
  <p:tag name="KSO_WM_UNIT_FILL_TYPE" val="1"/>
  <p:tag name="KSO_WM_UNIT_TEXT_FILL_FORE_SCHEMECOLOR_INDEX" val="13"/>
  <p:tag name="KSO_WM_UNIT_TEXT_FILL_TYPE" val="1"/>
</p:tagLst>
</file>

<file path=ppt/tags/tag257.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1_1"/>
  <p:tag name="KSO_WM_UNIT_ID" val="diagram160630_2*l_h_f*1_1_1"/>
  <p:tag name="KSO_WM_UNIT_CLEAR" val="1"/>
  <p:tag name="KSO_WM_UNIT_LAYERLEVEL" val="1_1_1"/>
  <p:tag name="KSO_WM_UNIT_VALUE" val="24"/>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Lst>
</file>

<file path=ppt/tags/tag258.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2_1"/>
  <p:tag name="KSO_WM_UNIT_ID" val="diagram160630_2*l_h_f*1_2_1"/>
  <p:tag name="KSO_WM_UNIT_CLEAR" val="1"/>
  <p:tag name="KSO_WM_UNIT_LAYERLEVEL" val="1_1_1"/>
  <p:tag name="KSO_WM_UNIT_VALUE" val="24"/>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Lst>
</file>

<file path=ppt/tags/tag259.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4_1"/>
  <p:tag name="KSO_WM_UNIT_ID" val="diagram160630_2*l_h_f*1_4_1"/>
  <p:tag name="KSO_WM_UNIT_CLEAR" val="1"/>
  <p:tag name="KSO_WM_UNIT_LAYERLEVEL" val="1_1_1"/>
  <p:tag name="KSO_WM_UNIT_VALUE" val="24"/>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Lst>
</file>

<file path=ppt/tags/tag26.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3"/>
  <p:tag name="KSO_WM_UNIT_ID" val="diagram20176520_3*n_h_i*1_1_3"/>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260.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6"/>
  <p:tag name="KSO_WM_UNIT_ID" val="diagram160630_2*l_i*1_16"/>
  <p:tag name="KSO_WM_UNIT_CLEAR" val="1"/>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261.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7"/>
  <p:tag name="KSO_WM_UNIT_ID" val="diagram160630_2*l_i*1_17"/>
  <p:tag name="KSO_WM_UNIT_CLEAR" val="1"/>
  <p:tag name="KSO_WM_UNIT_LAYERLEVEL" val="1_1"/>
  <p:tag name="KSO_WM_DIAGRAM_GROUP_CODE" val="l1-1"/>
  <p:tag name="KSO_WM_UNIT_FILL_FORE_SCHEMECOLOR_INDEX" val="8"/>
  <p:tag name="KSO_WM_UNIT_FILL_TYPE" val="1"/>
</p:tagLst>
</file>

<file path=ppt/tags/tag262.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8"/>
  <p:tag name="KSO_WM_UNIT_ID" val="diagram160630_2*l_i*1_18"/>
  <p:tag name="KSO_WM_UNIT_CLEAR" val="1"/>
  <p:tag name="KSO_WM_UNIT_LAYERLEVEL" val="1_1"/>
  <p:tag name="KSO_WM_DIAGRAM_GROUP_CODE" val="l1-1"/>
  <p:tag name="KSO_WM_UNIT_FILL_FORE_SCHEMECOLOR_INDEX" val="8"/>
  <p:tag name="KSO_WM_UNIT_FILL_TYPE" val="1"/>
  <p:tag name="KSO_WM_UNIT_TEXT_FILL_FORE_SCHEMECOLOR_INDEX" val="13"/>
  <p:tag name="KSO_WM_UNIT_TEXT_FILL_TYPE" val="1"/>
</p:tagLst>
</file>

<file path=ppt/tags/tag263.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3_1"/>
  <p:tag name="KSO_WM_UNIT_ID" val="diagram160630_2*l_h_f*1_3_1"/>
  <p:tag name="KSO_WM_UNIT_CLEAR" val="1"/>
  <p:tag name="KSO_WM_UNIT_LAYERLEVEL" val="1_1_1"/>
  <p:tag name="KSO_WM_UNIT_VALUE" val="24"/>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Lst>
</file>

<file path=ppt/tags/tag264.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19"/>
  <p:tag name="KSO_WM_UNIT_ID" val="diagram160630_2*l_i*1_19"/>
  <p:tag name="KSO_WM_UNIT_CLEAR" val="1"/>
  <p:tag name="KSO_WM_UNIT_LAYERLEVEL" val="1_1"/>
  <p:tag name="KSO_WM_DIAGRAM_GROUP_CODE" val="l1-1"/>
  <p:tag name="KSO_WM_UNIT_FILL_FORE_SCHEMECOLOR_INDEX" val="9"/>
  <p:tag name="KSO_WM_UNIT_FILL_TYPE" val="1"/>
  <p:tag name="KSO_WM_UNIT_TEXT_FILL_FORE_SCHEMECOLOR_INDEX" val="13"/>
  <p:tag name="KSO_WM_UNIT_TEXT_FILL_TYPE" val="1"/>
</p:tagLst>
</file>

<file path=ppt/tags/tag265.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20"/>
  <p:tag name="KSO_WM_UNIT_ID" val="diagram160630_2*l_i*1_20"/>
  <p:tag name="KSO_WM_UNIT_CLEAR" val="1"/>
  <p:tag name="KSO_WM_UNIT_LAYERLEVEL" val="1_1"/>
  <p:tag name="KSO_WM_DIAGRAM_GROUP_CODE" val="l1-1"/>
  <p:tag name="KSO_WM_UNIT_FILL_FORE_SCHEMECOLOR_INDEX" val="9"/>
  <p:tag name="KSO_WM_UNIT_FILL_TYPE" val="1"/>
  <p:tag name="KSO_WM_UNIT_TEXT_FILL_FORE_SCHEMECOLOR_INDEX" val="13"/>
  <p:tag name="KSO_WM_UNIT_TEXT_FILL_TYPE" val="1"/>
</p:tagLst>
</file>

<file path=ppt/tags/tag266.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h_f"/>
  <p:tag name="KSO_WM_UNIT_INDEX" val="1_5_1"/>
  <p:tag name="KSO_WM_UNIT_ID" val="diagram160630_2*l_h_f*1_5_1"/>
  <p:tag name="KSO_WM_UNIT_CLEAR" val="1"/>
  <p:tag name="KSO_WM_UNIT_LAYERLEVEL" val="1_1_1"/>
  <p:tag name="KSO_WM_UNIT_VALUE" val="24"/>
  <p:tag name="KSO_WM_UNIT_HIGHLIGHT" val="0"/>
  <p:tag name="KSO_WM_UNIT_COMPATIBLE" val="0"/>
  <p:tag name="KSO_WM_UNIT_PRESET_TEXT_INDEX" val="4"/>
  <p:tag name="KSO_WM_UNIT_PRESET_TEXT_LEN" val="40"/>
  <p:tag name="KSO_WM_DIAGRAM_GROUP_CODE" val="l1-1"/>
  <p:tag name="KSO_WM_UNIT_TEXT_FILL_FORE_SCHEMECOLOR_INDEX" val="13"/>
  <p:tag name="KSO_WM_UNIT_TEXT_FILL_TYPE" val="1"/>
</p:tagLst>
</file>

<file path=ppt/tags/tag267.xml><?xml version="1.0" encoding="utf-8"?>
<p:tagLst xmlns:p="http://schemas.openxmlformats.org/presentationml/2006/main">
  <p:tag name="KSO_WM_TAG_VERSION" val="1.0"/>
  <p:tag name="KSO_WM_BEAUTIFY_FLAG" val="#wm#"/>
  <p:tag name="KSO_WM_TEMPLATE_CATEGORY" val="diagram"/>
  <p:tag name="KSO_WM_TEMPLATE_INDEX" val="160630"/>
  <p:tag name="KSO_WM_UNIT_TYPE" val="l_i"/>
  <p:tag name="KSO_WM_UNIT_INDEX" val="1_21"/>
  <p:tag name="KSO_WM_UNIT_ID" val="diagram160630_2*l_i*1_21"/>
  <p:tag name="KSO_WM_UNIT_CLEAR" val="1"/>
  <p:tag name="KSO_WM_UNIT_LAYERLEVEL" val="1_1"/>
  <p:tag name="KSO_WM_DIAGRAM_GROUP_CODE" val="l1-1"/>
  <p:tag name="KSO_WM_UNIT_FILL_FORE_SCHEMECOLOR_INDEX" val="9"/>
  <p:tag name="KSO_WM_UNIT_FILL_TYPE" val="1"/>
</p:tagLst>
</file>

<file path=ppt/tags/tag268.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2"/>
  <p:tag name="KSO_WM_UNIT_ISCONTENTSTITLE" val="0"/>
  <p:tag name="KSO_WM_UNIT_HIGHLIGHT" val="0"/>
  <p:tag name="KSO_WM_UNIT_COMPATIBLE" val="0"/>
  <p:tag name="KSO_WM_UNIT_CLEAR" val="0"/>
  <p:tag name="KSO_WM_UNIT_PRESET_TEXT_INDEX" val="3"/>
  <p:tag name="KSO_WM_UNIT_PRESET_TEXT_LEN" val="17"/>
  <p:tag name="KSO_WM_TEMPLATE_CATEGORY" val="custom"/>
  <p:tag name="KSO_WM_TEMPLATE_INDEX" val="20180586"/>
  <p:tag name="KSO_WM_DIAGRAM_GROUP_CODE" val="_1"/>
  <p:tag name="KSO_WM_UNIT_ID" val="custom20180586_26*a*1"/>
  <p:tag name="KSO_WM_UNIT_TEXT_FILL_FORE_SCHEMECOLOR_INDEX" val="13"/>
  <p:tag name="KSO_WM_UNIT_TEXT_FILL_TYPE" val="1"/>
  <p:tag name="KSO_WM_UNIT_USESOURCEFORMAT_APPLY" val="1"/>
</p:tagLst>
</file>

<file path=ppt/tags/tag269.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7"/>
  <p:tag name="KSO_WM_UNIT_ID" val="diagram20176520_2*n_h_i*1_3_7"/>
  <p:tag name="KSO_WM_UNIT_LAYERLEVEL" val="1_1_1"/>
  <p:tag name="KSO_WM_DIAGRAM_GROUP_CODE" val="n1-1"/>
  <p:tag name="KSO_WM_UNIT_LINE_FORE_SCHEMECOLOR_INDEX" val="8"/>
  <p:tag name="KSO_WM_UNIT_LINE_FILL_TYPE" val="2"/>
</p:tagLst>
</file>

<file path=ppt/tags/tag27.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2"/>
  <p:tag name="KSO_WM_UNIT_ID" val="diagram20176520_3*n_h_i*1_1_2"/>
  <p:tag name="KSO_WM_UNIT_LAYERLEVEL" val="1_1_1"/>
  <p:tag name="KSO_WM_DIAGRAM_GROUP_CODE" val="n1-1"/>
  <p:tag name="KSO_WM_UNIT_FILL_FORE_SCHEMECOLOR_INDEX" val="14"/>
  <p:tag name="KSO_WM_UNIT_FILL_TYPE" val="1"/>
  <p:tag name="KSO_WM_UNIT_TEXT_FILL_FORE_SCHEMECOLOR_INDEX" val="2"/>
  <p:tag name="KSO_WM_UNIT_TEXT_FILL_TYPE" val="1"/>
</p:tagLst>
</file>

<file path=ppt/tags/tag270.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1"/>
  <p:tag name="KSO_WM_UNIT_ID" val="diagram20176520_2*n_h_i*1_1_1"/>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271.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2"/>
  <p:tag name="KSO_WM_UNIT_ID" val="diagram20176520_2*n_h_i*1_1_2"/>
  <p:tag name="KSO_WM_UNIT_LAYERLEVEL" val="1_1_1"/>
  <p:tag name="KSO_WM_DIAGRAM_GROUP_CODE" val="n1-1"/>
  <p:tag name="KSO_WM_UNIT_FILL_FORE_SCHEMECOLOR_INDEX" val="14"/>
  <p:tag name="KSO_WM_UNIT_FILL_TYPE" val="1"/>
  <p:tag name="KSO_WM_UNIT_TEXT_FILL_FORE_SCHEMECOLOR_INDEX" val="2"/>
  <p:tag name="KSO_WM_UNIT_TEXT_FILL_TYPE" val="1"/>
</p:tagLst>
</file>

<file path=ppt/tags/tag272.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1"/>
  <p:tag name="KSO_WM_UNIT_ID" val="diagram20176520_2*n_h_i*1_2_1"/>
  <p:tag name="KSO_WM_UNIT_LAYERLEVEL" val="1_1_1"/>
  <p:tag name="KSO_WM_DIAGRAM_GROUP_CODE" val="n1-1"/>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Lst>
</file>

<file path=ppt/tags/tag273.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1"/>
  <p:tag name="KSO_WM_UNIT_ID" val="diagram20176520_2*n_h_i*1_3_1"/>
  <p:tag name="KSO_WM_UNIT_LAYERLEVEL" val="1_1_1"/>
  <p:tag name="KSO_WM_DIAGRAM_GROUP_CODE" val="n1-1"/>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Lst>
</file>

<file path=ppt/tags/tag274.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2"/>
  <p:tag name="KSO_WM_UNIT_ID" val="diagram20176520_2*n_h_i*1_2_2"/>
  <p:tag name="KSO_WM_UNIT_LAYERLEVEL" val="1_1_1"/>
  <p:tag name="KSO_WM_DIAGRAM_GROUP_CODE" val="n1-1"/>
  <p:tag name="KSO_WM_UNIT_LINE_FORE_SCHEMECOLOR_INDEX" val="8"/>
  <p:tag name="KSO_WM_UNIT_LINE_FILL_TYPE" val="2"/>
</p:tagLst>
</file>

<file path=ppt/tags/tag275.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3"/>
  <p:tag name="KSO_WM_UNIT_ID" val="diagram20176520_2*n_h_i*1_2_3"/>
  <p:tag name="KSO_WM_UNIT_LAYERLEVEL" val="1_1_1"/>
  <p:tag name="KSO_WM_DIAGRAM_GROUP_CODE" val="n1-1"/>
  <p:tag name="KSO_WM_UNIT_LINE_FORE_SCHEMECOLOR_INDEX" val="8"/>
  <p:tag name="KSO_WM_UNIT_LINE_FILL_TYPE" val="2"/>
</p:tagLst>
</file>

<file path=ppt/tags/tag276.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4"/>
  <p:tag name="KSO_WM_UNIT_ID" val="diagram20176520_2*n_h_i*1_2_4"/>
  <p:tag name="KSO_WM_UNIT_LAYERLEVEL" val="1_1_1"/>
  <p:tag name="KSO_WM_DIAGRAM_GROUP_CODE" val="n1-1"/>
  <p:tag name="KSO_WM_UNIT_FILL_FORE_SCHEMECOLOR_INDEX" val="14"/>
  <p:tag name="KSO_WM_UNIT_FILL_TYPE" val="1"/>
  <p:tag name="KSO_WM_UNIT_LINE_FORE_SCHEMECOLOR_INDEX" val="9"/>
  <p:tag name="KSO_WM_UNIT_LINE_FILL_TYPE" val="2"/>
  <p:tag name="KSO_WM_UNIT_TEXT_FILL_FORE_SCHEMECOLOR_INDEX" val="2"/>
  <p:tag name="KSO_WM_UNIT_TEXT_FILL_TYPE" val="1"/>
</p:tagLst>
</file>

<file path=ppt/tags/tag277.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2"/>
  <p:tag name="KSO_WM_UNIT_ID" val="diagram20176520_2*n_h_i*1_3_2"/>
  <p:tag name="KSO_WM_UNIT_LAYERLEVEL" val="1_1_1"/>
  <p:tag name="KSO_WM_DIAGRAM_GROUP_CODE" val="n1-1"/>
  <p:tag name="KSO_WM_UNIT_LINE_FORE_SCHEMECOLOR_INDEX" val="8"/>
  <p:tag name="KSO_WM_UNIT_LINE_FILL_TYPE" val="2"/>
</p:tagLst>
</file>

<file path=ppt/tags/tag278.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3"/>
  <p:tag name="KSO_WM_UNIT_ID" val="diagram20176520_2*n_h_i*1_3_3"/>
  <p:tag name="KSO_WM_UNIT_LAYERLEVEL" val="1_1_1"/>
  <p:tag name="KSO_WM_DIAGRAM_GROUP_CODE" val="n1-1"/>
  <p:tag name="KSO_WM_UNIT_LINE_FORE_SCHEMECOLOR_INDEX" val="8"/>
  <p:tag name="KSO_WM_UNIT_LINE_FILL_TYPE" val="2"/>
</p:tagLst>
</file>

<file path=ppt/tags/tag279.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4"/>
  <p:tag name="KSO_WM_UNIT_ID" val="diagram20176520_2*n_h_i*1_3_4"/>
  <p:tag name="KSO_WM_UNIT_LAYERLEVEL" val="1_1_1"/>
  <p:tag name="KSO_WM_DIAGRAM_GROUP_CODE" val="n1-1"/>
  <p:tag name="KSO_WM_UNIT_FILL_FORE_SCHEMECOLOR_INDEX" val="14"/>
  <p:tag name="KSO_WM_UNIT_FILL_TYPE" val="1"/>
  <p:tag name="KSO_WM_UNIT_LINE_FORE_SCHEMECOLOR_INDEX" val="9"/>
  <p:tag name="KSO_WM_UNIT_LINE_FILL_TYPE" val="2"/>
  <p:tag name="KSO_WM_UNIT_TEXT_FILL_FORE_SCHEMECOLOR_INDEX" val="2"/>
  <p:tag name="KSO_WM_UNIT_TEXT_FILL_TYPE" val="1"/>
</p:tagLst>
</file>

<file path=ppt/tags/tag28.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4"/>
  <p:tag name="KSO_WM_UNIT_ID" val="diagram20176520_3*n_h_i*1_2_4"/>
  <p:tag name="KSO_WM_UNIT_LAYERLEVEL" val="1_1_1"/>
  <p:tag name="KSO_WM_DIAGRAM_GROUP_CODE" val="n1-1"/>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Lst>
</file>

<file path=ppt/tags/tag280.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2_1"/>
  <p:tag name="KSO_WM_UNIT_ID" val="diagram20176520_2*n_h_a*1_2_1"/>
  <p:tag name="KSO_WM_UNIT_LAYERLEVEL" val="1_1_1"/>
  <p:tag name="KSO_WM_UNIT_VALUE" val="10"/>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13"/>
  <p:tag name="KSO_WM_UNIT_TEXT_FILL_TYPE" val="1"/>
</p:tagLst>
</file>

<file path=ppt/tags/tag281.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2_1"/>
  <p:tag name="KSO_WM_UNIT_ID" val="diagram20176520_2*n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4"/>
  <p:tag name="KSO_WM_UNIT_TEXT_FILL_TYPE" val="1"/>
</p:tagLst>
</file>

<file path=ppt/tags/tag282.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3_1"/>
  <p:tag name="KSO_WM_UNIT_ID" val="diagram20176520_2*n_h_a*1_3_1"/>
  <p:tag name="KSO_WM_UNIT_LAYERLEVEL" val="1_1_1"/>
  <p:tag name="KSO_WM_UNIT_VALUE" val="10"/>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13"/>
  <p:tag name="KSO_WM_UNIT_TEXT_FILL_TYPE" val="1"/>
</p:tagLst>
</file>

<file path=ppt/tags/tag283.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3_1"/>
  <p:tag name="KSO_WM_UNIT_ID" val="diagram20176520_2*n_h_f*1_3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4"/>
  <p:tag name="KSO_WM_UNIT_TEXT_FILL_TYPE" val="1"/>
</p:tagLst>
</file>

<file path=ppt/tags/tag284.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6"/>
  <p:tag name="KSO_WM_UNIT_ID" val="diagram20176520_2*n_h_i*1_2_6"/>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285.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6"/>
  <p:tag name="KSO_WM_UNIT_ID" val="diagram20176520_2*n_h_i*1_3_6"/>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286.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3"/>
  <p:tag name="KSO_WM_UNIT_ID" val="diagram20176520_2*n_h_i*1_1_3"/>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287.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1_1"/>
  <p:tag name="KSO_WM_UNIT_ID" val="diagram20176520_2*n_h_a*1_1_1"/>
  <p:tag name="KSO_WM_UNIT_LAYERLEVEL" val="1_1_1"/>
  <p:tag name="KSO_WM_UNIT_VALUE" val="6"/>
  <p:tag name="KSO_WM_UNIT_HIGHLIGHT" val="0"/>
  <p:tag name="KSO_WM_UNIT_COMPATIBLE" val="0"/>
  <p:tag name="KSO_WM_UNIT_CLEAR" val="0"/>
  <p:tag name="KSO_WM_UNIT_PRESET_TEXT_INDEX" val="3"/>
  <p:tag name="KSO_WM_UNIT_PRESET_TEXT_LEN" val="11"/>
  <p:tag name="KSO_WM_DIAGRAM_GROUP_CODE" val="n1-1"/>
  <p:tag name="KSO_WM_UNIT_TEXT_FILL_FORE_SCHEMECOLOR_INDEX" val="13"/>
  <p:tag name="KSO_WM_UNIT_TEXT_FILL_TYPE" val="1"/>
</p:tagLst>
</file>

<file path=ppt/tags/tag288.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1_1"/>
  <p:tag name="KSO_WM_UNIT_ID" val="diagram20176520_2*n_h_f*1_1_1"/>
  <p:tag name="KSO_WM_UNIT_LAYERLEVEL" val="1_1_1"/>
  <p:tag name="KSO_WM_UNIT_VALUE" val="18"/>
  <p:tag name="KSO_WM_UNIT_HIGHLIGHT" val="0"/>
  <p:tag name="KSO_WM_UNIT_COMPATIBLE" val="0"/>
  <p:tag name="KSO_WM_UNIT_CLEAR" val="0"/>
  <p:tag name="KSO_WM_UNIT_PRESET_TEXT_INDEX" val="4"/>
  <p:tag name="KSO_WM_UNIT_PRESET_TEXT_LEN" val="26"/>
  <p:tag name="KSO_WM_DIAGRAM_GROUP_CODE" val="n1-1"/>
  <p:tag name="KSO_WM_UNIT_TEXT_FILL_FORE_SCHEMECOLOR_INDEX" val="14"/>
  <p:tag name="KSO_WM_UNIT_TEXT_FILL_TYPE" val="1"/>
</p:tagLst>
</file>

<file path=ppt/tags/tag28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2"/>
  <p:tag name="KSO_WM_UNIT_ISCONTENTSTITLE" val="0"/>
  <p:tag name="KSO_WM_UNIT_HIGHLIGHT" val="0"/>
  <p:tag name="KSO_WM_UNIT_COMPATIBLE" val="0"/>
  <p:tag name="KSO_WM_UNIT_CLEAR" val="0"/>
  <p:tag name="KSO_WM_UNIT_PRESET_TEXT_INDEX" val="3"/>
  <p:tag name="KSO_WM_UNIT_PRESET_TEXT_LEN" val="17"/>
  <p:tag name="KSO_WM_TEMPLATE_CATEGORY" val="custom"/>
  <p:tag name="KSO_WM_TEMPLATE_INDEX" val="20180586"/>
  <p:tag name="KSO_WM_DIAGRAM_GROUP_CODE" val="_1"/>
  <p:tag name="KSO_WM_UNIT_ID" val="custom20180586_26*a*1"/>
  <p:tag name="KSO_WM_UNIT_TEXT_FILL_FORE_SCHEMECOLOR_INDEX" val="13"/>
  <p:tag name="KSO_WM_UNIT_TEXT_FILL_TYPE" val="1"/>
  <p:tag name="KSO_WM_UNIT_USESOURCEFORMAT_APPLY" val="1"/>
</p:tagLst>
</file>

<file path=ppt/tags/tag29.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1"/>
  <p:tag name="KSO_WM_UNIT_ID" val="diagram20176520_3*n_h_i*1_3_1"/>
  <p:tag name="KSO_WM_UNIT_LAYERLEVEL" val="1_1_1"/>
  <p:tag name="KSO_WM_DIAGRAM_GROUP_CODE" val="n1-1"/>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Lst>
</file>

<file path=ppt/tags/tag290.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7"/>
  <p:tag name="KSO_WM_UNIT_ID" val="diagram20176520_2*n_h_i*1_3_7"/>
  <p:tag name="KSO_WM_UNIT_LAYERLEVEL" val="1_1_1"/>
  <p:tag name="KSO_WM_DIAGRAM_GROUP_CODE" val="n1-1"/>
  <p:tag name="KSO_WM_UNIT_LINE_FORE_SCHEMECOLOR_INDEX" val="8"/>
  <p:tag name="KSO_WM_UNIT_LINE_FILL_TYPE" val="2"/>
</p:tagLst>
</file>

<file path=ppt/tags/tag291.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1"/>
  <p:tag name="KSO_WM_UNIT_ID" val="diagram20176520_2*n_h_i*1_1_1"/>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292.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2"/>
  <p:tag name="KSO_WM_UNIT_ID" val="diagram20176520_2*n_h_i*1_1_2"/>
  <p:tag name="KSO_WM_UNIT_LAYERLEVEL" val="1_1_1"/>
  <p:tag name="KSO_WM_DIAGRAM_GROUP_CODE" val="n1-1"/>
  <p:tag name="KSO_WM_UNIT_FILL_FORE_SCHEMECOLOR_INDEX" val="14"/>
  <p:tag name="KSO_WM_UNIT_FILL_TYPE" val="1"/>
  <p:tag name="KSO_WM_UNIT_TEXT_FILL_FORE_SCHEMECOLOR_INDEX" val="2"/>
  <p:tag name="KSO_WM_UNIT_TEXT_FILL_TYPE" val="1"/>
</p:tagLst>
</file>

<file path=ppt/tags/tag293.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1"/>
  <p:tag name="KSO_WM_UNIT_ID" val="diagram20176520_2*n_h_i*1_2_1"/>
  <p:tag name="KSO_WM_UNIT_LAYERLEVEL" val="1_1_1"/>
  <p:tag name="KSO_WM_DIAGRAM_GROUP_CODE" val="n1-1"/>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Lst>
</file>

<file path=ppt/tags/tag294.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1"/>
  <p:tag name="KSO_WM_UNIT_ID" val="diagram20176520_2*n_h_i*1_3_1"/>
  <p:tag name="KSO_WM_UNIT_LAYERLEVEL" val="1_1_1"/>
  <p:tag name="KSO_WM_DIAGRAM_GROUP_CODE" val="n1-1"/>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Lst>
</file>

<file path=ppt/tags/tag295.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2"/>
  <p:tag name="KSO_WM_UNIT_ID" val="diagram20176520_2*n_h_i*1_2_2"/>
  <p:tag name="KSO_WM_UNIT_LAYERLEVEL" val="1_1_1"/>
  <p:tag name="KSO_WM_DIAGRAM_GROUP_CODE" val="n1-1"/>
  <p:tag name="KSO_WM_UNIT_LINE_FORE_SCHEMECOLOR_INDEX" val="8"/>
  <p:tag name="KSO_WM_UNIT_LINE_FILL_TYPE" val="2"/>
</p:tagLst>
</file>

<file path=ppt/tags/tag296.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3"/>
  <p:tag name="KSO_WM_UNIT_ID" val="diagram20176520_2*n_h_i*1_2_3"/>
  <p:tag name="KSO_WM_UNIT_LAYERLEVEL" val="1_1_1"/>
  <p:tag name="KSO_WM_DIAGRAM_GROUP_CODE" val="n1-1"/>
  <p:tag name="KSO_WM_UNIT_LINE_FORE_SCHEMECOLOR_INDEX" val="8"/>
  <p:tag name="KSO_WM_UNIT_LINE_FILL_TYPE" val="2"/>
</p:tagLst>
</file>

<file path=ppt/tags/tag297.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4"/>
  <p:tag name="KSO_WM_UNIT_ID" val="diagram20176520_2*n_h_i*1_2_4"/>
  <p:tag name="KSO_WM_UNIT_LAYERLEVEL" val="1_1_1"/>
  <p:tag name="KSO_WM_DIAGRAM_GROUP_CODE" val="n1-1"/>
  <p:tag name="KSO_WM_UNIT_FILL_FORE_SCHEMECOLOR_INDEX" val="14"/>
  <p:tag name="KSO_WM_UNIT_FILL_TYPE" val="1"/>
  <p:tag name="KSO_WM_UNIT_LINE_FORE_SCHEMECOLOR_INDEX" val="9"/>
  <p:tag name="KSO_WM_UNIT_LINE_FILL_TYPE" val="2"/>
  <p:tag name="KSO_WM_UNIT_TEXT_FILL_FORE_SCHEMECOLOR_INDEX" val="2"/>
  <p:tag name="KSO_WM_UNIT_TEXT_FILL_TYPE" val="1"/>
</p:tagLst>
</file>

<file path=ppt/tags/tag298.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2"/>
  <p:tag name="KSO_WM_UNIT_ID" val="diagram20176520_2*n_h_i*1_3_2"/>
  <p:tag name="KSO_WM_UNIT_LAYERLEVEL" val="1_1_1"/>
  <p:tag name="KSO_WM_DIAGRAM_GROUP_CODE" val="n1-1"/>
  <p:tag name="KSO_WM_UNIT_LINE_FORE_SCHEMECOLOR_INDEX" val="8"/>
  <p:tag name="KSO_WM_UNIT_LINE_FILL_TYPE" val="2"/>
</p:tagLst>
</file>

<file path=ppt/tags/tag299.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3"/>
  <p:tag name="KSO_WM_UNIT_ID" val="diagram20176520_2*n_h_i*1_3_3"/>
  <p:tag name="KSO_WM_UNIT_LAYERLEVEL" val="1_1_1"/>
  <p:tag name="KSO_WM_DIAGRAM_GROUP_CODE" val="n1-1"/>
  <p:tag name="KSO_WM_UNIT_LINE_FORE_SCHEMECOLOR_INDEX" val="8"/>
  <p:tag name="KSO_WM_UNIT_LINE_FILL_TYPE"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265_1*l_h_d*1_1_1"/>
  <p:tag name="KSO_WM_TEMPLATE_CATEGORY" val="diagram"/>
  <p:tag name="KSO_WM_TEMPLATE_INDEX" val="20200265"/>
  <p:tag name="KSO_WM_UNIT_LAYERLEVEL" val="1_1_1"/>
  <p:tag name="KSO_WM_TAG_VERSION" val="1.0"/>
  <p:tag name="KSO_WM_BEAUTIFY_FLAG" val="#wm#"/>
  <p:tag name="KSO_WM_UNIT_VALUE" val="406*406"/>
  <p:tag name="KSO_WM_UNIT_TYPE" val="l_h_d"/>
  <p:tag name="KSO_WM_UNIT_INDEX" val="1_1_1"/>
  <p:tag name="KSO_WM_DIAGRAM_GROUP_CODE" val="l1-1"/>
  <p:tag name="KSO_WM_UNIT_LINE_FORE_SCHEMECOLOR_INDEX" val="5"/>
  <p:tag name="KSO_WM_UNIT_LINE_FILL_TYPE" val="2"/>
</p:tagLst>
</file>

<file path=ppt/tags/tag30.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4_6"/>
  <p:tag name="KSO_WM_UNIT_ID" val="diagram20176520_3*n_h_i*1_4_6"/>
  <p:tag name="KSO_WM_UNIT_LAYERLEVEL" val="1_1_1"/>
  <p:tag name="KSO_WM_DIAGRAM_GROUP_CODE" val="n1-1"/>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Lst>
</file>

<file path=ppt/tags/tag300.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4"/>
  <p:tag name="KSO_WM_UNIT_ID" val="diagram20176520_2*n_h_i*1_3_4"/>
  <p:tag name="KSO_WM_UNIT_LAYERLEVEL" val="1_1_1"/>
  <p:tag name="KSO_WM_DIAGRAM_GROUP_CODE" val="n1-1"/>
  <p:tag name="KSO_WM_UNIT_FILL_FORE_SCHEMECOLOR_INDEX" val="14"/>
  <p:tag name="KSO_WM_UNIT_FILL_TYPE" val="1"/>
  <p:tag name="KSO_WM_UNIT_LINE_FORE_SCHEMECOLOR_INDEX" val="9"/>
  <p:tag name="KSO_WM_UNIT_LINE_FILL_TYPE" val="2"/>
  <p:tag name="KSO_WM_UNIT_TEXT_FILL_FORE_SCHEMECOLOR_INDEX" val="2"/>
  <p:tag name="KSO_WM_UNIT_TEXT_FILL_TYPE" val="1"/>
</p:tagLst>
</file>

<file path=ppt/tags/tag301.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2_1"/>
  <p:tag name="KSO_WM_UNIT_ID" val="diagram20176520_2*n_h_a*1_2_1"/>
  <p:tag name="KSO_WM_UNIT_LAYERLEVEL" val="1_1_1"/>
  <p:tag name="KSO_WM_UNIT_VALUE" val="10"/>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13"/>
  <p:tag name="KSO_WM_UNIT_TEXT_FILL_TYPE" val="1"/>
</p:tagLst>
</file>

<file path=ppt/tags/tag302.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2_1"/>
  <p:tag name="KSO_WM_UNIT_ID" val="diagram20176520_2*n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4"/>
  <p:tag name="KSO_WM_UNIT_TEXT_FILL_TYPE" val="1"/>
</p:tagLst>
</file>

<file path=ppt/tags/tag303.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3_1"/>
  <p:tag name="KSO_WM_UNIT_ID" val="diagram20176520_2*n_h_a*1_3_1"/>
  <p:tag name="KSO_WM_UNIT_LAYERLEVEL" val="1_1_1"/>
  <p:tag name="KSO_WM_UNIT_VALUE" val="10"/>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13"/>
  <p:tag name="KSO_WM_UNIT_TEXT_FILL_TYPE" val="1"/>
</p:tagLst>
</file>

<file path=ppt/tags/tag304.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3_1"/>
  <p:tag name="KSO_WM_UNIT_ID" val="diagram20176520_2*n_h_f*1_3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4"/>
  <p:tag name="KSO_WM_UNIT_TEXT_FILL_TYPE" val="1"/>
</p:tagLst>
</file>

<file path=ppt/tags/tag305.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6"/>
  <p:tag name="KSO_WM_UNIT_ID" val="diagram20176520_2*n_h_i*1_2_6"/>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306.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6"/>
  <p:tag name="KSO_WM_UNIT_ID" val="diagram20176520_2*n_h_i*1_3_6"/>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307.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3"/>
  <p:tag name="KSO_WM_UNIT_ID" val="diagram20176520_2*n_h_i*1_1_3"/>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308.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1_1"/>
  <p:tag name="KSO_WM_UNIT_ID" val="diagram20176520_2*n_h_a*1_1_1"/>
  <p:tag name="KSO_WM_UNIT_LAYERLEVEL" val="1_1_1"/>
  <p:tag name="KSO_WM_UNIT_VALUE" val="6"/>
  <p:tag name="KSO_WM_UNIT_HIGHLIGHT" val="0"/>
  <p:tag name="KSO_WM_UNIT_COMPATIBLE" val="0"/>
  <p:tag name="KSO_WM_UNIT_CLEAR" val="0"/>
  <p:tag name="KSO_WM_UNIT_PRESET_TEXT_INDEX" val="3"/>
  <p:tag name="KSO_WM_UNIT_PRESET_TEXT_LEN" val="11"/>
  <p:tag name="KSO_WM_DIAGRAM_GROUP_CODE" val="n1-1"/>
  <p:tag name="KSO_WM_UNIT_TEXT_FILL_FORE_SCHEMECOLOR_INDEX" val="13"/>
  <p:tag name="KSO_WM_UNIT_TEXT_FILL_TYPE" val="1"/>
</p:tagLst>
</file>

<file path=ppt/tags/tag309.xml><?xml version="1.0" encoding="utf-8"?>
<p:tagLst xmlns:p="http://schemas.openxmlformats.org/presentationml/2006/main">
  <p:tag name="KSO_WM_TAG_VERSION" val="1.0"/>
  <p:tag name="KSO_WM_SLIDE_ITEM_CNT" val="2"/>
  <p:tag name="KSO_WM_SLIDE_LAYOUT" val="a_d_h"/>
  <p:tag name="KSO_WM_SLIDE_LAYOUT_CNT" val="1_1_1"/>
  <p:tag name="KSO_WM_SLIDE_TYPE" val="text"/>
  <p:tag name="KSO_WM_BEAUTIFY_FLAG" val="#wm#"/>
  <p:tag name="KSO_WM_SLIDE_POSITION" val="151*212"/>
  <p:tag name="KSO_WM_SLIDE_SIZE" val="740*241"/>
  <p:tag name="KSO_WM_COMBINE_RELATE_SLIDE_ID" val="background20177508_10"/>
  <p:tag name="KSO_WM_TEMPLATE_CATEGORY" val="custom"/>
  <p:tag name="KSO_WM_TEMPLATE_INDEX" val="20180586"/>
  <p:tag name="KSO_WM_SLIDE_ID" val="custom20180586_26"/>
  <p:tag name="KSO_WM_SLIDE_INDEX" val="26"/>
  <p:tag name="KSO_WM_TEMPLATE_SUBCATEGORY" val="combine"/>
</p:tagLst>
</file>

<file path=ppt/tags/tag31.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5"/>
  <p:tag name="KSO_WM_UNIT_ID" val="diagram20176520_3*n_h_i*1_2_5"/>
  <p:tag name="KSO_WM_UNIT_LAYERLEVEL" val="1_1_1"/>
  <p:tag name="KSO_WM_DIAGRAM_GROUP_CODE" val="n1-1"/>
  <p:tag name="KSO_WM_UNIT_LINE_FORE_SCHEMECOLOR_INDEX" val="8"/>
  <p:tag name="KSO_WM_UNIT_LINE_FILL_TYPE" val="2"/>
</p:tagLst>
</file>

<file path=ppt/tags/tag310.xml><?xml version="1.0" encoding="utf-8"?>
<p:tagLst xmlns:p="http://schemas.openxmlformats.org/presentationml/2006/main">
  <p:tag name="KSO_WM_UNIT_HIGHLIGHT" val="0"/>
  <p:tag name="KSO_WM_UNIT_COMPATIBLE" val="0"/>
  <p:tag name="KSO_WM_DIAGRAM_GROUP_CODE" val="n1-1"/>
  <p:tag name="KSO_WM_UNIT_TYPE" val="n_i"/>
  <p:tag name="KSO_WM_UNIT_INDEX" val="1_1"/>
  <p:tag name="KSO_WM_UNIT_ID" val="diagram20190038_1*n_i*1_1"/>
  <p:tag name="KSO_WM_TEMPLATE_CATEGORY" val="diagram"/>
  <p:tag name="KSO_WM_TEMPLATE_INDEX" val="20190038"/>
  <p:tag name="KSO_WM_UNIT_LAYERLEVEL" val="1_1"/>
  <p:tag name="KSO_WM_TAG_VERSION" val="1.0"/>
  <p:tag name="KSO_WM_BEAUTIFY_FLAG" val="#wm#"/>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Lst>
</file>

<file path=ppt/tags/tag311.xml><?xml version="1.0" encoding="utf-8"?>
<p:tagLst xmlns:p="http://schemas.openxmlformats.org/presentationml/2006/main">
  <p:tag name="KSO_WM_UNIT_HIGHLIGHT" val="0"/>
  <p:tag name="KSO_WM_UNIT_COMPATIBLE" val="0"/>
  <p:tag name="KSO_WM_DIAGRAM_GROUP_CODE" val="n1-1"/>
  <p:tag name="KSO_WM_UNIT_TYPE" val="n_h_i"/>
  <p:tag name="KSO_WM_UNIT_INDEX" val="1_1_1"/>
  <p:tag name="KSO_WM_UNIT_ID" val="diagram20190038_1*n_h_i*1_1_1"/>
  <p:tag name="KSO_WM_TEMPLATE_CATEGORY" val="diagram"/>
  <p:tag name="KSO_WM_TEMPLATE_INDEX" val="20190038"/>
  <p:tag name="KSO_WM_UNIT_LAYERLEVEL" val="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Lst>
</file>

<file path=ppt/tags/tag312.xml><?xml version="1.0" encoding="utf-8"?>
<p:tagLst xmlns:p="http://schemas.openxmlformats.org/presentationml/2006/main">
  <p:tag name="KSO_WM_UNIT_HIGHLIGHT" val="0"/>
  <p:tag name="KSO_WM_UNIT_COMPATIBLE" val="0"/>
  <p:tag name="KSO_WM_DIAGRAM_GROUP_CODE" val="n1-1"/>
  <p:tag name="KSO_WM_UNIT_TYPE" val="n_h_h_i"/>
  <p:tag name="KSO_WM_UNIT_INDEX" val="1_2_1_1"/>
  <p:tag name="KSO_WM_UNIT_ID" val="diagram20190038_1*n_h_h_i*1_2_1_1"/>
  <p:tag name="KSO_WM_TEMPLATE_CATEGORY" val="diagram"/>
  <p:tag name="KSO_WM_TEMPLATE_INDEX" val="20190038"/>
  <p:tag name="KSO_WM_UNIT_LAYERLEVEL" val="1_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313.xml><?xml version="1.0" encoding="utf-8"?>
<p:tagLst xmlns:p="http://schemas.openxmlformats.org/presentationml/2006/main">
  <p:tag name="KSO_WM_UNIT_VALUE" val="30"/>
  <p:tag name="KSO_WM_UNIT_HIGHLIGHT" val="0"/>
  <p:tag name="KSO_WM_UNIT_COMPATIBLE" val="0"/>
  <p:tag name="KSO_WM_DIAGRAM_GROUP_CODE" val="n1-1"/>
  <p:tag name="KSO_WM_UNIT_TYPE" val="n_h_h_f"/>
  <p:tag name="KSO_WM_UNIT_INDEX" val="1_2_1_1"/>
  <p:tag name="KSO_WM_UNIT_ID" val="diagram20190038_1*n_h_h_f*1_2_1_1"/>
  <p:tag name="KSO_WM_TEMPLATE_CATEGORY" val="diagram"/>
  <p:tag name="KSO_WM_TEMPLATE_INDEX" val="20190038"/>
  <p:tag name="KSO_WM_UNIT_LAYERLEVEL" val="1_1_1_1"/>
  <p:tag name="KSO_WM_TAG_VERSION" val="1.0"/>
  <p:tag name="KSO_WM_BEAUTIFY_FLAG" val="#wm#"/>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Lst>
</file>

<file path=ppt/tags/tag314.xml><?xml version="1.0" encoding="utf-8"?>
<p:tagLst xmlns:p="http://schemas.openxmlformats.org/presentationml/2006/main">
  <p:tag name="KSO_WM_UNIT_ISCONTENTSTITLE" val="0"/>
  <p:tag name="KSO_WM_UNIT_VALUE" val="9"/>
  <p:tag name="KSO_WM_UNIT_HIGHLIGHT" val="0"/>
  <p:tag name="KSO_WM_UNIT_COMPATIBLE" val="0"/>
  <p:tag name="KSO_WM_DIAGRAM_GROUP_CODE" val="n1-1"/>
  <p:tag name="KSO_WM_UNIT_TYPE" val="n_h_h_a"/>
  <p:tag name="KSO_WM_UNIT_INDEX" val="1_2_1_1"/>
  <p:tag name="KSO_WM_UNIT_ID" val="diagram20190038_1*n_h_h_a*1_2_1_1"/>
  <p:tag name="KSO_WM_TEMPLATE_CATEGORY" val="diagram"/>
  <p:tag name="KSO_WM_TEMPLATE_INDEX" val="20190038"/>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13"/>
  <p:tag name="KSO_WM_UNIT_TEXT_FILL_TYPE" val="1"/>
</p:tagLst>
</file>

<file path=ppt/tags/tag315.xml><?xml version="1.0" encoding="utf-8"?>
<p:tagLst xmlns:p="http://schemas.openxmlformats.org/presentationml/2006/main">
  <p:tag name="KSO_WM_UNIT_HIGHLIGHT" val="0"/>
  <p:tag name="KSO_WM_UNIT_COMPATIBLE" val="0"/>
  <p:tag name="KSO_WM_DIAGRAM_GROUP_CODE" val="n1-1"/>
  <p:tag name="KSO_WM_UNIT_TYPE" val="n_h_h_i"/>
  <p:tag name="KSO_WM_UNIT_INDEX" val="1_2_2_1"/>
  <p:tag name="KSO_WM_UNIT_ID" val="diagram20190038_1*n_h_h_i*1_2_2_1"/>
  <p:tag name="KSO_WM_TEMPLATE_CATEGORY" val="diagram"/>
  <p:tag name="KSO_WM_TEMPLATE_INDEX" val="20190038"/>
  <p:tag name="KSO_WM_UNIT_LAYERLEVEL" val="1_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316.xml><?xml version="1.0" encoding="utf-8"?>
<p:tagLst xmlns:p="http://schemas.openxmlformats.org/presentationml/2006/main">
  <p:tag name="KSO_WM_UNIT_VALUE" val="30"/>
  <p:tag name="KSO_WM_UNIT_HIGHLIGHT" val="0"/>
  <p:tag name="KSO_WM_UNIT_COMPATIBLE" val="0"/>
  <p:tag name="KSO_WM_DIAGRAM_GROUP_CODE" val="n1-1"/>
  <p:tag name="KSO_WM_UNIT_TYPE" val="n_h_h_f"/>
  <p:tag name="KSO_WM_UNIT_INDEX" val="1_2_2_1"/>
  <p:tag name="KSO_WM_UNIT_ID" val="diagram20190038_1*n_h_h_f*1_2_2_1"/>
  <p:tag name="KSO_WM_TEMPLATE_CATEGORY" val="diagram"/>
  <p:tag name="KSO_WM_TEMPLATE_INDEX" val="20190038"/>
  <p:tag name="KSO_WM_UNIT_LAYERLEVEL" val="1_1_1_1"/>
  <p:tag name="KSO_WM_TAG_VERSION" val="1.0"/>
  <p:tag name="KSO_WM_BEAUTIFY_FLAG" val="#wm#"/>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Lst>
</file>

<file path=ppt/tags/tag317.xml><?xml version="1.0" encoding="utf-8"?>
<p:tagLst xmlns:p="http://schemas.openxmlformats.org/presentationml/2006/main">
  <p:tag name="KSO_WM_UNIT_ISCONTENTSTITLE" val="0"/>
  <p:tag name="KSO_WM_UNIT_VALUE" val="9"/>
  <p:tag name="KSO_WM_UNIT_HIGHLIGHT" val="0"/>
  <p:tag name="KSO_WM_UNIT_COMPATIBLE" val="0"/>
  <p:tag name="KSO_WM_DIAGRAM_GROUP_CODE" val="n1-1"/>
  <p:tag name="KSO_WM_UNIT_TYPE" val="n_h_h_a"/>
  <p:tag name="KSO_WM_UNIT_INDEX" val="1_2_2_1"/>
  <p:tag name="KSO_WM_UNIT_ID" val="diagram20190038_1*n_h_h_a*1_2_2_1"/>
  <p:tag name="KSO_WM_TEMPLATE_CATEGORY" val="diagram"/>
  <p:tag name="KSO_WM_TEMPLATE_INDEX" val="20190038"/>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13"/>
  <p:tag name="KSO_WM_UNIT_TEXT_FILL_TYPE" val="1"/>
</p:tagLst>
</file>

<file path=ppt/tags/tag318.xml><?xml version="1.0" encoding="utf-8"?>
<p:tagLst xmlns:p="http://schemas.openxmlformats.org/presentationml/2006/main">
  <p:tag name="KSO_WM_UNIT_HIGHLIGHT" val="0"/>
  <p:tag name="KSO_WM_UNIT_COMPATIBLE" val="0"/>
  <p:tag name="KSO_WM_DIAGRAM_GROUP_CODE" val="n1-1"/>
  <p:tag name="KSO_WM_UNIT_TYPE" val="n_z"/>
  <p:tag name="KSO_WM_UNIT_INDEX" val="1_1"/>
  <p:tag name="KSO_WM_UNIT_ID" val="diagram20190038_1*n_z*1_1"/>
  <p:tag name="KSO_WM_TEMPLATE_CATEGORY" val="diagram"/>
  <p:tag name="KSO_WM_TEMPLATE_INDEX" val="20190038"/>
  <p:tag name="KSO_WM_UNIT_LAYERLEVEL" val="1_1"/>
  <p:tag name="KSO_WM_TAG_VERSION" val="1.0"/>
  <p:tag name="KSO_WM_BEAUTIFY_FLAG" val="#wm#"/>
  <p:tag name="KSO_WM_UNIT_DIAGRAM_ISNUMVISUAL" val="0"/>
  <p:tag name="KSO_WM_UNIT_DIAGRAM_ISREFERUNIT" val="0"/>
  <p:tag name="KSO_WM_UNIT_LINE_FORE_SCHEMECOLOR_INDEX" val="14"/>
  <p:tag name="KSO_WM_UNIT_LINE_FILL_TYPE" val="2"/>
</p:tagLst>
</file>

<file path=ppt/tags/tag319.xml><?xml version="1.0" encoding="utf-8"?>
<p:tagLst xmlns:p="http://schemas.openxmlformats.org/presentationml/2006/main">
  <p:tag name="KSO_WM_UNIT_HIGHLIGHT" val="0"/>
  <p:tag name="KSO_WM_UNIT_COMPATIBLE" val="0"/>
  <p:tag name="KSO_WM_DIAGRAM_GROUP_CODE" val="n1-1"/>
  <p:tag name="KSO_WM_UNIT_TYPE" val="n_h_h_i"/>
  <p:tag name="KSO_WM_UNIT_INDEX" val="1_2_1_2"/>
  <p:tag name="KSO_WM_UNIT_ID" val="diagram20190038_1*n_h_h_i*1_2_1_2"/>
  <p:tag name="KSO_WM_TEMPLATE_CATEGORY" val="diagram"/>
  <p:tag name="KSO_WM_TEMPLATE_INDEX" val="20190038"/>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32.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3"/>
  <p:tag name="KSO_WM_UNIT_ID" val="diagram20176520_3*n_h_i*1_2_3"/>
  <p:tag name="KSO_WM_UNIT_LAYERLEVEL" val="1_1_1"/>
  <p:tag name="KSO_WM_DIAGRAM_GROUP_CODE" val="n1-1"/>
  <p:tag name="KSO_WM_UNIT_LINE_FORE_SCHEMECOLOR_INDEX" val="8"/>
  <p:tag name="KSO_WM_UNIT_LINE_FILL_TYPE" val="2"/>
</p:tagLst>
</file>

<file path=ppt/tags/tag320.xml><?xml version="1.0" encoding="utf-8"?>
<p:tagLst xmlns:p="http://schemas.openxmlformats.org/presentationml/2006/main">
  <p:tag name="KSO_WM_UNIT_HIGHLIGHT" val="0"/>
  <p:tag name="KSO_WM_UNIT_COMPATIBLE" val="0"/>
  <p:tag name="KSO_WM_DIAGRAM_GROUP_CODE" val="n1-1"/>
  <p:tag name="KSO_WM_UNIT_TYPE" val="n_h_h_i"/>
  <p:tag name="KSO_WM_UNIT_INDEX" val="1_2_2_2"/>
  <p:tag name="KSO_WM_UNIT_ID" val="diagram20190038_1*n_h_h_i*1_2_2_2"/>
  <p:tag name="KSO_WM_TEMPLATE_CATEGORY" val="diagram"/>
  <p:tag name="KSO_WM_TEMPLATE_INDEX" val="20190038"/>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321.xml><?xml version="1.0" encoding="utf-8"?>
<p:tagLst xmlns:p="http://schemas.openxmlformats.org/presentationml/2006/main">
  <p:tag name="KSO_WM_UNIT_ISCONTENTSTITLE" val="0"/>
  <p:tag name="KSO_WM_UNIT_VALUE" val="4"/>
  <p:tag name="KSO_WM_UNIT_HIGHLIGHT" val="0"/>
  <p:tag name="KSO_WM_UNIT_COMPATIBLE" val="0"/>
  <p:tag name="KSO_WM_DIAGRAM_GROUP_CODE" val="n1-1"/>
  <p:tag name="KSO_WM_UNIT_TYPE" val="n_h_f"/>
  <p:tag name="KSO_WM_UNIT_INDEX" val="1_1_1"/>
  <p:tag name="KSO_WM_UNIT_ID" val="diagram20190038_1*n_h_f*1_1_1"/>
  <p:tag name="KSO_WM_TEMPLATE_CATEGORY" val="diagram"/>
  <p:tag name="KSO_WM_TEMPLATE_INDEX" val="20190038"/>
  <p:tag name="KSO_WM_UNIT_LAYERLEVEL" val="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14"/>
  <p:tag name="KSO_WM_UNIT_TEXT_FILL_TYPE" val="1"/>
</p:tagLst>
</file>

<file path=ppt/tags/tag322.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1_1"/>
  <p:tag name="KSO_WM_UNIT_ID" val="diagram20176520_3*n_h_a*1_1_1"/>
  <p:tag name="KSO_WM_UNIT_LAYERLEVEL" val="1_1_1"/>
  <p:tag name="KSO_WM_UNIT_VALUE" val="6"/>
  <p:tag name="KSO_WM_UNIT_HIGHLIGHT" val="0"/>
  <p:tag name="KSO_WM_UNIT_COMPATIBLE" val="0"/>
  <p:tag name="KSO_WM_UNIT_CLEAR" val="0"/>
  <p:tag name="KSO_WM_UNIT_PRESET_TEXT_INDEX" val="3"/>
  <p:tag name="KSO_WM_UNIT_PRESET_TEXT_LEN" val="11"/>
  <p:tag name="KSO_WM_DIAGRAM_GROUP_CODE" val="n1-1"/>
  <p:tag name="KSO_WM_UNIT_TEXT_FILL_FORE_SCHEMECOLOR_INDEX" val="13"/>
  <p:tag name="KSO_WM_UNIT_TEXT_FILL_TYPE" val="1"/>
</p:tagLst>
</file>

<file path=ppt/tags/tag323.xml><?xml version="1.0" encoding="utf-8"?>
<p:tagLst xmlns:p="http://schemas.openxmlformats.org/presentationml/2006/main">
  <p:tag name="KSO_WM_TAG_VERSION" val="1.0"/>
  <p:tag name="KSO_WM_BEAUTIFY_FLAG" val="#wm#"/>
  <p:tag name="KSO_WM_TEMPLATE_CATEGORY" val="diagram"/>
  <p:tag name="KSO_WM_TEMPLATE_INDEX" val="160022"/>
  <p:tag name="KSO_WM_UNIT_TYPE" val="m_h_a"/>
  <p:tag name="KSO_WM_UNIT_INDEX" val="1_1_1"/>
  <p:tag name="KSO_WM_UNIT_ID" val="diagram160022_4*m_h_a*1_1_1"/>
  <p:tag name="KSO_WM_UNIT_CLEAR" val="1"/>
  <p:tag name="KSO_WM_UNIT_LAYERLEVEL" val="1_1_1"/>
  <p:tag name="KSO_WM_UNIT_VALUE" val="42"/>
  <p:tag name="KSO_WM_UNIT_HIGHLIGHT" val="0"/>
  <p:tag name="KSO_WM_UNIT_COMPATIBLE" val="0"/>
  <p:tag name="KSO_WM_DIAGRAM_GROUP_CODE" val="m1-1"/>
  <p:tag name="KSO_WM_UNIT_PRESET_TEXT" val="LOREM"/>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324.xml><?xml version="1.0" encoding="utf-8"?>
<p:tagLst xmlns:p="http://schemas.openxmlformats.org/presentationml/2006/main">
  <p:tag name="KSO_WM_TAG_VERSION" val="1.0"/>
  <p:tag name="KSO_WM_BEAUTIFY_FLAG" val="#wm#"/>
  <p:tag name="KSO_WM_TEMPLATE_CATEGORY" val="diagram"/>
  <p:tag name="KSO_WM_TEMPLATE_INDEX" val="160022"/>
  <p:tag name="KSO_WM_UNIT_TYPE" val="m_h_a"/>
  <p:tag name="KSO_WM_UNIT_INDEX" val="1_2_1"/>
  <p:tag name="KSO_WM_UNIT_ID" val="diagram160022_4*m_h_a*1_2_1"/>
  <p:tag name="KSO_WM_UNIT_CLEAR" val="1"/>
  <p:tag name="KSO_WM_UNIT_LAYERLEVEL" val="1_1_1"/>
  <p:tag name="KSO_WM_UNIT_VALUE" val="4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325.xml><?xml version="1.0" encoding="utf-8"?>
<p:tagLst xmlns:p="http://schemas.openxmlformats.org/presentationml/2006/main">
  <p:tag name="KSO_WM_TAG_VERSION" val="1.0"/>
  <p:tag name="KSO_WM_BEAUTIFY_FLAG" val="#wm#"/>
  <p:tag name="KSO_WM_TEMPLATE_CATEGORY" val="diagram"/>
  <p:tag name="KSO_WM_TEMPLATE_INDEX" val="160022"/>
  <p:tag name="KSO_WM_UNIT_TYPE" val="m_h_a"/>
  <p:tag name="KSO_WM_UNIT_INDEX" val="1_3_1"/>
  <p:tag name="KSO_WM_UNIT_ID" val="diagram160022_4*m_h_a*1_3_1"/>
  <p:tag name="KSO_WM_UNIT_CLEAR" val="1"/>
  <p:tag name="KSO_WM_UNIT_LAYERLEVEL" val="1_1_1"/>
  <p:tag name="KSO_WM_UNIT_VALUE" val="42"/>
  <p:tag name="KSO_WM_UNIT_HIGHLIGHT" val="0"/>
  <p:tag name="KSO_WM_UNIT_COMPATIBLE" val="0"/>
  <p:tag name="KSO_WM_DIAGRAM_GROUP_CODE" val="m1-1"/>
  <p:tag name="KSO_WM_UNIT_PRESET_TEXT" val="LOREM"/>
  <p:tag name="KSO_WM_UNIT_LINE_FORE_SCHEMECOLOR_INDEX" val="5"/>
  <p:tag name="KSO_WM_UNIT_LINE_FILL_TYPE" val="2"/>
  <p:tag name="KSO_WM_UNIT_TEXT_FILL_FORE_SCHEMECOLOR_INDEX" val="5"/>
  <p:tag name="KSO_WM_UNIT_TEXT_FILL_TYPE" val="1"/>
</p:tagLst>
</file>

<file path=ppt/tags/tag326.xml><?xml version="1.0" encoding="utf-8"?>
<p:tagLst xmlns:p="http://schemas.openxmlformats.org/presentationml/2006/main">
  <p:tag name="KSO_WM_TAG_VERSION" val="1.0"/>
  <p:tag name="KSO_WM_BEAUTIFY_FLAG" val="#wm#"/>
  <p:tag name="KSO_WM_TEMPLATE_CATEGORY" val="diagram"/>
  <p:tag name="KSO_WM_TEMPLATE_INDEX" val="160022"/>
  <p:tag name="KSO_WM_UNIT_TYPE" val="m_h_a"/>
  <p:tag name="KSO_WM_UNIT_INDEX" val="1_4_1"/>
  <p:tag name="KSO_WM_UNIT_ID" val="diagram160022_4*m_h_a*1_4_1"/>
  <p:tag name="KSO_WM_UNIT_CLEAR" val="1"/>
  <p:tag name="KSO_WM_UNIT_LAYERLEVEL" val="1_1_1"/>
  <p:tag name="KSO_WM_UNIT_VALUE" val="42"/>
  <p:tag name="KSO_WM_UNIT_HIGHLIGHT" val="0"/>
  <p:tag name="KSO_WM_UNIT_COMPATIBLE" val="0"/>
  <p:tag name="KSO_WM_DIAGRAM_GROUP_CODE" val="m1-1"/>
  <p:tag name="KSO_WM_UNIT_PRESET_TEXT" val="LOREM"/>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327.xml><?xml version="1.0" encoding="utf-8"?>
<p:tagLst xmlns:p="http://schemas.openxmlformats.org/presentationml/2006/main">
  <p:tag name="KSO_WM_TAG_VERSION" val="1.0"/>
  <p:tag name="KSO_WM_BEAUTIFY_FLAG" val="#wm#"/>
  <p:tag name="KSO_WM_TEMPLATE_CATEGORY" val="diagram"/>
  <p:tag name="KSO_WM_TEMPLATE_INDEX" val="160022"/>
  <p:tag name="KSO_WM_UNIT_TYPE" val="m_h_f"/>
  <p:tag name="KSO_WM_UNIT_INDEX" val="1_3_1"/>
  <p:tag name="KSO_WM_UNIT_ID" val="diagram160022_4*m_h_f*1_3_1"/>
  <p:tag name="KSO_WM_UNIT_CLEAR" val="1"/>
  <p:tag name="KSO_WM_UNIT_LAYERLEVEL" val="1_1_1"/>
  <p:tag name="KSO_WM_UNIT_VALUE" val="22"/>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328.xml><?xml version="1.0" encoding="utf-8"?>
<p:tagLst xmlns:p="http://schemas.openxmlformats.org/presentationml/2006/main">
  <p:tag name="KSO_WM_TAG_VERSION" val="1.0"/>
  <p:tag name="KSO_WM_BEAUTIFY_FLAG" val="#wm#"/>
  <p:tag name="KSO_WM_TEMPLATE_CATEGORY" val="diagram"/>
  <p:tag name="KSO_WM_TEMPLATE_INDEX" val="160022"/>
  <p:tag name="KSO_WM_UNIT_TYPE" val="m_h_f"/>
  <p:tag name="KSO_WM_UNIT_INDEX" val="1_4_1"/>
  <p:tag name="KSO_WM_UNIT_ID" val="diagram160022_4*m_h_f*1_4_1"/>
  <p:tag name="KSO_WM_UNIT_CLEAR" val="1"/>
  <p:tag name="KSO_WM_UNIT_LAYERLEVEL" val="1_1_1"/>
  <p:tag name="KSO_WM_UNIT_VALUE" val="24"/>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329.xml><?xml version="1.0" encoding="utf-8"?>
<p:tagLst xmlns:p="http://schemas.openxmlformats.org/presentationml/2006/main">
  <p:tag name="KSO_WM_TAG_VERSION" val="1.0"/>
  <p:tag name="KSO_WM_BEAUTIFY_FLAG" val="#wm#"/>
  <p:tag name="KSO_WM_TEMPLATE_CATEGORY" val="diagram"/>
  <p:tag name="KSO_WM_TEMPLATE_INDEX" val="160022"/>
  <p:tag name="KSO_WM_UNIT_TYPE" val="m_h_f"/>
  <p:tag name="KSO_WM_UNIT_INDEX" val="1_1_1"/>
  <p:tag name="KSO_WM_UNIT_ID" val="diagram160022_4*m_h_f*1_1_1"/>
  <p:tag name="KSO_WM_UNIT_CLEAR" val="1"/>
  <p:tag name="KSO_WM_UNIT_LAYERLEVEL" val="1_1_1"/>
  <p:tag name="KSO_WM_UNIT_VALUE" val="22"/>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33.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1"/>
  <p:tag name="KSO_WM_UNIT_ID" val="diagram20176520_3*n_h_i*1_2_1"/>
  <p:tag name="KSO_WM_UNIT_LAYERLEVEL" val="1_1_1"/>
  <p:tag name="KSO_WM_DIAGRAM_GROUP_CODE" val="n1-1"/>
  <p:tag name="KSO_WM_UNIT_FILL_FORE_SCHEMECOLOR_INDEX" val="14"/>
  <p:tag name="KSO_WM_UNIT_FILL_TYPE" val="1"/>
  <p:tag name="KSO_WM_UNIT_LINE_FORE_SCHEMECOLOR_INDEX" val="9"/>
  <p:tag name="KSO_WM_UNIT_LINE_FILL_TYPE" val="2"/>
  <p:tag name="KSO_WM_UNIT_TEXT_FILL_FORE_SCHEMECOLOR_INDEX" val="2"/>
  <p:tag name="KSO_WM_UNIT_TEXT_FILL_TYPE" val="1"/>
</p:tagLst>
</file>

<file path=ppt/tags/tag330.xml><?xml version="1.0" encoding="utf-8"?>
<p:tagLst xmlns:p="http://schemas.openxmlformats.org/presentationml/2006/main">
  <p:tag name="KSO_WM_TAG_VERSION" val="1.0"/>
  <p:tag name="KSO_WM_BEAUTIFY_FLAG" val="#wm#"/>
  <p:tag name="KSO_WM_TEMPLATE_CATEGORY" val="diagram"/>
  <p:tag name="KSO_WM_TEMPLATE_INDEX" val="160022"/>
  <p:tag name="KSO_WM_UNIT_TYPE" val="m_h_f"/>
  <p:tag name="KSO_WM_UNIT_INDEX" val="1_2_1"/>
  <p:tag name="KSO_WM_UNIT_ID" val="diagram160022_4*m_h_f*1_2_1"/>
  <p:tag name="KSO_WM_UNIT_CLEAR" val="1"/>
  <p:tag name="KSO_WM_UNIT_LAYERLEVEL" val="1_1_1"/>
  <p:tag name="KSO_WM_UNIT_VALUE" val="22"/>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331.xml><?xml version="1.0" encoding="utf-8"?>
<p:tagLst xmlns:p="http://schemas.openxmlformats.org/presentationml/2006/main">
  <p:tag name="KSO_WM_TEMPLATE_CATEGORY" val="diagram"/>
  <p:tag name="KSO_WM_TEMPLATE_INDEX" val="20170255"/>
  <p:tag name="KSO_WM_UNIT_TYPE" val="n_h_f"/>
  <p:tag name="KSO_WM_UNIT_INDEX" val="1_2_2"/>
  <p:tag name="KSO_WM_UNIT_ID" val="diagram20170255_2*n_h_f*1_2_2"/>
  <p:tag name="KSO_WM_UNIT_LAYERLEVEL" val="1_1_1"/>
  <p:tag name="KSO_WM_UNIT_VALUE" val="25"/>
  <p:tag name="KSO_WM_UNIT_HIGHLIGHT" val="0"/>
  <p:tag name="KSO_WM_UNIT_COMPATIBLE" val="0"/>
  <p:tag name="KSO_WM_UNIT_CLEAR" val="0"/>
  <p:tag name="KSO_WM_BEAUTIFY_FLAG" val="#wm#"/>
  <p:tag name="KSO_WM_TAG_VERSION" val="1.0"/>
  <p:tag name="KSO_WM_DIAGRAM_GROUP_CODE" val="n1-1"/>
  <p:tag name="KSO_WM_UNIT_PRESET_TEXT" val="Text"/>
  <p:tag name="KSO_WM_UNIT_FILL_FORE_SCHEMECOLOR_INDEX" val="6"/>
  <p:tag name="KSO_WM_UNIT_FILL_TYPE" val="1"/>
  <p:tag name="KSO_WM_UNIT_LINE_FORE_SCHEMECOLOR_INDEX" val="2"/>
  <p:tag name="KSO_WM_UNIT_LINE_FILL_TYPE" val="2"/>
  <p:tag name="KSO_WM_UNIT_TEXT_FILL_FORE_SCHEMECOLOR_INDEX" val="16"/>
  <p:tag name="KSO_WM_UNIT_TEXT_FILL_TYPE" val="1"/>
</p:tagLst>
</file>

<file path=ppt/tags/tag332.xml><?xml version="1.0" encoding="utf-8"?>
<p:tagLst xmlns:p="http://schemas.openxmlformats.org/presentationml/2006/main">
  <p:tag name="KSO_WM_TEMPLATE_CATEGORY" val="diagram"/>
  <p:tag name="KSO_WM_TEMPLATE_INDEX" val="20170255"/>
  <p:tag name="KSO_WM_UNIT_TYPE" val="n_h_a"/>
  <p:tag name="KSO_WM_UNIT_INDEX" val="1_1_1"/>
  <p:tag name="KSO_WM_UNIT_ID" val="diagram20170255_2*n_h_a*1_1_1"/>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5"/>
  <p:tag name="KSO_WM_UNIT_TEXT_FILL_TYPE" val="1"/>
</p:tagLst>
</file>

<file path=ppt/tags/tag333.xml><?xml version="1.0" encoding="utf-8"?>
<p:tagLst xmlns:p="http://schemas.openxmlformats.org/presentationml/2006/main">
  <p:tag name="KSO_WM_TEMPLATE_CATEGORY" val="diagram"/>
  <p:tag name="KSO_WM_TEMPLATE_INDEX" val="20170255"/>
  <p:tag name="KSO_WM_UNIT_TYPE" val="n_h_f"/>
  <p:tag name="KSO_WM_UNIT_INDEX" val="1_1_1"/>
  <p:tag name="KSO_WM_UNIT_ID" val="diagram20170255_2*n_h_f*1_1_1"/>
  <p:tag name="KSO_WM_UNIT_LAYERLEVEL" val="1_1_1"/>
  <p:tag name="KSO_WM_UNIT_VALUE" val="72"/>
  <p:tag name="KSO_WM_UNIT_HIGHLIGHT" val="0"/>
  <p:tag name="KSO_WM_UNIT_COMPATIBLE" val="0"/>
  <p:tag name="KSO_WM_UNIT_CLEAR" val="0"/>
  <p:tag name="KSO_WM_BEAUTIFY_FLAG" val="#wm#"/>
  <p:tag name="KSO_WM_TAG_VERSION" val="1.0"/>
  <p:tag name="KSO_WM_DIAGRAM_GROUP_CODE" val="n1-1"/>
  <p:tag name="KSO_WM_UNIT_PRESET_TEXT" val="Lorem ipsum dolor sit amet, consectetur adipisicing elit."/>
  <p:tag name="KSO_WM_UNIT_TEXT_FILL_FORE_SCHEMECOLOR_INDEX" val="15"/>
  <p:tag name="KSO_WM_UNIT_TEXT_FILL_TYPE" val="1"/>
</p:tagLst>
</file>

<file path=ppt/tags/tag334.xml><?xml version="1.0" encoding="utf-8"?>
<p:tagLst xmlns:p="http://schemas.openxmlformats.org/presentationml/2006/main">
  <p:tag name="KSO_WM_TEMPLATE_CATEGORY" val="diagram"/>
  <p:tag name="KSO_WM_TEMPLATE_INDEX" val="20170255"/>
  <p:tag name="KSO_WM_UNIT_TYPE" val="n_h_i"/>
  <p:tag name="KSO_WM_UNIT_INDEX" val="1_1_1"/>
  <p:tag name="KSO_WM_UNIT_ID" val="diagram20170255_2*n_h_i*1_1_1"/>
  <p:tag name="KSO_WM_UNIT_LAYERLEVEL" val="1_1_1"/>
  <p:tag name="KSO_WM_BEAUTIFY_FLAG" val="#wm#"/>
  <p:tag name="KSO_WM_TAG_VERSION" val="1.0"/>
  <p:tag name="KSO_WM_DIAGRAM_GROUP_CODE" val="n1-1"/>
  <p:tag name="KSO_WM_UNIT_LINE_FORE_SCHEMECOLOR_INDEX" val="15"/>
  <p:tag name="KSO_WM_UNIT_LINE_FILL_TYPE" val="2"/>
</p:tagLst>
</file>

<file path=ppt/tags/tag335.xml><?xml version="1.0" encoding="utf-8"?>
<p:tagLst xmlns:p="http://schemas.openxmlformats.org/presentationml/2006/main">
  <p:tag name="KSO_WM_TEMPLATE_CATEGORY" val="diagram"/>
  <p:tag name="KSO_WM_TEMPLATE_INDEX" val="20170255"/>
  <p:tag name="KSO_WM_UNIT_TYPE" val="n_h_f"/>
  <p:tag name="KSO_WM_UNIT_INDEX" val="1_1_4"/>
  <p:tag name="KSO_WM_UNIT_ID" val="diagram20170255_2*n_h_f*1_1_4"/>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5"/>
  <p:tag name="KSO_WM_UNIT_FILL_TYPE" val="1"/>
  <p:tag name="KSO_WM_UNIT_LINE_FORE_SCHEMECOLOR_INDEX" val="2"/>
  <p:tag name="KSO_WM_UNIT_LINE_FILL_TYPE" val="2"/>
  <p:tag name="KSO_WM_UNIT_TEXT_FILL_FORE_SCHEMECOLOR_INDEX" val="16"/>
  <p:tag name="KSO_WM_UNIT_TEXT_FILL_TYPE" val="1"/>
</p:tagLst>
</file>

<file path=ppt/tags/tag336.xml><?xml version="1.0" encoding="utf-8"?>
<p:tagLst xmlns:p="http://schemas.openxmlformats.org/presentationml/2006/main">
  <p:tag name="KSO_WM_TEMPLATE_CATEGORY" val="diagram"/>
  <p:tag name="KSO_WM_TEMPLATE_INDEX" val="20170255"/>
  <p:tag name="KSO_WM_UNIT_TYPE" val="n_h_a"/>
  <p:tag name="KSO_WM_UNIT_INDEX" val="1_1_2"/>
  <p:tag name="KSO_WM_UNIT_ID" val="diagram20170255_2*n_h_a*1_1_2"/>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5"/>
  <p:tag name="KSO_WM_UNIT_TEXT_FILL_TYPE" val="1"/>
</p:tagLst>
</file>

<file path=ppt/tags/tag337.xml><?xml version="1.0" encoding="utf-8"?>
<p:tagLst xmlns:p="http://schemas.openxmlformats.org/presentationml/2006/main">
  <p:tag name="KSO_WM_TEMPLATE_CATEGORY" val="diagram"/>
  <p:tag name="KSO_WM_TEMPLATE_INDEX" val="20170255"/>
  <p:tag name="KSO_WM_UNIT_TYPE" val="n_h_f"/>
  <p:tag name="KSO_WM_UNIT_INDEX" val="1_1_2"/>
  <p:tag name="KSO_WM_UNIT_ID" val="diagram20170255_2*n_h_f*1_1_2"/>
  <p:tag name="KSO_WM_UNIT_LAYERLEVEL" val="1_1_1"/>
  <p:tag name="KSO_WM_UNIT_VALUE" val="72"/>
  <p:tag name="KSO_WM_UNIT_HIGHLIGHT" val="0"/>
  <p:tag name="KSO_WM_UNIT_COMPATIBLE" val="0"/>
  <p:tag name="KSO_WM_UNIT_CLEAR" val="0"/>
  <p:tag name="KSO_WM_BEAUTIFY_FLAG" val="#wm#"/>
  <p:tag name="KSO_WM_TAG_VERSION" val="1.0"/>
  <p:tag name="KSO_WM_DIAGRAM_GROUP_CODE" val="n1-1"/>
  <p:tag name="KSO_WM_UNIT_PRESET_TEXT" val="Lorem ipsum dolor sit amet, consectetur adipisicing elit."/>
  <p:tag name="KSO_WM_UNIT_TEXT_FILL_FORE_SCHEMECOLOR_INDEX" val="15"/>
  <p:tag name="KSO_WM_UNIT_TEXT_FILL_TYPE" val="1"/>
</p:tagLst>
</file>

<file path=ppt/tags/tag338.xml><?xml version="1.0" encoding="utf-8"?>
<p:tagLst xmlns:p="http://schemas.openxmlformats.org/presentationml/2006/main">
  <p:tag name="KSO_WM_TEMPLATE_CATEGORY" val="diagram"/>
  <p:tag name="KSO_WM_TEMPLATE_INDEX" val="20170255"/>
  <p:tag name="KSO_WM_UNIT_TYPE" val="n_h_i"/>
  <p:tag name="KSO_WM_UNIT_INDEX" val="1_1_2"/>
  <p:tag name="KSO_WM_UNIT_ID" val="diagram20170255_2*n_h_i*1_1_2"/>
  <p:tag name="KSO_WM_UNIT_LAYERLEVEL" val="1_1_1"/>
  <p:tag name="KSO_WM_BEAUTIFY_FLAG" val="#wm#"/>
  <p:tag name="KSO_WM_TAG_VERSION" val="1.0"/>
  <p:tag name="KSO_WM_DIAGRAM_GROUP_CODE" val="n1-1"/>
  <p:tag name="KSO_WM_UNIT_LINE_FORE_SCHEMECOLOR_INDEX" val="15"/>
  <p:tag name="KSO_WM_UNIT_LINE_FILL_TYPE" val="2"/>
</p:tagLst>
</file>

<file path=ppt/tags/tag339.xml><?xml version="1.0" encoding="utf-8"?>
<p:tagLst xmlns:p="http://schemas.openxmlformats.org/presentationml/2006/main">
  <p:tag name="KSO_WM_TEMPLATE_CATEGORY" val="diagram"/>
  <p:tag name="KSO_WM_TEMPLATE_INDEX" val="20170255"/>
  <p:tag name="KSO_WM_UNIT_TYPE" val="n_h_f"/>
  <p:tag name="KSO_WM_UNIT_INDEX" val="1_1_5"/>
  <p:tag name="KSO_WM_UNIT_ID" val="diagram20170255_2*n_h_f*1_1_5"/>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7"/>
  <p:tag name="KSO_WM_UNIT_FILL_TYPE" val="1"/>
  <p:tag name="KSO_WM_UNIT_LINE_FORE_SCHEMECOLOR_INDEX" val="2"/>
  <p:tag name="KSO_WM_UNIT_LINE_FILL_TYPE" val="2"/>
  <p:tag name="KSO_WM_UNIT_TEXT_FILL_FORE_SCHEMECOLOR_INDEX" val="16"/>
  <p:tag name="KSO_WM_UNIT_TEXT_FILL_TYPE" val="1"/>
</p:tagLst>
</file>

<file path=ppt/tags/tag34.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3"/>
  <p:tag name="KSO_WM_UNIT_ID" val="diagram20176520_3*n_h_i*1_3_3"/>
  <p:tag name="KSO_WM_UNIT_LAYERLEVEL" val="1_1_1"/>
  <p:tag name="KSO_WM_DIAGRAM_GROUP_CODE" val="n1-1"/>
  <p:tag name="KSO_WM_UNIT_LINE_FORE_SCHEMECOLOR_INDEX" val="8"/>
  <p:tag name="KSO_WM_UNIT_LINE_FILL_TYPE" val="2"/>
</p:tagLst>
</file>

<file path=ppt/tags/tag340.xml><?xml version="1.0" encoding="utf-8"?>
<p:tagLst xmlns:p="http://schemas.openxmlformats.org/presentationml/2006/main">
  <p:tag name="KSO_WM_TEMPLATE_CATEGORY" val="diagram"/>
  <p:tag name="KSO_WM_TEMPLATE_INDEX" val="20170255"/>
  <p:tag name="KSO_WM_UNIT_TYPE" val="n_h_a"/>
  <p:tag name="KSO_WM_UNIT_INDEX" val="1_1_3"/>
  <p:tag name="KSO_WM_UNIT_ID" val="diagram20170255_2*n_h_a*1_1_3"/>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5"/>
  <p:tag name="KSO_WM_UNIT_TEXT_FILL_TYPE" val="1"/>
</p:tagLst>
</file>

<file path=ppt/tags/tag341.xml><?xml version="1.0" encoding="utf-8"?>
<p:tagLst xmlns:p="http://schemas.openxmlformats.org/presentationml/2006/main">
  <p:tag name="KSO_WM_TEMPLATE_CATEGORY" val="diagram"/>
  <p:tag name="KSO_WM_TEMPLATE_INDEX" val="20170255"/>
  <p:tag name="KSO_WM_UNIT_TYPE" val="n_h_f"/>
  <p:tag name="KSO_WM_UNIT_INDEX" val="1_1_3"/>
  <p:tag name="KSO_WM_UNIT_ID" val="diagram20170255_2*n_h_f*1_1_3"/>
  <p:tag name="KSO_WM_UNIT_LAYERLEVEL" val="1_1_1"/>
  <p:tag name="KSO_WM_UNIT_VALUE" val="72"/>
  <p:tag name="KSO_WM_UNIT_HIGHLIGHT" val="0"/>
  <p:tag name="KSO_WM_UNIT_COMPATIBLE" val="0"/>
  <p:tag name="KSO_WM_UNIT_CLEAR" val="0"/>
  <p:tag name="KSO_WM_BEAUTIFY_FLAG" val="#wm#"/>
  <p:tag name="KSO_WM_TAG_VERSION" val="1.0"/>
  <p:tag name="KSO_WM_DIAGRAM_GROUP_CODE" val="n1-1"/>
  <p:tag name="KSO_WM_UNIT_PRESET_TEXT" val="Lorem ipsum dolor sit amet, consectetur adipisicing elit."/>
  <p:tag name="KSO_WM_UNIT_TEXT_FILL_FORE_SCHEMECOLOR_INDEX" val="15"/>
  <p:tag name="KSO_WM_UNIT_TEXT_FILL_TYPE" val="1"/>
</p:tagLst>
</file>

<file path=ppt/tags/tag342.xml><?xml version="1.0" encoding="utf-8"?>
<p:tagLst xmlns:p="http://schemas.openxmlformats.org/presentationml/2006/main">
  <p:tag name="KSO_WM_TEMPLATE_CATEGORY" val="diagram"/>
  <p:tag name="KSO_WM_TEMPLATE_INDEX" val="20170255"/>
  <p:tag name="KSO_WM_UNIT_TYPE" val="n_h_i"/>
  <p:tag name="KSO_WM_UNIT_INDEX" val="1_1_3"/>
  <p:tag name="KSO_WM_UNIT_ID" val="diagram20170255_2*n_h_i*1_1_3"/>
  <p:tag name="KSO_WM_UNIT_LAYERLEVEL" val="1_1_1"/>
  <p:tag name="KSO_WM_BEAUTIFY_FLAG" val="#wm#"/>
  <p:tag name="KSO_WM_TAG_VERSION" val="1.0"/>
  <p:tag name="KSO_WM_DIAGRAM_GROUP_CODE" val="n1-1"/>
  <p:tag name="KSO_WM_UNIT_LINE_FORE_SCHEMECOLOR_INDEX" val="15"/>
  <p:tag name="KSO_WM_UNIT_LINE_FILL_TYPE" val="2"/>
</p:tagLst>
</file>

<file path=ppt/tags/tag343.xml><?xml version="1.0" encoding="utf-8"?>
<p:tagLst xmlns:p="http://schemas.openxmlformats.org/presentationml/2006/main">
  <p:tag name="KSO_WM_TEMPLATE_CATEGORY" val="diagram"/>
  <p:tag name="KSO_WM_TEMPLATE_INDEX" val="20170255"/>
  <p:tag name="KSO_WM_UNIT_TYPE" val="n_h_f"/>
  <p:tag name="KSO_WM_UNIT_INDEX" val="1_1_6"/>
  <p:tag name="KSO_WM_UNIT_ID" val="diagram20170255_2*n_h_f*1_1_6"/>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5"/>
  <p:tag name="KSO_WM_UNIT_FILL_TYPE" val="1"/>
  <p:tag name="KSO_WM_UNIT_LINE_FORE_SCHEMECOLOR_INDEX" val="2"/>
  <p:tag name="KSO_WM_UNIT_LINE_FILL_TYPE" val="2"/>
  <p:tag name="KSO_WM_UNIT_TEXT_FILL_FORE_SCHEMECOLOR_INDEX" val="16"/>
  <p:tag name="KSO_WM_UNIT_TEXT_FILL_TYPE" val="1"/>
</p:tagLst>
</file>

<file path=ppt/tags/tag344.xml><?xml version="1.0" encoding="utf-8"?>
<p:tagLst xmlns:p="http://schemas.openxmlformats.org/presentationml/2006/main">
  <p:tag name="KSO_WM_TEMPLATE_CATEGORY" val="diagram"/>
  <p:tag name="KSO_WM_TEMPLATE_INDEX" val="20170255"/>
  <p:tag name="KSO_WM_UNIT_TYPE" val="n_h_i"/>
  <p:tag name="KSO_WM_UNIT_INDEX" val="1_1_4"/>
  <p:tag name="KSO_WM_UNIT_ID" val="diagram20170255_2*n_h_i*1_1_4"/>
  <p:tag name="KSO_WM_UNIT_LAYERLEVEL" val="1_1_1"/>
  <p:tag name="KSO_WM_BEAUTIFY_FLAG" val="#wm#"/>
  <p:tag name="KSO_WM_TAG_VERSION" val="1.0"/>
  <p:tag name="KSO_WM_DIAGRAM_GROUP_CODE" val="n1-1"/>
  <p:tag name="KSO_WM_UNIT_LINE_FORE_SCHEMECOLOR_INDEX" val="5"/>
  <p:tag name="KSO_WM_UNIT_LINE_FILL_TYPE" val="2"/>
</p:tagLst>
</file>

<file path=ppt/tags/tag345.xml><?xml version="1.0" encoding="utf-8"?>
<p:tagLst xmlns:p="http://schemas.openxmlformats.org/presentationml/2006/main">
  <p:tag name="KSO_WM_TEMPLATE_CATEGORY" val="diagram"/>
  <p:tag name="KSO_WM_TEMPLATE_INDEX" val="20170255"/>
  <p:tag name="KSO_WM_UNIT_TYPE" val="n_h_i"/>
  <p:tag name="KSO_WM_UNIT_INDEX" val="1_1_5"/>
  <p:tag name="KSO_WM_UNIT_ID" val="diagram20170255_2*n_h_i*1_1_5"/>
  <p:tag name="KSO_WM_UNIT_LAYERLEVEL" val="1_1_1"/>
  <p:tag name="KSO_WM_BEAUTIFY_FLAG" val="#wm#"/>
  <p:tag name="KSO_WM_TAG_VERSION" val="1.0"/>
  <p:tag name="KSO_WM_DIAGRAM_GROUP_CODE" val="n1-1"/>
  <p:tag name="KSO_WM_UNIT_LINE_FORE_SCHEMECOLOR_INDEX" val="5"/>
  <p:tag name="KSO_WM_UNIT_LINE_FILL_TYPE" val="2"/>
</p:tagLst>
</file>

<file path=ppt/tags/tag346.xml><?xml version="1.0" encoding="utf-8"?>
<p:tagLst xmlns:p="http://schemas.openxmlformats.org/presentationml/2006/main">
  <p:tag name="KSO_WM_TEMPLATE_CATEGORY" val="diagram"/>
  <p:tag name="KSO_WM_TEMPLATE_INDEX" val="20170255"/>
  <p:tag name="KSO_WM_UNIT_TYPE" val="n_h_i"/>
  <p:tag name="KSO_WM_UNIT_INDEX" val="1_1_6"/>
  <p:tag name="KSO_WM_UNIT_ID" val="diagram20170255_2*n_h_i*1_1_6"/>
  <p:tag name="KSO_WM_UNIT_LAYERLEVEL" val="1_1_1"/>
  <p:tag name="KSO_WM_BEAUTIFY_FLAG" val="#wm#"/>
  <p:tag name="KSO_WM_TAG_VERSION" val="1.0"/>
  <p:tag name="KSO_WM_DIAGRAM_GROUP_CODE" val="n1-1"/>
  <p:tag name="KSO_WM_UNIT_LINE_FORE_SCHEMECOLOR_INDEX" val="5"/>
  <p:tag name="KSO_WM_UNIT_LINE_FILL_TYPE" val="2"/>
</p:tagLst>
</file>

<file path=ppt/tags/tag347.xml><?xml version="1.0" encoding="utf-8"?>
<p:tagLst xmlns:p="http://schemas.openxmlformats.org/presentationml/2006/main">
  <p:tag name="KSO_WM_TEMPLATE_CATEGORY" val="diagram"/>
  <p:tag name="KSO_WM_TEMPLATE_INDEX" val="20170255"/>
  <p:tag name="KSO_WM_UNIT_TYPE" val="n_h_f"/>
  <p:tag name="KSO_WM_UNIT_INDEX" val="1_2_1"/>
  <p:tag name="KSO_WM_UNIT_ID" val="diagram20170255_2*n_h_f*1_2_1"/>
  <p:tag name="KSO_WM_UNIT_LAYERLEVEL" val="1_1_1"/>
  <p:tag name="KSO_WM_UNIT_VALUE" val="40"/>
  <p:tag name="KSO_WM_UNIT_HIGHLIGHT" val="0"/>
  <p:tag name="KSO_WM_UNIT_COMPATIBLE" val="0"/>
  <p:tag name="KSO_WM_UNIT_CLEAR" val="0"/>
  <p:tag name="KSO_WM_BEAUTIFY_FLAG" val="#wm#"/>
  <p:tag name="KSO_WM_TAG_VERSION" val="1.0"/>
  <p:tag name="KSO_WM_DIAGRAM_GROUP_CODE" val="n1-1"/>
  <p:tag name="KSO_WM_UNIT_PRESET_TEXT" val="Lorem ipsum dolor sit amet, consectetur adipisicing elit."/>
  <p:tag name="KSO_WM_UNIT_TEXT_FILL_FORE_SCHEMECOLOR_INDEX" val="5"/>
  <p:tag name="KSO_WM_UNIT_TEXT_FILL_TYPE" val="1"/>
</p:tagLst>
</file>

<file path=ppt/tags/tag348.xml><?xml version="1.0" encoding="utf-8"?>
<p:tagLst xmlns:p="http://schemas.openxmlformats.org/presentationml/2006/main">
  <p:tag name="KSO_WM_TEMPLATE_CATEGORY" val="diagram"/>
  <p:tag name="KSO_WM_TEMPLATE_INDEX" val="20187671"/>
  <p:tag name="KSO_WM_UNIT_ID" val="diagram20187671_2*n_h_h_i*1_2_2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3"/>
  <p:tag name="KSO_WM_UNIT_DIAGRAM_ISNUMVISUAL" val="0"/>
  <p:tag name="KSO_WM_UNIT_DIAGRAM_ISREFERUNIT" val="0"/>
  <p:tag name="KSO_WM_UNIT_COLOR_SCHEME_SHAPE_ID" val="5"/>
  <p:tag name="KSO_WM_UNIT_COLOR_SCHEME_PARENT_PAGE" val="0_2"/>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349.xml><?xml version="1.0" encoding="utf-8"?>
<p:tagLst xmlns:p="http://schemas.openxmlformats.org/presentationml/2006/main">
  <p:tag name="KSO_WM_TEMPLATE_CATEGORY" val="diagram"/>
  <p:tag name="KSO_WM_TEMPLATE_INDEX" val="20187671"/>
  <p:tag name="KSO_WM_UNIT_ID" val="diagram20187671_2*n_h_h_i*1_2_1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1"/>
  <p:tag name="KSO_WM_UNIT_DIAGRAM_ISNUMVISUAL" val="0"/>
  <p:tag name="KSO_WM_UNIT_DIAGRAM_ISREFERUNIT" val="0"/>
  <p:tag name="KSO_WM_UNIT_COLOR_SCHEME_SHAPE_ID" val="6"/>
  <p:tag name="KSO_WM_UNIT_COLOR_SCHEME_PARENT_PAGE" val="0_2"/>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35.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4"/>
  <p:tag name="KSO_WM_UNIT_ID" val="diagram20176520_3*n_h_i*1_3_4"/>
  <p:tag name="KSO_WM_UNIT_LAYERLEVEL" val="1_1_1"/>
  <p:tag name="KSO_WM_DIAGRAM_GROUP_CODE" val="n1-1"/>
  <p:tag name="KSO_WM_UNIT_FILL_FORE_SCHEMECOLOR_INDEX" val="14"/>
  <p:tag name="KSO_WM_UNIT_FILL_TYPE" val="1"/>
  <p:tag name="KSO_WM_UNIT_LINE_FORE_SCHEMECOLOR_INDEX" val="9"/>
  <p:tag name="KSO_WM_UNIT_LINE_FILL_TYPE" val="2"/>
  <p:tag name="KSO_WM_UNIT_TEXT_FILL_FORE_SCHEMECOLOR_INDEX" val="2"/>
  <p:tag name="KSO_WM_UNIT_TEXT_FILL_TYPE" val="1"/>
</p:tagLst>
</file>

<file path=ppt/tags/tag350.xml><?xml version="1.0" encoding="utf-8"?>
<p:tagLst xmlns:p="http://schemas.openxmlformats.org/presentationml/2006/main">
  <p:tag name="KSO_WM_TEMPLATE_CATEGORY" val="diagram"/>
  <p:tag name="KSO_WM_TEMPLATE_INDEX" val="20187671"/>
  <p:tag name="KSO_WM_UNIT_ID" val="diagram20187671_2*n_h_h_i*1_2_3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1"/>
  <p:tag name="KSO_WM_UNIT_DIAGRAM_ISNUMVISUAL" val="0"/>
  <p:tag name="KSO_WM_UNIT_DIAGRAM_ISREFERUNIT" val="0"/>
  <p:tag name="KSO_WM_UNIT_COLOR_SCHEME_SHAPE_ID" val="7"/>
  <p:tag name="KSO_WM_UNIT_COLOR_SCHEME_PARENT_PAGE" val="0_2"/>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351.xml><?xml version="1.0" encoding="utf-8"?>
<p:tagLst xmlns:p="http://schemas.openxmlformats.org/presentationml/2006/main">
  <p:tag name="KSO_WM_TEMPLATE_CATEGORY" val="diagram"/>
  <p:tag name="KSO_WM_TEMPLATE_INDEX" val="20187671"/>
  <p:tag name="KSO_WM_UNIT_ID" val="diagram20187671_2*n_h_h_i*1_2_1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4"/>
  <p:tag name="KSO_WM_UNIT_DIAGRAM_ISNUMVISUAL" val="0"/>
  <p:tag name="KSO_WM_UNIT_DIAGRAM_ISREFERUNIT" val="0"/>
  <p:tag name="KSO_WM_UNIT_COLOR_SCHEME_SHAPE_ID" val="8"/>
  <p:tag name="KSO_WM_UNIT_COLOR_SCHEME_PARENT_PAGE" val="0_2"/>
  <p:tag name="KSO_WM_UNIT_DECOLORIZATION" val="1"/>
  <p:tag name="KSO_WM_UNIT_LINE_FORE_SCHEMECOLOR_INDEX" val="10"/>
  <p:tag name="KSO_WM_UNIT_LINE_FILL_TYPE" val="2"/>
</p:tagLst>
</file>

<file path=ppt/tags/tag352.xml><?xml version="1.0" encoding="utf-8"?>
<p:tagLst xmlns:p="http://schemas.openxmlformats.org/presentationml/2006/main">
  <p:tag name="KSO_WM_TEMPLATE_CATEGORY" val="diagram"/>
  <p:tag name="KSO_WM_TEMPLATE_INDEX" val="20187671"/>
  <p:tag name="KSO_WM_UNIT_ID" val="diagram20187671_2*n_h_h_i*1_2_3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4"/>
  <p:tag name="KSO_WM_UNIT_DIAGRAM_ISNUMVISUAL" val="0"/>
  <p:tag name="KSO_WM_UNIT_DIAGRAM_ISREFERUNIT" val="0"/>
  <p:tag name="KSO_WM_UNIT_COLOR_SCHEME_SHAPE_ID" val="9"/>
  <p:tag name="KSO_WM_UNIT_COLOR_SCHEME_PARENT_PAGE" val="0_2"/>
  <p:tag name="KSO_WM_UNIT_DECOLORIZATION" val="1"/>
  <p:tag name="KSO_WM_UNIT_LINE_FORE_SCHEMECOLOR_INDEX" val="10"/>
  <p:tag name="KSO_WM_UNIT_LINE_FILL_TYPE" val="2"/>
</p:tagLst>
</file>

<file path=ppt/tags/tag353.xml><?xml version="1.0" encoding="utf-8"?>
<p:tagLst xmlns:p="http://schemas.openxmlformats.org/presentationml/2006/main">
  <p:tag name="KSO_WM_TEMPLATE_CATEGORY" val="diagram"/>
  <p:tag name="KSO_WM_TEMPLATE_INDEX" val="20187671"/>
  <p:tag name="KSO_WM_UNIT_ID" val="diagram20187671_2*n_h_h_i*1_2_2_4"/>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4"/>
  <p:tag name="KSO_WM_UNIT_DIAGRAM_ISNUMVISUAL" val="0"/>
  <p:tag name="KSO_WM_UNIT_DIAGRAM_ISREFERUNIT" val="0"/>
  <p:tag name="KSO_WM_UNIT_COLOR_SCHEME_SHAPE_ID" val="10"/>
  <p:tag name="KSO_WM_UNIT_COLOR_SCHEME_PARENT_PAGE" val="0_2"/>
  <p:tag name="KSO_WM_UNIT_DECOLORIZATION" val="1"/>
  <p:tag name="KSO_WM_UNIT_LINE_FORE_SCHEMECOLOR_INDEX" val="10"/>
  <p:tag name="KSO_WM_UNIT_LINE_FILL_TYPE" val="2"/>
</p:tagLst>
</file>

<file path=ppt/tags/tag354.xml><?xml version="1.0" encoding="utf-8"?>
<p:tagLst xmlns:p="http://schemas.openxmlformats.org/presentationml/2006/main">
  <p:tag name="KSO_WM_TEMPLATE_CATEGORY" val="diagram"/>
  <p:tag name="KSO_WM_TEMPLATE_INDEX" val="20187671"/>
  <p:tag name="KSO_WM_UNIT_ID" val="diagram20187671_2*n_h_h_i*1_2_1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2"/>
  <p:tag name="KSO_WM_UNIT_DIAGRAM_ISNUMVISUAL" val="0"/>
  <p:tag name="KSO_WM_UNIT_DIAGRAM_ISREFERUNIT" val="0"/>
  <p:tag name="KSO_WM_UNIT_COLOR_SCHEME_SHAPE_ID" val="11"/>
  <p:tag name="KSO_WM_UNIT_COLOR_SCHEME_PARENT_PAGE" val="0_2"/>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355.xml><?xml version="1.0" encoding="utf-8"?>
<p:tagLst xmlns:p="http://schemas.openxmlformats.org/presentationml/2006/main">
  <p:tag name="KSO_WM_TEMPLATE_CATEGORY" val="diagram"/>
  <p:tag name="KSO_WM_TEMPLATE_INDEX" val="20187671"/>
  <p:tag name="KSO_WM_UNIT_ID" val="diagram20187671_2*n_h_h_i*1_2_2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1"/>
  <p:tag name="KSO_WM_UNIT_DIAGRAM_ISNUMVISUAL" val="0"/>
  <p:tag name="KSO_WM_UNIT_DIAGRAM_ISREFERUNIT" val="0"/>
  <p:tag name="KSO_WM_UNIT_COLOR_SCHEME_SHAPE_ID" val="12"/>
  <p:tag name="KSO_WM_UNIT_COLOR_SCHEME_PARENT_PAGE" val="0_2"/>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356.xml><?xml version="1.0" encoding="utf-8"?>
<p:tagLst xmlns:p="http://schemas.openxmlformats.org/presentationml/2006/main">
  <p:tag name="KSO_WM_TEMPLATE_CATEGORY" val="diagram"/>
  <p:tag name="KSO_WM_TEMPLATE_INDEX" val="20187671"/>
  <p:tag name="KSO_WM_UNIT_ID" val="diagram20187671_2*n_h_h_i*1_2_3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2"/>
  <p:tag name="KSO_WM_UNIT_DIAGRAM_ISNUMVISUAL" val="0"/>
  <p:tag name="KSO_WM_UNIT_DIAGRAM_ISREFERUNIT" val="0"/>
  <p:tag name="KSO_WM_UNIT_COLOR_SCHEME_SHAPE_ID" val="13"/>
  <p:tag name="KSO_WM_UNIT_COLOR_SCHEME_PARENT_PAGE" val="0_2"/>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357.xml><?xml version="1.0" encoding="utf-8"?>
<p:tagLst xmlns:p="http://schemas.openxmlformats.org/presentationml/2006/main">
  <p:tag name="KSO_WM_TEMPLATE_CATEGORY" val="diagram"/>
  <p:tag name="KSO_WM_TEMPLATE_INDEX" val="20187671"/>
  <p:tag name="KSO_WM_UNIT_ID" val="diagram20187671_2*n_h_i*1_1_1"/>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1"/>
  <p:tag name="KSO_WM_UNIT_DIAGRAM_ISNUMVISUAL" val="0"/>
  <p:tag name="KSO_WM_UNIT_DIAGRAM_ISREFERUNIT" val="0"/>
  <p:tag name="KSO_WM_UNIT_COLOR_SCHEME_SHAPE_ID" val="3"/>
  <p:tag name="KSO_WM_UNIT_COLOR_SCHEME_PARENT_PAGE" val="0_2"/>
  <p:tag name="KSO_WM_UNIT_FOIL_COLOR" val="1"/>
  <p:tag name="KSO_WM_UNIT_FILL_FORE_SCHEMECOLOR_INDEX" val="14"/>
  <p:tag name="KSO_WM_UNIT_FILL_TYPE" val="1"/>
  <p:tag name="KSO_WM_UNIT_TEXT_FILL_FORE_SCHEMECOLOR_INDEX" val="2"/>
  <p:tag name="KSO_WM_UNIT_TEXT_FILL_TYPE" val="1"/>
</p:tagLst>
</file>

<file path=ppt/tags/tag358.xml><?xml version="1.0" encoding="utf-8"?>
<p:tagLst xmlns:p="http://schemas.openxmlformats.org/presentationml/2006/main">
  <p:tag name="KSO_WM_TEMPLATE_CATEGORY" val="diagram"/>
  <p:tag name="KSO_WM_TEMPLATE_INDEX" val="20187671"/>
  <p:tag name="KSO_WM_UNIT_ID" val="diagram20187671_2*n_h_i*1_1_2"/>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2"/>
  <p:tag name="KSO_WM_UNIT_DIAGRAM_ISNUMVISUAL" val="0"/>
  <p:tag name="KSO_WM_UNIT_DIAGRAM_ISREFERUNIT" val="0"/>
  <p:tag name="KSO_WM_UNIT_COLOR_SCHEME_SHAPE_ID" val="4"/>
  <p:tag name="KSO_WM_UNIT_COLOR_SCHEME_PARENT_PAGE" val="0_2"/>
  <p:tag name="KSO_WM_UNIT_FILL_FORE_SCHEMECOLOR_INDEX" val="14"/>
  <p:tag name="KSO_WM_UNIT_FILL_TYPE" val="1"/>
  <p:tag name="KSO_WM_UNIT_TEXT_FILL_FORE_SCHEMECOLOR_INDEX" val="2"/>
  <p:tag name="KSO_WM_UNIT_TEXT_FILL_TYPE" val="1"/>
</p:tagLst>
</file>

<file path=ppt/tags/tag359.xml><?xml version="1.0" encoding="utf-8"?>
<p:tagLst xmlns:p="http://schemas.openxmlformats.org/presentationml/2006/main">
  <p:tag name="KSO_WM_TEMPLATE_CATEGORY" val="diagram"/>
  <p:tag name="KSO_WM_TEMPLATE_INDEX" val="20187671"/>
  <p:tag name="KSO_WM_UNIT_ID" val="diagram20187671_2*n_h_i*1_1_3"/>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3"/>
  <p:tag name="KSO_WM_UNIT_DIAGRAM_ISNUMVISUAL" val="0"/>
  <p:tag name="KSO_WM_UNIT_DIAGRAM_ISREFERUNIT" val="0"/>
  <p:tag name="KSO_WM_UNIT_COLOR_SCHEME_SHAPE_ID" val="14"/>
  <p:tag name="KSO_WM_UNIT_COLOR_SCHEME_PARENT_PAGE" val="0_2"/>
  <p:tag name="KSO_WM_UNIT_FILL_FORE_SCHEMECOLOR_INDEX" val="10"/>
  <p:tag name="KSO_WM_UNIT_FILL_TYPE" val="1"/>
  <p:tag name="KSO_WM_UNIT_TEXT_FILL_FORE_SCHEMECOLOR_INDEX" val="2"/>
  <p:tag name="KSO_WM_UNIT_TEXT_FILL_TYPE" val="1"/>
</p:tagLst>
</file>

<file path=ppt/tags/tag36.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4_5"/>
  <p:tag name="KSO_WM_UNIT_ID" val="diagram20176520_3*n_h_i*1_4_5"/>
  <p:tag name="KSO_WM_UNIT_LAYERLEVEL" val="1_1_1"/>
  <p:tag name="KSO_WM_DIAGRAM_GROUP_CODE" val="n1-1"/>
  <p:tag name="KSO_WM_UNIT_LINE_FORE_SCHEMECOLOR_INDEX" val="8"/>
  <p:tag name="KSO_WM_UNIT_LINE_FILL_TYPE" val="2"/>
</p:tagLst>
</file>

<file path=ppt/tags/tag360.xml><?xml version="1.0" encoding="utf-8"?>
<p:tagLst xmlns:p="http://schemas.openxmlformats.org/presentationml/2006/main">
  <p:tag name="KSO_WM_TEMPLATE_CATEGORY" val="diagram"/>
  <p:tag name="KSO_WM_TEMPLATE_INDEX" val="20187671"/>
  <p:tag name="KSO_WM_UNIT_ID" val="diagram20187671_2*n_h_i*1_1_4"/>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4"/>
  <p:tag name="KSO_WM_UNIT_DIAGRAM_ISNUMVISUAL" val="0"/>
  <p:tag name="KSO_WM_UNIT_DIAGRAM_ISREFERUNIT" val="0"/>
  <p:tag name="KSO_WM_UNIT_COLOR_SCHEME_SHAPE_ID" val="15"/>
  <p:tag name="KSO_WM_UNIT_COLOR_SCHEME_PARENT_PAGE" val="0_2"/>
  <p:tag name="KSO_WM_UNIT_FILL_FORE_SCHEMECOLOR_INDEX" val="10"/>
  <p:tag name="KSO_WM_UNIT_FILL_TYPE" val="1"/>
  <p:tag name="KSO_WM_UNIT_TEXT_FILL_FORE_SCHEMECOLOR_INDEX" val="2"/>
  <p:tag name="KSO_WM_UNIT_TEXT_FILL_TYPE" val="1"/>
</p:tagLst>
</file>

<file path=ppt/tags/tag361.xml><?xml version="1.0" encoding="utf-8"?>
<p:tagLst xmlns:p="http://schemas.openxmlformats.org/presentationml/2006/main">
  <p:tag name="KSO_WM_TEMPLATE_CATEGORY" val="diagram"/>
  <p:tag name="KSO_WM_TEMPLATE_INDEX" val="20187671"/>
  <p:tag name="KSO_WM_UNIT_ID" val="diagram20187671_2*n_h_i*1_1_5"/>
  <p:tag name="KSO_WM_UNIT_LAYERLEVEL" val="1_1_1"/>
  <p:tag name="KSO_WM_BEAUTIFY_FLAG" val="#wm#"/>
  <p:tag name="KSO_WM_TAG_VERSION" val="1.0"/>
  <p:tag name="KSO_WM_UNIT_HIGHLIGHT" val="0"/>
  <p:tag name="KSO_WM_UNIT_COMPATIBLE" val="0"/>
  <p:tag name="KSO_WM_DIAGRAM_GROUP_CODE" val="n1-1"/>
  <p:tag name="KSO_WM_UNIT_TYPE" val="n_h_i"/>
  <p:tag name="KSO_WM_UNIT_INDEX" val="1_1_5"/>
  <p:tag name="KSO_WM_UNIT_DIAGRAM_ISNUMVISUAL" val="0"/>
  <p:tag name="KSO_WM_UNIT_DIAGRAM_ISREFERUNIT" val="0"/>
  <p:tag name="KSO_WM_UNIT_COLOR_SCHEME_SHAPE_ID" val="16"/>
  <p:tag name="KSO_WM_UNIT_COLOR_SCHEME_PARENT_PAGE" val="0_2"/>
  <p:tag name="KSO_WM_UNIT_DECOLORIZATION" val="1"/>
  <p:tag name="KSO_WM_UNIT_LINE_FORE_SCHEMECOLOR_INDEX" val="10"/>
  <p:tag name="KSO_WM_UNIT_LINE_FILL_TYPE" val="2"/>
</p:tagLst>
</file>

<file path=ppt/tags/tag362.xml><?xml version="1.0" encoding="utf-8"?>
<p:tagLst xmlns:p="http://schemas.openxmlformats.org/presentationml/2006/main">
  <p:tag name="KSO_WM_TEMPLATE_CATEGORY" val="diagram"/>
  <p:tag name="KSO_WM_TEMPLATE_INDEX" val="20187671"/>
  <p:tag name="KSO_WM_UNIT_ID" val="diagram20187671_2*n_h_h_i*1_2_2_2"/>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2_2"/>
  <p:tag name="KSO_WM_UNIT_DIAGRAM_ISNUMVISUAL" val="0"/>
  <p:tag name="KSO_WM_UNIT_DIAGRAM_ISREFERUNIT" val="0"/>
  <p:tag name="KSO_WM_UNIT_COLOR_SCHEME_SHAPE_ID" val="21"/>
  <p:tag name="KSO_WM_UNIT_COLOR_SCHEME_PARENT_PAGE" val="0_2"/>
  <p:tag name="KSO_WM_UNIT_FILL_FORE_SCHEMECOLOR_INDEX" val="14"/>
  <p:tag name="KSO_WM_UNIT_FILL_TYPE" val="1"/>
  <p:tag name="KSO_WM_UNIT_TEXT_FILL_FORE_SCHEMECOLOR_INDEX" val="13"/>
  <p:tag name="KSO_WM_UNIT_TEXT_FILL_TYPE" val="1"/>
</p:tagLst>
</file>

<file path=ppt/tags/tag363.xml><?xml version="1.0" encoding="utf-8"?>
<p:tagLst xmlns:p="http://schemas.openxmlformats.org/presentationml/2006/main">
  <p:tag name="KSO_WM_TEMPLATE_CATEGORY" val="diagram"/>
  <p:tag name="KSO_WM_TEMPLATE_INDEX" val="20187671"/>
  <p:tag name="KSO_WM_UNIT_ID" val="diagram20187671_2*n_h_h_i*1_2_1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3"/>
  <p:tag name="KSO_WM_UNIT_DIAGRAM_ISNUMVISUAL" val="0"/>
  <p:tag name="KSO_WM_UNIT_DIAGRAM_ISREFERUNIT" val="0"/>
  <p:tag name="KSO_WM_UNIT_COLOR_SCHEME_SHAPE_ID" val="22"/>
  <p:tag name="KSO_WM_UNIT_COLOR_SCHEME_PARENT_PAGE" val="0_2"/>
  <p:tag name="KSO_WM_UNIT_FILL_FORE_SCHEMECOLOR_INDEX" val="14"/>
  <p:tag name="KSO_WM_UNIT_FILL_TYPE" val="1"/>
  <p:tag name="KSO_WM_UNIT_TEXT_FILL_FORE_SCHEMECOLOR_INDEX" val="13"/>
  <p:tag name="KSO_WM_UNIT_TEXT_FILL_TYPE" val="1"/>
</p:tagLst>
</file>

<file path=ppt/tags/tag364.xml><?xml version="1.0" encoding="utf-8"?>
<p:tagLst xmlns:p="http://schemas.openxmlformats.org/presentationml/2006/main">
  <p:tag name="KSO_WM_TEMPLATE_CATEGORY" val="diagram"/>
  <p:tag name="KSO_WM_TEMPLATE_INDEX" val="20187671"/>
  <p:tag name="KSO_WM_UNIT_ID" val="diagram20187671_2*n_h_h_i*1_2_3_3"/>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3_3"/>
  <p:tag name="KSO_WM_UNIT_DIAGRAM_ISNUMVISUAL" val="0"/>
  <p:tag name="KSO_WM_UNIT_DIAGRAM_ISREFERUNIT" val="0"/>
  <p:tag name="KSO_WM_UNIT_COLOR_SCHEME_SHAPE_ID" val="23"/>
  <p:tag name="KSO_WM_UNIT_COLOR_SCHEME_PARENT_PAGE" val="0_2"/>
  <p:tag name="KSO_WM_UNIT_FILL_FORE_SCHEMECOLOR_INDEX" val="14"/>
  <p:tag name="KSO_WM_UNIT_FILL_TYPE" val="1"/>
  <p:tag name="KSO_WM_UNIT_TEXT_FILL_FORE_SCHEMECOLOR_INDEX" val="13"/>
  <p:tag name="KSO_WM_UNIT_TEXT_FILL_TYPE" val="1"/>
</p:tagLst>
</file>

<file path=ppt/tags/tag365.xml><?xml version="1.0" encoding="utf-8"?>
<p:tagLst xmlns:p="http://schemas.openxmlformats.org/presentationml/2006/main">
  <p:tag name="KSO_WM_TEMPLATE_CATEGORY" val="diagram"/>
  <p:tag name="KSO_WM_TEMPLATE_INDEX" val="20187671"/>
  <p:tag name="KSO_WM_UNIT_ID" val="diagram20187671_2*n_h_h_f*1_2_2_1"/>
  <p:tag name="KSO_WM_UNIT_LAYERLEVEL" val="1_1_1_1"/>
  <p:tag name="KSO_WM_UNIT_HIGHLIGHT" val="0"/>
  <p:tag name="KSO_WM_UNIT_COMPATIBLE" val="0"/>
  <p:tag name="KSO_WM_BEAUTIFY_FLAG" val="#wm#"/>
  <p:tag name="KSO_WM_TAG_VERSION" val="1.0"/>
  <p:tag name="KSO_WM_DIAGRAM_GROUP_CODE" val="n1-1"/>
  <p:tag name="KSO_WM_UNIT_TYPE" val="n_h_h_f"/>
  <p:tag name="KSO_WM_UNIT_INDEX" val="1_2_2_1"/>
  <p:tag name="KSO_WM_UNIT_DIAGRAM_ISNUMVISUAL" val="0"/>
  <p:tag name="KSO_WM_UNIT_DIAGRAM_ISREFERUNIT" val="0"/>
  <p:tag name="KSO_WM_UNIT_NOCLEAR" val="0"/>
  <p:tag name="KSO_WM_UNIT_COLOR_SCHEME_SHAPE_ID" val="36"/>
  <p:tag name="KSO_WM_UNIT_COLOR_SCHEME_PARENT_PAGE" val="0_2"/>
  <p:tag name="KSO_WM_UNIT_PRESET_TEXT" val="单击此处添加文本具体内容"/>
  <p:tag name="KSO_WM_UNIT_TEXT_FILL_FORE_SCHEMECOLOR_INDEX" val="14"/>
  <p:tag name="KSO_WM_UNIT_TEXT_FILL_TYPE" val="1"/>
</p:tagLst>
</file>

<file path=ppt/tags/tag366.xml><?xml version="1.0" encoding="utf-8"?>
<p:tagLst xmlns:p="http://schemas.openxmlformats.org/presentationml/2006/main">
  <p:tag name="KSO_WM_TEMPLATE_CATEGORY" val="diagram"/>
  <p:tag name="KSO_WM_TEMPLATE_INDEX" val="20187671"/>
  <p:tag name="KSO_WM_UNIT_ID" val="diagram20187671_2*n_h_h_a*1_2_2_1"/>
  <p:tag name="KSO_WM_UNIT_LAYERLEVEL" val="1_1_1_1"/>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2_1"/>
  <p:tag name="KSO_WM_UNIT_DIAGRAM_ISNUMVISUAL" val="0"/>
  <p:tag name="KSO_WM_UNIT_DIAGRAM_ISREFERUNIT" val="0"/>
  <p:tag name="KSO_WM_UNIT_NOCLEAR" val="0"/>
  <p:tag name="KSO_WM_UNIT_COLOR_SCHEME_SHAPE_ID" val="37"/>
  <p:tag name="KSO_WM_UNIT_COLOR_SCHEME_PARENT_PAGE" val="0_2"/>
  <p:tag name="KSO_WM_UNIT_PRESET_TEXT" val="单击此处添加标题"/>
  <p:tag name="KSO_WM_UNIT_TEXT_FILL_FORE_SCHEMECOLOR_INDEX" val="14"/>
  <p:tag name="KSO_WM_UNIT_TEXT_FILL_TYPE" val="1"/>
</p:tagLst>
</file>

<file path=ppt/tags/tag367.xml><?xml version="1.0" encoding="utf-8"?>
<p:tagLst xmlns:p="http://schemas.openxmlformats.org/presentationml/2006/main">
  <p:tag name="KSO_WM_TEMPLATE_CATEGORY" val="diagram"/>
  <p:tag name="KSO_WM_TEMPLATE_INDEX" val="20187671"/>
  <p:tag name="KSO_WM_UNIT_ID" val="diagram20187671_2*n_h_h_f*1_2_1_1"/>
  <p:tag name="KSO_WM_UNIT_LAYERLEVEL" val="1_1_1_1"/>
  <p:tag name="KSO_WM_UNIT_HIGHLIGHT" val="0"/>
  <p:tag name="KSO_WM_UNIT_COMPATIBLE" val="0"/>
  <p:tag name="KSO_WM_BEAUTIFY_FLAG" val="#wm#"/>
  <p:tag name="KSO_WM_TAG_VERSION" val="1.0"/>
  <p:tag name="KSO_WM_DIAGRAM_GROUP_CODE" val="n1-1"/>
  <p:tag name="KSO_WM_UNIT_TYPE" val="n_h_h_f"/>
  <p:tag name="KSO_WM_UNIT_INDEX" val="1_2_1_1"/>
  <p:tag name="KSO_WM_UNIT_DIAGRAM_ISNUMVISUAL" val="0"/>
  <p:tag name="KSO_WM_UNIT_DIAGRAM_ISREFERUNIT" val="0"/>
  <p:tag name="KSO_WM_UNIT_NOCLEAR" val="0"/>
  <p:tag name="KSO_WM_UNIT_COLOR_SCHEME_SHAPE_ID" val="38"/>
  <p:tag name="KSO_WM_UNIT_COLOR_SCHEME_PARENT_PAGE" val="0_2"/>
  <p:tag name="KSO_WM_UNIT_PRESET_TEXT" val="单击此处添加文本具体内容"/>
  <p:tag name="KSO_WM_UNIT_TEXT_FILL_FORE_SCHEMECOLOR_INDEX" val="14"/>
  <p:tag name="KSO_WM_UNIT_TEXT_FILL_TYPE" val="1"/>
</p:tagLst>
</file>

<file path=ppt/tags/tag368.xml><?xml version="1.0" encoding="utf-8"?>
<p:tagLst xmlns:p="http://schemas.openxmlformats.org/presentationml/2006/main">
  <p:tag name="KSO_WM_TEMPLATE_CATEGORY" val="diagram"/>
  <p:tag name="KSO_WM_TEMPLATE_INDEX" val="20187671"/>
  <p:tag name="KSO_WM_UNIT_ID" val="diagram20187671_2*n_h_h_a*1_2_1_1"/>
  <p:tag name="KSO_WM_UNIT_LAYERLEVEL" val="1_1_1_1"/>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1_1"/>
  <p:tag name="KSO_WM_UNIT_DIAGRAM_ISNUMVISUAL" val="0"/>
  <p:tag name="KSO_WM_UNIT_DIAGRAM_ISREFERUNIT" val="0"/>
  <p:tag name="KSO_WM_UNIT_NOCLEAR" val="0"/>
  <p:tag name="KSO_WM_UNIT_COLOR_SCHEME_SHAPE_ID" val="39"/>
  <p:tag name="KSO_WM_UNIT_COLOR_SCHEME_PARENT_PAGE" val="0_2"/>
  <p:tag name="KSO_WM_UNIT_VALUE" val="9"/>
  <p:tag name="KSO_WM_UNIT_PRESET_TEXT" val="单击此处添加标题"/>
  <p:tag name="KSO_WM_UNIT_TEXT_FILL_FORE_SCHEMECOLOR_INDEX" val="14"/>
  <p:tag name="KSO_WM_UNIT_TEXT_FILL_TYPE" val="1"/>
</p:tagLst>
</file>

<file path=ppt/tags/tag369.xml><?xml version="1.0" encoding="utf-8"?>
<p:tagLst xmlns:p="http://schemas.openxmlformats.org/presentationml/2006/main">
  <p:tag name="KSO_WM_TEMPLATE_CATEGORY" val="diagram"/>
  <p:tag name="KSO_WM_TEMPLATE_INDEX" val="20187671"/>
  <p:tag name="KSO_WM_UNIT_ID" val="diagram20187671_2*n_h_h_f*1_2_3_1"/>
  <p:tag name="KSO_WM_UNIT_LAYERLEVEL" val="1_1_1_1"/>
  <p:tag name="KSO_WM_UNIT_HIGHLIGHT" val="0"/>
  <p:tag name="KSO_WM_UNIT_COMPATIBLE" val="0"/>
  <p:tag name="KSO_WM_BEAUTIFY_FLAG" val="#wm#"/>
  <p:tag name="KSO_WM_TAG_VERSION" val="1.0"/>
  <p:tag name="KSO_WM_DIAGRAM_GROUP_CODE" val="n1-1"/>
  <p:tag name="KSO_WM_UNIT_TYPE" val="n_h_h_f"/>
  <p:tag name="KSO_WM_UNIT_INDEX" val="1_2_3_1"/>
  <p:tag name="KSO_WM_UNIT_DIAGRAM_ISNUMVISUAL" val="0"/>
  <p:tag name="KSO_WM_UNIT_DIAGRAM_ISREFERUNIT" val="0"/>
  <p:tag name="KSO_WM_UNIT_NOCLEAR" val="0"/>
  <p:tag name="KSO_WM_UNIT_COLOR_SCHEME_SHAPE_ID" val="40"/>
  <p:tag name="KSO_WM_UNIT_COLOR_SCHEME_PARENT_PAGE" val="0_2"/>
  <p:tag name="KSO_WM_UNIT_PRESET_TEXT" val="单击此处添加文本具体内容"/>
  <p:tag name="KSO_WM_UNIT_TEXT_FILL_FORE_SCHEMECOLOR_INDEX" val="14"/>
  <p:tag name="KSO_WM_UNIT_TEXT_FILL_TYPE" val="1"/>
</p:tagLst>
</file>

<file path=ppt/tags/tag37.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4_3"/>
  <p:tag name="KSO_WM_UNIT_ID" val="diagram20176520_3*n_h_i*1_4_3"/>
  <p:tag name="KSO_WM_UNIT_LAYERLEVEL" val="1_1_1"/>
  <p:tag name="KSO_WM_DIAGRAM_GROUP_CODE" val="n1-1"/>
  <p:tag name="KSO_WM_UNIT_LINE_FORE_SCHEMECOLOR_INDEX" val="8"/>
  <p:tag name="KSO_WM_UNIT_LINE_FILL_TYPE" val="2"/>
</p:tagLst>
</file>

<file path=ppt/tags/tag370.xml><?xml version="1.0" encoding="utf-8"?>
<p:tagLst xmlns:p="http://schemas.openxmlformats.org/presentationml/2006/main">
  <p:tag name="KSO_WM_TEMPLATE_CATEGORY" val="diagram"/>
  <p:tag name="KSO_WM_TEMPLATE_INDEX" val="20187671"/>
  <p:tag name="KSO_WM_UNIT_ID" val="diagram20187671_2*n_h_h_a*1_2_3_1"/>
  <p:tag name="KSO_WM_UNIT_LAYERLEVEL" val="1_1_1_1"/>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3_1"/>
  <p:tag name="KSO_WM_UNIT_DIAGRAM_ISNUMVISUAL" val="0"/>
  <p:tag name="KSO_WM_UNIT_DIAGRAM_ISREFERUNIT" val="0"/>
  <p:tag name="KSO_WM_UNIT_NOCLEAR" val="0"/>
  <p:tag name="KSO_WM_UNIT_COLOR_SCHEME_SHAPE_ID" val="41"/>
  <p:tag name="KSO_WM_UNIT_COLOR_SCHEME_PARENT_PAGE" val="0_2"/>
  <p:tag name="KSO_WM_UNIT_PRESET_TEXT" val="单击此处添加标题"/>
  <p:tag name="KSO_WM_UNIT_TEXT_FILL_FORE_SCHEMECOLOR_INDEX" val="14"/>
  <p:tag name="KSO_WM_UNIT_TEXT_FILL_TYPE" val="1"/>
</p:tagLst>
</file>

<file path=ppt/tags/tag371.xml><?xml version="1.0" encoding="utf-8"?>
<p:tagLst xmlns:p="http://schemas.openxmlformats.org/presentationml/2006/main">
  <p:tag name="KSO_WM_TEMPLATE_CATEGORY" val="diagram"/>
  <p:tag name="KSO_WM_TEMPLATE_INDEX" val="20187671"/>
  <p:tag name="KSO_WM_UNIT_ID" val="diagram20187671_2*n_h_a*1_1_1"/>
  <p:tag name="KSO_WM_UNIT_LAYERLEVEL" val="1_1_1"/>
  <p:tag name="KSO_WM_UNIT_VALUE" val="10"/>
  <p:tag name="KSO_WM_UNIT_HIGHLIGHT" val="0"/>
  <p:tag name="KSO_WM_UNIT_COMPATIBLE" val="0"/>
  <p:tag name="KSO_WM_BEAUTIFY_FLAG" val="#wm#"/>
  <p:tag name="KSO_WM_TAG_VERSION" val="1.0"/>
  <p:tag name="KSO_WM_UNIT_ISCONTENTSTITLE" val="0"/>
  <p:tag name="KSO_WM_DIAGRAM_GROUP_CODE" val="n1-1"/>
  <p:tag name="KSO_WM_UNIT_TYPE" val="n_h_a"/>
  <p:tag name="KSO_WM_UNIT_INDEX" val="1_1_1"/>
  <p:tag name="KSO_WM_UNIT_DIAGRAM_ISNUMVISUAL" val="0"/>
  <p:tag name="KSO_WM_UNIT_DIAGRAM_ISREFERUNIT" val="0"/>
  <p:tag name="KSO_WM_UNIT_NOCLEAR" val="0"/>
  <p:tag name="KSO_WM_UNIT_COLOR_SCHEME_SHAPE_ID" val="31"/>
  <p:tag name="KSO_WM_UNIT_COLOR_SCHEME_PARENT_PAGE" val="0_4"/>
  <p:tag name="KSO_WM_UNIT_PRESET_TEXT" val="单击此处添加标题"/>
  <p:tag name="KSO_WM_UNIT_TEXT_FILL_FORE_SCHEMECOLOR_INDEX" val="13"/>
  <p:tag name="KSO_WM_UNIT_TEXT_FILL_TYPE" val="1"/>
</p:tagLst>
</file>

<file path=ppt/tags/tag372.xml><?xml version="1.0" encoding="utf-8"?>
<p:tagLst xmlns:p="http://schemas.openxmlformats.org/presentationml/2006/main">
  <p:tag name="KSO_WM_TEMPLATE_CATEGORY" val="diagram"/>
  <p:tag name="KSO_WM_TEMPLATE_INDEX" val="20187671"/>
  <p:tag name="KSO_WM_UNIT_ID" val="diagram20187671_2*n_h_h_i*1_2_1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1"/>
  <p:tag name="KSO_WM_UNIT_DIAGRAM_ISNUMVISUAL" val="0"/>
  <p:tag name="KSO_WM_UNIT_DIAGRAM_ISREFERUNIT" val="0"/>
  <p:tag name="KSO_WM_UNIT_COLOR_SCHEME_SHAPE_ID" val="6"/>
  <p:tag name="KSO_WM_UNIT_COLOR_SCHEME_PARENT_PAGE" val="0_2"/>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373.xml><?xml version="1.0" encoding="utf-8"?>
<p:tagLst xmlns:p="http://schemas.openxmlformats.org/presentationml/2006/main">
  <p:tag name="KSO_WM_TEMPLATE_CATEGORY" val="diagram"/>
  <p:tag name="KSO_WM_TEMPLATE_INDEX" val="20187671"/>
  <p:tag name="KSO_WM_UNIT_ID" val="diagram20187671_2*n_h_h_a*1_2_1_1"/>
  <p:tag name="KSO_WM_UNIT_LAYERLEVEL" val="1_1_1_1"/>
  <p:tag name="KSO_WM_UNIT_HIGHLIGHT" val="0"/>
  <p:tag name="KSO_WM_UNIT_COMPATIBLE" val="0"/>
  <p:tag name="KSO_WM_BEAUTIFY_FLAG" val="#wm#"/>
  <p:tag name="KSO_WM_TAG_VERSION" val="1.0"/>
  <p:tag name="KSO_WM_UNIT_ISCONTENTSTITLE" val="0"/>
  <p:tag name="KSO_WM_DIAGRAM_GROUP_CODE" val="n1-1"/>
  <p:tag name="KSO_WM_UNIT_TYPE" val="n_h_h_a"/>
  <p:tag name="KSO_WM_UNIT_INDEX" val="1_2_1_1"/>
  <p:tag name="KSO_WM_UNIT_DIAGRAM_ISNUMVISUAL" val="0"/>
  <p:tag name="KSO_WM_UNIT_DIAGRAM_ISREFERUNIT" val="0"/>
  <p:tag name="KSO_WM_UNIT_NOCLEAR" val="0"/>
  <p:tag name="KSO_WM_UNIT_COLOR_SCHEME_SHAPE_ID" val="39"/>
  <p:tag name="KSO_WM_UNIT_COLOR_SCHEME_PARENT_PAGE" val="0_2"/>
  <p:tag name="KSO_WM_UNIT_VALUE" val="9"/>
  <p:tag name="KSO_WM_UNIT_PRESET_TEXT" val="单击此处添加标题"/>
  <p:tag name="KSO_WM_UNIT_TEXT_FILL_FORE_SCHEMECOLOR_INDEX" val="14"/>
  <p:tag name="KSO_WM_UNIT_TEXT_FILL_TYPE" val="1"/>
</p:tagLst>
</file>

<file path=ppt/tags/tag374.xml><?xml version="1.0" encoding="utf-8"?>
<p:tagLst xmlns:p="http://schemas.openxmlformats.org/presentationml/2006/main">
  <p:tag name="KSO_WM_TEMPLATE_CATEGORY" val="diagram"/>
  <p:tag name="KSO_WM_TEMPLATE_INDEX" val="20187671"/>
  <p:tag name="KSO_WM_UNIT_ID" val="diagram20187671_2*n_h_h_i*1_2_1_1"/>
  <p:tag name="KSO_WM_UNIT_LAYERLEVEL" val="1_1_1_1"/>
  <p:tag name="KSO_WM_BEAUTIFY_FLAG" val="#wm#"/>
  <p:tag name="KSO_WM_TAG_VERSION" val="1.0"/>
  <p:tag name="KSO_WM_UNIT_HIGHLIGHT" val="0"/>
  <p:tag name="KSO_WM_UNIT_COMPATIBLE" val="0"/>
  <p:tag name="KSO_WM_DIAGRAM_GROUP_CODE" val="n1-1"/>
  <p:tag name="KSO_WM_UNIT_TYPE" val="n_h_h_i"/>
  <p:tag name="KSO_WM_UNIT_INDEX" val="1_2_1_1"/>
  <p:tag name="KSO_WM_UNIT_DIAGRAM_ISNUMVISUAL" val="0"/>
  <p:tag name="KSO_WM_UNIT_DIAGRAM_ISREFERUNIT" val="0"/>
  <p:tag name="KSO_WM_UNIT_COLOR_SCHEME_SHAPE_ID" val="6"/>
  <p:tag name="KSO_WM_UNIT_COLOR_SCHEME_PARENT_PAGE" val="0_2"/>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375.xml><?xml version="1.0" encoding="utf-8"?>
<p:tagLst xmlns:p="http://schemas.openxmlformats.org/presentationml/2006/main">
  <p:tag name="KSO_WM_TAG_VERSION" val="1.0"/>
  <p:tag name="KSO_WM_TEMPLATE_CATEGORY" val="diagram"/>
  <p:tag name="KSO_WM_TEMPLATE_INDEX" val="761"/>
  <p:tag name="KSO_WM_UNIT_TYPE" val="l_i"/>
  <p:tag name="KSO_WM_UNIT_INDEX" val="1_1"/>
  <p:tag name="KSO_WM_UNIT_ID" val="256*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76.xml><?xml version="1.0" encoding="utf-8"?>
<p:tagLst xmlns:p="http://schemas.openxmlformats.org/presentationml/2006/main">
  <p:tag name="KSO_WM_TAG_VERSION" val="1.0"/>
  <p:tag name="KSO_WM_TEMPLATE_CATEGORY" val="diagram"/>
  <p:tag name="KSO_WM_TEMPLATE_INDEX" val="761"/>
  <p:tag name="KSO_WM_UNIT_TYPE" val="l_i"/>
  <p:tag name="KSO_WM_UNIT_INDEX" val="1_2"/>
  <p:tag name="KSO_WM_UNIT_ID" val="256*l_i*1_2"/>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377.xml><?xml version="1.0" encoding="utf-8"?>
<p:tagLst xmlns:p="http://schemas.openxmlformats.org/presentationml/2006/main">
  <p:tag name="KSO_WM_TAG_VERSION" val="1.0"/>
  <p:tag name="KSO_WM_TEMPLATE_CATEGORY" val="diagram"/>
  <p:tag name="KSO_WM_TEMPLATE_INDEX" val="761"/>
  <p:tag name="KSO_WM_UNIT_TYPE" val="l_i"/>
  <p:tag name="KSO_WM_UNIT_INDEX" val="1_3"/>
  <p:tag name="KSO_WM_UNIT_ID" val="256*l_i*1_3"/>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13"/>
  <p:tag name="KSO_WM_UNIT_TEXT_FILL_TYPE" val="1"/>
</p:tagLst>
</file>

<file path=ppt/tags/tag378.xml><?xml version="1.0" encoding="utf-8"?>
<p:tagLst xmlns:p="http://schemas.openxmlformats.org/presentationml/2006/main">
  <p:tag name="KSO_WM_TAG_VERSION" val="1.0"/>
  <p:tag name="KSO_WM_TEMPLATE_CATEGORY" val="diagram"/>
  <p:tag name="KSO_WM_TEMPLATE_INDEX" val="761"/>
  <p:tag name="KSO_WM_UNIT_TYPE" val="l_i"/>
  <p:tag name="KSO_WM_UNIT_INDEX" val="1_4"/>
  <p:tag name="KSO_WM_UNIT_ID" val="256*l_i*1_4"/>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13"/>
  <p:tag name="KSO_WM_UNIT_TEXT_FILL_TYPE" val="1"/>
</p:tagLst>
</file>

<file path=ppt/tags/tag379.xml><?xml version="1.0" encoding="utf-8"?>
<p:tagLst xmlns:p="http://schemas.openxmlformats.org/presentationml/2006/main">
  <p:tag name="KSO_WM_TAG_VERSION" val="1.0"/>
  <p:tag name="KSO_WM_TEMPLATE_CATEGORY" val="diagram"/>
  <p:tag name="KSO_WM_TEMPLATE_INDEX" val="761"/>
  <p:tag name="KSO_WM_UNIT_TYPE" val="l_i"/>
  <p:tag name="KSO_WM_UNIT_INDEX" val="1_5"/>
  <p:tag name="KSO_WM_UNIT_ID" val="256*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38.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4_1"/>
  <p:tag name="KSO_WM_UNIT_ID" val="diagram20176520_3*n_h_i*1_4_1"/>
  <p:tag name="KSO_WM_UNIT_LAYERLEVEL" val="1_1_1"/>
  <p:tag name="KSO_WM_DIAGRAM_GROUP_CODE" val="n1-1"/>
  <p:tag name="KSO_WM_UNIT_FILL_FORE_SCHEMECOLOR_INDEX" val="14"/>
  <p:tag name="KSO_WM_UNIT_FILL_TYPE" val="1"/>
  <p:tag name="KSO_WM_UNIT_LINE_FORE_SCHEMECOLOR_INDEX" val="9"/>
  <p:tag name="KSO_WM_UNIT_LINE_FILL_TYPE" val="2"/>
  <p:tag name="KSO_WM_UNIT_TEXT_FILL_FORE_SCHEMECOLOR_INDEX" val="2"/>
  <p:tag name="KSO_WM_UNIT_TEXT_FILL_TYPE" val="1"/>
</p:tagLst>
</file>

<file path=ppt/tags/tag380.xml><?xml version="1.0" encoding="utf-8"?>
<p:tagLst xmlns:p="http://schemas.openxmlformats.org/presentationml/2006/main">
  <p:tag name="KSO_WM_TAG_VERSION" val="1.0"/>
  <p:tag name="KSO_WM_TEMPLATE_CATEGORY" val="diagram"/>
  <p:tag name="KSO_WM_TEMPLATE_INDEX" val="761"/>
  <p:tag name="KSO_WM_UNIT_TYPE" val="l_i"/>
  <p:tag name="KSO_WM_UNIT_INDEX" val="1_6"/>
  <p:tag name="KSO_WM_UNIT_ID" val="256*l_i*1_6"/>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13"/>
  <p:tag name="KSO_WM_UNIT_TEXT_FILL_TYPE" val="1"/>
</p:tagLst>
</file>

<file path=ppt/tags/tag381.xml><?xml version="1.0" encoding="utf-8"?>
<p:tagLst xmlns:p="http://schemas.openxmlformats.org/presentationml/2006/main">
  <p:tag name="KSO_WM_TAG_VERSION" val="1.0"/>
  <p:tag name="KSO_WM_TEMPLATE_CATEGORY" val="diagram"/>
  <p:tag name="KSO_WM_TEMPLATE_INDEX" val="761"/>
  <p:tag name="KSO_WM_UNIT_TYPE" val="l_i"/>
  <p:tag name="KSO_WM_UNIT_INDEX" val="1_7"/>
  <p:tag name="KSO_WM_UNIT_ID" val="256*l_i*1_7"/>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13"/>
  <p:tag name="KSO_WM_UNIT_TEXT_FILL_TYPE" val="1"/>
</p:tagLst>
</file>

<file path=ppt/tags/tag382.xml><?xml version="1.0" encoding="utf-8"?>
<p:tagLst xmlns:p="http://schemas.openxmlformats.org/presentationml/2006/main">
  <p:tag name="KSO_WM_TAG_VERSION" val="1.0"/>
  <p:tag name="KSO_WM_TEMPLATE_CATEGORY" val="diagram"/>
  <p:tag name="KSO_WM_TEMPLATE_INDEX" val="761"/>
  <p:tag name="KSO_WM_UNIT_TYPE" val="l_h_f"/>
  <p:tag name="KSO_WM_UNIT_INDEX" val="1_1_1"/>
  <p:tag name="KSO_WM_UNIT_ID" val="256*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383.xml><?xml version="1.0" encoding="utf-8"?>
<p:tagLst xmlns:p="http://schemas.openxmlformats.org/presentationml/2006/main">
  <p:tag name="KSO_WM_TAG_VERSION" val="1.0"/>
  <p:tag name="KSO_WM_TEMPLATE_CATEGORY" val="diagram"/>
  <p:tag name="KSO_WM_TEMPLATE_INDEX" val="761"/>
  <p:tag name="KSO_WM_UNIT_TYPE" val="l_h_a"/>
  <p:tag name="KSO_WM_UNIT_INDEX" val="1_1_1"/>
  <p:tag name="KSO_WM_UNIT_ID" val="256*l_h_a*1_1_1"/>
  <p:tag name="KSO_WM_UNIT_CLEAR" val="1"/>
  <p:tag name="KSO_WM_UNIT_LAYERLEVEL" val="1_1_1"/>
  <p:tag name="KSO_WM_UNIT_VALUE" val="9"/>
  <p:tag name="KSO_WM_UNIT_HIGHLIGHT" val="0"/>
  <p:tag name="KSO_WM_UNIT_COMPATIBLE" val="0"/>
  <p:tag name="KSO_WM_UNIT_PRESET_TEXT" val="LOREM"/>
  <p:tag name="KSO_WM_BEAUTIFY_FLAG" val="#wm#"/>
  <p:tag name="KSO_WM_DIAGRAM_GROUP_CODE" val="l1-1"/>
  <p:tag name="KSO_WM_UNIT_TEXT_FILL_FORE_SCHEMECOLOR_INDEX" val="8"/>
  <p:tag name="KSO_WM_UNIT_TEXT_FILL_TYPE" val="1"/>
</p:tagLst>
</file>

<file path=ppt/tags/tag384.xml><?xml version="1.0" encoding="utf-8"?>
<p:tagLst xmlns:p="http://schemas.openxmlformats.org/presentationml/2006/main">
  <p:tag name="KSO_WM_TAG_VERSION" val="1.0"/>
  <p:tag name="KSO_WM_TEMPLATE_CATEGORY" val="diagram"/>
  <p:tag name="KSO_WM_TEMPLATE_INDEX" val="761"/>
  <p:tag name="KSO_WM_UNIT_TYPE" val="l_h_f"/>
  <p:tag name="KSO_WM_UNIT_INDEX" val="1_2_1"/>
  <p:tag name="KSO_WM_UNIT_ID" val="256*l_h_f*1_2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385.xml><?xml version="1.0" encoding="utf-8"?>
<p:tagLst xmlns:p="http://schemas.openxmlformats.org/presentationml/2006/main">
  <p:tag name="KSO_WM_TAG_VERSION" val="1.0"/>
  <p:tag name="KSO_WM_TEMPLATE_CATEGORY" val="diagram"/>
  <p:tag name="KSO_WM_TEMPLATE_INDEX" val="761"/>
  <p:tag name="KSO_WM_UNIT_TYPE" val="l_h_a"/>
  <p:tag name="KSO_WM_UNIT_INDEX" val="1_2_1"/>
  <p:tag name="KSO_WM_UNIT_ID" val="256*l_h_a*1_2_1"/>
  <p:tag name="KSO_WM_UNIT_CLEAR" val="1"/>
  <p:tag name="KSO_WM_UNIT_LAYERLEVEL" val="1_1_1"/>
  <p:tag name="KSO_WM_UNIT_VALUE" val="9"/>
  <p:tag name="KSO_WM_UNIT_HIGHLIGHT" val="0"/>
  <p:tag name="KSO_WM_UNIT_COMPATIBLE" val="0"/>
  <p:tag name="KSO_WM_UNIT_PRESET_TEXT" val="LOREM"/>
  <p:tag name="KSO_WM_BEAUTIFY_FLAG" val="#wm#"/>
  <p:tag name="KSO_WM_DIAGRAM_GROUP_CODE" val="l1-1"/>
  <p:tag name="KSO_WM_UNIT_TEXT_FILL_FORE_SCHEMECOLOR_INDEX" val="9"/>
  <p:tag name="KSO_WM_UNIT_TEXT_FILL_TYPE" val="1"/>
</p:tagLst>
</file>

<file path=ppt/tags/tag386.xml><?xml version="1.0" encoding="utf-8"?>
<p:tagLst xmlns:p="http://schemas.openxmlformats.org/presentationml/2006/main">
  <p:tag name="KSO_WM_TAG_VERSION" val="1.0"/>
  <p:tag name="KSO_WM_TEMPLATE_CATEGORY" val="diagram"/>
  <p:tag name="KSO_WM_TEMPLATE_INDEX" val="761"/>
  <p:tag name="KSO_WM_UNIT_TYPE" val="l_h_f"/>
  <p:tag name="KSO_WM_UNIT_INDEX" val="1_3_1"/>
  <p:tag name="KSO_WM_UNIT_ID" val="256*l_h_f*1_3_1"/>
  <p:tag name="KSO_WM_UNIT_CLEAR" val="1"/>
  <p:tag name="KSO_WM_UNIT_LAYERLEVEL" val="1_1_1"/>
  <p:tag name="KSO_WM_UNIT_VALUE" val="18"/>
  <p:tag name="KSO_WM_UNIT_HIGHLIGHT" val="0"/>
  <p:tag name="KSO_WM_UNIT_COMPATIBLE" val="0"/>
  <p:tag name="KSO_WM_UNIT_PRESET_TEXT_INDEX" val="4"/>
  <p:tag name="KSO_WM_UNIT_PRESET_TEXT_LEN" val="40"/>
  <p:tag name="KSO_WM_BEAUTIFY_FLAG" val="#wm#"/>
  <p:tag name="KSO_WM_DIAGRAM_GROUP_CODE" val="l1-1"/>
  <p:tag name="KSO_WM_UNIT_TEXT_FILL_FORE_SCHEMECOLOR_INDEX" val="13"/>
  <p:tag name="KSO_WM_UNIT_TEXT_FILL_TYPE" val="1"/>
</p:tagLst>
</file>

<file path=ppt/tags/tag387.xml><?xml version="1.0" encoding="utf-8"?>
<p:tagLst xmlns:p="http://schemas.openxmlformats.org/presentationml/2006/main">
  <p:tag name="KSO_WM_TAG_VERSION" val="1.0"/>
  <p:tag name="KSO_WM_TEMPLATE_CATEGORY" val="diagram"/>
  <p:tag name="KSO_WM_TEMPLATE_INDEX" val="761"/>
  <p:tag name="KSO_WM_UNIT_TYPE" val="l_h_a"/>
  <p:tag name="KSO_WM_UNIT_INDEX" val="1_3_1"/>
  <p:tag name="KSO_WM_UNIT_ID" val="256*l_h_a*1_3_1"/>
  <p:tag name="KSO_WM_UNIT_CLEAR" val="1"/>
  <p:tag name="KSO_WM_UNIT_LAYERLEVEL" val="1_1_1"/>
  <p:tag name="KSO_WM_UNIT_VALUE" val="9"/>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Lst>
</file>

<file path=ppt/tags/tag388.xml><?xml version="1.0" encoding="utf-8"?>
<p:tagLst xmlns:p="http://schemas.openxmlformats.org/presentationml/2006/main">
  <p:tag name="KSO_WM_TAG_VERSION" val="1.0"/>
  <p:tag name="KSO_WM_TEMPLATE_CATEGORY" val="diagram"/>
  <p:tag name="KSO_WM_TEMPLATE_INDEX" val="761"/>
  <p:tag name="KSO_WM_UNIT_TYPE" val="l_h_f"/>
  <p:tag name="KSO_WM_UNIT_INDEX" val="1_6_1"/>
  <p:tag name="KSO_WM_UNIT_ID" val="256*l_h_f*1_6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389.xml><?xml version="1.0" encoding="utf-8"?>
<p:tagLst xmlns:p="http://schemas.openxmlformats.org/presentationml/2006/main">
  <p:tag name="KSO_WM_TAG_VERSION" val="1.0"/>
  <p:tag name="KSO_WM_TEMPLATE_CATEGORY" val="diagram"/>
  <p:tag name="KSO_WM_TEMPLATE_INDEX" val="761"/>
  <p:tag name="KSO_WM_UNIT_TYPE" val="l_h_a"/>
  <p:tag name="KSO_WM_UNIT_INDEX" val="1_6_1"/>
  <p:tag name="KSO_WM_UNIT_ID" val="256*l_h_a*1_6_1"/>
  <p:tag name="KSO_WM_UNIT_CLEAR" val="1"/>
  <p:tag name="KSO_WM_UNIT_LAYERLEVEL" val="1_1_1"/>
  <p:tag name="KSO_WM_UNIT_VALUE" val="9"/>
  <p:tag name="KSO_WM_UNIT_HIGHLIGHT" val="0"/>
  <p:tag name="KSO_WM_UNIT_COMPATIBLE" val="0"/>
  <p:tag name="KSO_WM_UNIT_PRESET_TEXT" val="LOREM"/>
  <p:tag name="KSO_WM_BEAUTIFY_FLAG" val="#wm#"/>
  <p:tag name="KSO_WM_DIAGRAM_GROUP_CODE" val="l1-1"/>
  <p:tag name="KSO_WM_UNIT_TEXT_FILL_FORE_SCHEMECOLOR_INDEX" val="8"/>
  <p:tag name="KSO_WM_UNIT_TEXT_FILL_TYPE" val="1"/>
</p:tagLst>
</file>

<file path=ppt/tags/tag39.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2_1"/>
  <p:tag name="KSO_WM_UNIT_ID" val="diagram20176520_3*n_h_a*1_2_1"/>
  <p:tag name="KSO_WM_UNIT_LAYERLEVEL" val="1_1_1"/>
  <p:tag name="KSO_WM_UNIT_VALUE" val="10"/>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13"/>
  <p:tag name="KSO_WM_UNIT_TEXT_FILL_TYPE" val="1"/>
</p:tagLst>
</file>

<file path=ppt/tags/tag390.xml><?xml version="1.0" encoding="utf-8"?>
<p:tagLst xmlns:p="http://schemas.openxmlformats.org/presentationml/2006/main">
  <p:tag name="KSO_WM_TAG_VERSION" val="1.0"/>
  <p:tag name="KSO_WM_TEMPLATE_CATEGORY" val="diagram"/>
  <p:tag name="KSO_WM_TEMPLATE_INDEX" val="761"/>
  <p:tag name="KSO_WM_UNIT_TYPE" val="l_h_f"/>
  <p:tag name="KSO_WM_UNIT_INDEX" val="1_5_1"/>
  <p:tag name="KSO_WM_UNIT_ID" val="256*l_h_f*1_5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391.xml><?xml version="1.0" encoding="utf-8"?>
<p:tagLst xmlns:p="http://schemas.openxmlformats.org/presentationml/2006/main">
  <p:tag name="KSO_WM_TAG_VERSION" val="1.0"/>
  <p:tag name="KSO_WM_TEMPLATE_CATEGORY" val="diagram"/>
  <p:tag name="KSO_WM_TEMPLATE_INDEX" val="761"/>
  <p:tag name="KSO_WM_UNIT_TYPE" val="l_h_a"/>
  <p:tag name="KSO_WM_UNIT_INDEX" val="1_5_1"/>
  <p:tag name="KSO_WM_UNIT_ID" val="256*l_h_a*1_5_1"/>
  <p:tag name="KSO_WM_UNIT_CLEAR" val="1"/>
  <p:tag name="KSO_WM_UNIT_LAYERLEVEL" val="1_1_1"/>
  <p:tag name="KSO_WM_UNIT_VALUE" val="9"/>
  <p:tag name="KSO_WM_UNIT_HIGHLIGHT" val="0"/>
  <p:tag name="KSO_WM_UNIT_COMPATIBLE" val="0"/>
  <p:tag name="KSO_WM_UNIT_PRESET_TEXT" val="LOREM"/>
  <p:tag name="KSO_WM_BEAUTIFY_FLAG" val="#wm#"/>
  <p:tag name="KSO_WM_DIAGRAM_GROUP_CODE" val="l1-1"/>
  <p:tag name="KSO_WM_UNIT_TEXT_FILL_FORE_SCHEMECOLOR_INDEX" val="9"/>
  <p:tag name="KSO_WM_UNIT_TEXT_FILL_TYPE" val="1"/>
</p:tagLst>
</file>

<file path=ppt/tags/tag392.xml><?xml version="1.0" encoding="utf-8"?>
<p:tagLst xmlns:p="http://schemas.openxmlformats.org/presentationml/2006/main">
  <p:tag name="KSO_WM_TAG_VERSION" val="1.0"/>
  <p:tag name="KSO_WM_TEMPLATE_CATEGORY" val="diagram"/>
  <p:tag name="KSO_WM_TEMPLATE_INDEX" val="761"/>
  <p:tag name="KSO_WM_UNIT_TYPE" val="l_h_f"/>
  <p:tag name="KSO_WM_UNIT_INDEX" val="1_4_1"/>
  <p:tag name="KSO_WM_UNIT_ID" val="256*l_h_f*1_4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0"/>
  <p:tag name="KSO_WM_DIAGRAM_GROUP_CODE" val="l1-1"/>
  <p:tag name="KSO_WM_UNIT_TEXT_FILL_FORE_SCHEMECOLOR_INDEX" val="13"/>
  <p:tag name="KSO_WM_UNIT_TEXT_FILL_TYPE" val="1"/>
</p:tagLst>
</file>

<file path=ppt/tags/tag393.xml><?xml version="1.0" encoding="utf-8"?>
<p:tagLst xmlns:p="http://schemas.openxmlformats.org/presentationml/2006/main">
  <p:tag name="KSO_WM_TAG_VERSION" val="1.0"/>
  <p:tag name="KSO_WM_TEMPLATE_CATEGORY" val="diagram"/>
  <p:tag name="KSO_WM_TEMPLATE_INDEX" val="761"/>
  <p:tag name="KSO_WM_UNIT_TYPE" val="l_h_a"/>
  <p:tag name="KSO_WM_UNIT_INDEX" val="1_4_1"/>
  <p:tag name="KSO_WM_UNIT_ID" val="256*l_h_a*1_4_1"/>
  <p:tag name="KSO_WM_UNIT_CLEAR" val="1"/>
  <p:tag name="KSO_WM_UNIT_LAYERLEVEL" val="1_1_1"/>
  <p:tag name="KSO_WM_UNIT_VALUE" val="9"/>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Lst>
</file>

<file path=ppt/tags/tag394.xml><?xml version="1.0" encoding="utf-8"?>
<p:tagLst xmlns:p="http://schemas.openxmlformats.org/presentationml/2006/main">
  <p:tag name="KSO_WM_UNIT_PRESET_TEXT_INDEX" val="0"/>
  <p:tag name="KSO_WM_UNIT_PRESET_TEXT_LEN" val="0"/>
  <p:tag name="KSO_WM_UNIT_NOCLEAR" val="0"/>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OneParaText2_13*f*1"/>
  <p:tag name="KSO_WM_TEMPLATE_CATEGORY" val="OneParaText"/>
  <p:tag name="KSO_WM_TEMPLATE_INDEX" val="2"/>
  <p:tag name="KSO_WM_UNIT_LAYERLEVEL" val="1"/>
  <p:tag name="KSO_WM_TAG_VERSION" val="1.0"/>
  <p:tag name="KSO_WM_BEAUTIFY_FLAG" val="#wm#"/>
  <p:tag name="KSO_WM_UNIT_TEXTBOXSTYLE_GUID" val="{77f12315-8db0-44f3-bf84-ba0f4b3084dd}"/>
  <p:tag name="KSO_WM_UNIT_TEXTBOXSTYLE_INDEX" val="13"/>
  <p:tag name="KSO_WM_UNIT_TEXTBOXSTYLE_TYPE" val="OneParaText"/>
</p:tagLst>
</file>

<file path=ppt/tags/tag395.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f"/>
  <p:tag name="KSO_WM_UNIT_INDEX" val="1_4_1"/>
  <p:tag name="KSO_WM_UNIT_ID" val="diagram20176507_4*n_h_f*1_4_1"/>
  <p:tag name="KSO_WM_UNIT_LAYERLEVEL" val="1_1_1"/>
  <p:tag name="KSO_WM_UNIT_VALUE" val="18"/>
  <p:tag name="KSO_WM_UNIT_HIGHLIGHT" val="0"/>
  <p:tag name="KSO_WM_UNIT_COMPATIBLE" val="0"/>
  <p:tag name="KSO_WM_UNIT_CLEAR" val="0"/>
  <p:tag name="KSO_WM_UNIT_PRESET_TEXT_INDEX" val="4"/>
  <p:tag name="KSO_WM_UNIT_PRESET_TEXT_LEN" val="40"/>
  <p:tag name="KSO_WM_DIAGRAM_GROUP_CODE" val="n1-1"/>
  <p:tag name="KSO_WM_UNIT_TEXT_FILL_FORE_SCHEMECOLOR_INDEX" val="13"/>
  <p:tag name="KSO_WM_UNIT_TEXT_FILL_TYPE" val="1"/>
</p:tagLst>
</file>

<file path=ppt/tags/tag396.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f"/>
  <p:tag name="KSO_WM_UNIT_INDEX" val="1_4_1"/>
  <p:tag name="KSO_WM_UNIT_ID" val="diagram20176507_4*n_h_f*1_4_1"/>
  <p:tag name="KSO_WM_UNIT_LAYERLEVEL" val="1_1_1"/>
  <p:tag name="KSO_WM_UNIT_VALUE" val="18"/>
  <p:tag name="KSO_WM_UNIT_HIGHLIGHT" val="0"/>
  <p:tag name="KSO_WM_UNIT_COMPATIBLE" val="0"/>
  <p:tag name="KSO_WM_UNIT_CLEAR" val="0"/>
  <p:tag name="KSO_WM_UNIT_PRESET_TEXT_INDEX" val="4"/>
  <p:tag name="KSO_WM_UNIT_PRESET_TEXT_LEN" val="40"/>
  <p:tag name="KSO_WM_DIAGRAM_GROUP_CODE" val="n1-1"/>
  <p:tag name="KSO_WM_UNIT_TEXT_FILL_FORE_SCHEMECOLOR_INDEX" val="13"/>
  <p:tag name="KSO_WM_UNIT_TEXT_FILL_TYPE" val="1"/>
</p:tagLst>
</file>

<file path=ppt/tags/tag397.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i"/>
  <p:tag name="KSO_WM_UNIT_INDEX" val="1_1_2"/>
  <p:tag name="KSO_WM_UNIT_ID" val="diagram20176507_4*n_h_i*1_1_2"/>
  <p:tag name="KSO_WM_UNIT_LAYERLEVEL" val="1_1_1"/>
  <p:tag name="KSO_WM_DIAGRAM_GROUP_CODE" val="n1-1"/>
  <p:tag name="KSO_WM_UNIT_FILL_FORE_SCHEMECOLOR_INDEX" val="8"/>
  <p:tag name="KSO_WM_UNIT_FILL_TYPE" val="1"/>
  <p:tag name="KSO_WM_UNIT_TEXT_FILL_FORE_SCHEMECOLOR_INDEX" val="2"/>
  <p:tag name="KSO_WM_UNIT_TEXT_FILL_TYPE" val="1"/>
</p:tagLst>
</file>

<file path=ppt/tags/tag398.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i"/>
  <p:tag name="KSO_WM_UNIT_INDEX" val="1_1_3"/>
  <p:tag name="KSO_WM_UNIT_ID" val="diagram20176507_4*n_h_i*1_1_3"/>
  <p:tag name="KSO_WM_UNIT_LAYERLEVEL" val="1_1_1"/>
  <p:tag name="KSO_WM_DIAGRAM_GROUP_CODE" val="n1-1"/>
  <p:tag name="KSO_WM_UNIT_LINE_FORE_SCHEMECOLOR_INDEX" val="8"/>
  <p:tag name="KSO_WM_UNIT_LINE_FILL_TYPE" val="2"/>
  <p:tag name="KSO_WM_UNIT_TEXT_FILL_FORE_SCHEMECOLOR_INDEX" val="2"/>
  <p:tag name="KSO_WM_UNIT_TEXT_FILL_TYPE" val="1"/>
</p:tagLst>
</file>

<file path=ppt/tags/tag399.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i"/>
  <p:tag name="KSO_WM_UNIT_INDEX" val="1_1_1"/>
  <p:tag name="KSO_WM_UNIT_ID" val="diagram20176507_4*n_h_i*1_1_1"/>
  <p:tag name="KSO_WM_UNIT_LAYERLEVEL" val="1_1_1"/>
  <p:tag name="KSO_WM_DIAGRAM_GROUP_CODE" val="n1-1"/>
  <p:tag name="KSO_WM_UNIT_LINE_FORE_SCHEMECOLOR_INDEX" val="7"/>
  <p:tag name="KSO_WM_UNIT_LINE_FILL_TYPE" val="2"/>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0265_1*l_h_i*1_1_1"/>
  <p:tag name="KSO_WM_TEMPLATE_CATEGORY" val="diagram"/>
  <p:tag name="KSO_WM_TEMPLATE_INDEX" val="2020026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0.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2_1"/>
  <p:tag name="KSO_WM_UNIT_ID" val="diagram20176520_3*n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4"/>
  <p:tag name="KSO_WM_UNIT_TEXT_FILL_TYPE" val="1"/>
</p:tagLst>
</file>

<file path=ppt/tags/tag400.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i"/>
  <p:tag name="KSO_WM_UNIT_INDEX" val="1_2_1"/>
  <p:tag name="KSO_WM_UNIT_ID" val="diagram20176507_4*n_h_i*1_2_1"/>
  <p:tag name="KSO_WM_UNIT_LAYERLEVEL" val="1_1_1"/>
  <p:tag name="KSO_WM_DIAGRAM_GROUP_CODE" val="n1-1"/>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401.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i"/>
  <p:tag name="KSO_WM_UNIT_INDEX" val="1_4_1"/>
  <p:tag name="KSO_WM_UNIT_ID" val="diagram20176507_4*n_h_i*1_4_1"/>
  <p:tag name="KSO_WM_UNIT_LAYERLEVEL" val="1_1_1"/>
  <p:tag name="KSO_WM_DIAGRAM_GROUP_CODE" val="n1-1"/>
  <p:tag name="KSO_WM_UNIT_FILL_FORE_SCHEMECOLOR_INDEX" val="14"/>
  <p:tag name="KSO_WM_UNIT_FILL_TYPE" val="1"/>
  <p:tag name="KSO_WM_UNIT_LINE_FORE_SCHEMECOLOR_INDEX" val="5"/>
  <p:tag name="KSO_WM_UNIT_LINE_FILL_TYPE" val="2"/>
  <p:tag name="KSO_WM_UNIT_TEXT_FILL_FORE_SCHEMECOLOR_INDEX" val="2"/>
  <p:tag name="KSO_WM_UNIT_TEXT_FILL_TYPE" val="1"/>
</p:tagLst>
</file>

<file path=ppt/tags/tag402.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i"/>
  <p:tag name="KSO_WM_UNIT_INDEX" val="1_5_1"/>
  <p:tag name="KSO_WM_UNIT_ID" val="diagram20176507_4*n_h_i*1_5_1"/>
  <p:tag name="KSO_WM_UNIT_LAYERLEVEL" val="1_1_1"/>
  <p:tag name="KSO_WM_DIAGRAM_GROUP_CODE" val="n1-1"/>
  <p:tag name="KSO_WM_UNIT_FILL_FORE_SCHEMECOLOR_INDEX" val="14"/>
  <p:tag name="KSO_WM_UNIT_FILL_TYPE" val="1"/>
  <p:tag name="KSO_WM_UNIT_LINE_FORE_SCHEMECOLOR_INDEX" val="10"/>
  <p:tag name="KSO_WM_UNIT_LINE_FILL_TYPE" val="2"/>
  <p:tag name="KSO_WM_UNIT_TEXT_FILL_FORE_SCHEMECOLOR_INDEX" val="2"/>
  <p:tag name="KSO_WM_UNIT_TEXT_FILL_TYPE" val="1"/>
</p:tagLst>
</file>

<file path=ppt/tags/tag403.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i"/>
  <p:tag name="KSO_WM_UNIT_INDEX" val="1_3_1"/>
  <p:tag name="KSO_WM_UNIT_ID" val="diagram20176507_4*n_h_i*1_3_1"/>
  <p:tag name="KSO_WM_UNIT_LAYERLEVEL" val="1_1_1"/>
  <p:tag name="KSO_WM_DIAGRAM_GROUP_CODE" val="n1-1"/>
  <p:tag name="KSO_WM_UNIT_FILL_FORE_SCHEMECOLOR_INDEX" val="14"/>
  <p:tag name="KSO_WM_UNIT_FILL_TYPE" val="1"/>
  <p:tag name="KSO_WM_UNIT_LINE_FORE_SCHEMECOLOR_INDEX" val="6"/>
  <p:tag name="KSO_WM_UNIT_LINE_FILL_TYPE" val="2"/>
  <p:tag name="KSO_WM_UNIT_TEXT_FILL_FORE_SCHEMECOLOR_INDEX" val="2"/>
  <p:tag name="KSO_WM_UNIT_TEXT_FILL_TYPE" val="1"/>
</p:tagLst>
</file>

<file path=ppt/tags/tag404.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i"/>
  <p:tag name="KSO_WM_UNIT_INDEX" val="1_4_2"/>
  <p:tag name="KSO_WM_UNIT_ID" val="diagram20176507_4*n_h_i*1_4_2"/>
  <p:tag name="KSO_WM_UNIT_LAYERLEVEL" val="1_1_1"/>
  <p:tag name="KSO_WM_DIAGRAM_GROUP_CODE" val="n1-1"/>
  <p:tag name="KSO_WM_UNIT_FILL_FORE_SCHEMECOLOR_INDEX" val="5"/>
  <p:tag name="KSO_WM_UNIT_FILL_TYPE" val="1"/>
  <p:tag name="KSO_WM_UNIT_TEXT_FILL_FORE_SCHEMECOLOR_INDEX" val="13"/>
  <p:tag name="KSO_WM_UNIT_TEXT_FILL_TYPE" val="1"/>
</p:tagLst>
</file>

<file path=ppt/tags/tag405.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i"/>
  <p:tag name="KSO_WM_UNIT_INDEX" val="1_2_2"/>
  <p:tag name="KSO_WM_UNIT_ID" val="diagram20176507_4*n_h_i*1_2_2"/>
  <p:tag name="KSO_WM_UNIT_LAYERLEVEL" val="1_1_1"/>
  <p:tag name="KSO_WM_DIAGRAM_GROUP_CODE" val="n1-1"/>
  <p:tag name="KSO_WM_UNIT_FILL_FORE_SCHEMECOLOR_INDEX" val="5"/>
  <p:tag name="KSO_WM_UNIT_FILL_TYPE" val="1"/>
  <p:tag name="KSO_WM_UNIT_TEXT_FILL_FORE_SCHEMECOLOR_INDEX" val="13"/>
  <p:tag name="KSO_WM_UNIT_TEXT_FILL_TYPE" val="1"/>
</p:tagLst>
</file>

<file path=ppt/tags/tag406.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i"/>
  <p:tag name="KSO_WM_UNIT_INDEX" val="1_5_2"/>
  <p:tag name="KSO_WM_UNIT_ID" val="diagram20176507_4*n_h_i*1_5_2"/>
  <p:tag name="KSO_WM_UNIT_LAYERLEVEL" val="1_1_1"/>
  <p:tag name="KSO_WM_DIAGRAM_GROUP_CODE" val="n1-1"/>
  <p:tag name="KSO_WM_UNIT_FILL_FORE_SCHEMECOLOR_INDEX" val="10"/>
  <p:tag name="KSO_WM_UNIT_FILL_TYPE" val="1"/>
  <p:tag name="KSO_WM_UNIT_TEXT_FILL_FORE_SCHEMECOLOR_INDEX" val="13"/>
  <p:tag name="KSO_WM_UNIT_TEXT_FILL_TYPE" val="1"/>
</p:tagLst>
</file>

<file path=ppt/tags/tag407.xml><?xml version="1.0" encoding="utf-8"?>
<p:tagLst xmlns:p="http://schemas.openxmlformats.org/presentationml/2006/main">
  <p:tag name="KSO_WM_TAG_VERSION" val="1.0"/>
  <p:tag name="KSO_WM_BEAUTIFY_FLAG" val="#wm#"/>
  <p:tag name="KSO_WM_UNIT_TYPE" val="i"/>
  <p:tag name="KSO_WM_UNIT_ID" val="diagram20176507_4*i*10"/>
  <p:tag name="KSO_WM_TEMPLATE_CATEGORY" val="diagram"/>
  <p:tag name="KSO_WM_TEMPLATE_INDEX" val="20176507"/>
  <p:tag name="KSO_WM_UNIT_INDEX" val="10"/>
</p:tagLst>
</file>

<file path=ppt/tags/tag408.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i"/>
  <p:tag name="KSO_WM_UNIT_INDEX" val="1_3_2"/>
  <p:tag name="KSO_WM_UNIT_ID" val="diagram20176507_4*n_h_i*1_3_2"/>
  <p:tag name="KSO_WM_UNIT_LAYERLEVEL" val="1_1_1"/>
  <p:tag name="KSO_WM_DIAGRAM_GROUP_CODE" val="n1-1"/>
  <p:tag name="KSO_WM_UNIT_FILL_FORE_SCHEMECOLOR_INDEX" val="6"/>
  <p:tag name="KSO_WM_UNIT_FILL_TYPE" val="1"/>
  <p:tag name="KSO_WM_UNIT_TEXT_FILL_FORE_SCHEMECOLOR_INDEX" val="13"/>
  <p:tag name="KSO_WM_UNIT_TEXT_FILL_TYPE" val="1"/>
</p:tagLst>
</file>

<file path=ppt/tags/tag409.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i"/>
  <p:tag name="KSO_WM_UNIT_INDEX" val="1_3_3"/>
  <p:tag name="KSO_WM_UNIT_ID" val="diagram20176507_4*n_h_i*1_3_3"/>
  <p:tag name="KSO_WM_UNIT_LAYERLEVEL" val="1_1_1"/>
  <p:tag name="KSO_WM_DIAGRAM_GROUP_CODE" val="n1-1"/>
  <p:tag name="KSO_WM_UNIT_FILL_FORE_SCHEMECOLOR_INDEX" val="6"/>
  <p:tag name="KSO_WM_UNIT_FILL_TYPE" val="1"/>
  <p:tag name="KSO_WM_UNIT_TEXT_FILL_FORE_SCHEMECOLOR_INDEX" val="13"/>
  <p:tag name="KSO_WM_UNIT_TEXT_FILL_TYPE" val="1"/>
</p:tagLst>
</file>

<file path=ppt/tags/tag41.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3_1"/>
  <p:tag name="KSO_WM_UNIT_ID" val="diagram20176520_3*n_h_a*1_3_1"/>
  <p:tag name="KSO_WM_UNIT_LAYERLEVEL" val="1_1_1"/>
  <p:tag name="KSO_WM_UNIT_VALUE" val="10"/>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13"/>
  <p:tag name="KSO_WM_UNIT_TEXT_FILL_TYPE" val="1"/>
</p:tagLst>
</file>

<file path=ppt/tags/tag410.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a"/>
  <p:tag name="KSO_WM_UNIT_INDEX" val="1_4_1"/>
  <p:tag name="KSO_WM_UNIT_ID" val="diagram20176507_4*n_h_a*1_4_1"/>
  <p:tag name="KSO_WM_UNIT_LAYERLEVEL" val="1_1_1"/>
  <p:tag name="KSO_WM_UNIT_VALUE" val="9"/>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13"/>
  <p:tag name="KSO_WM_UNIT_TEXT_FILL_TYPE" val="1"/>
</p:tagLst>
</file>

<file path=ppt/tags/tag411.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f"/>
  <p:tag name="KSO_WM_UNIT_INDEX" val="1_4_1"/>
  <p:tag name="KSO_WM_UNIT_ID" val="diagram20176507_4*n_h_f*1_4_1"/>
  <p:tag name="KSO_WM_UNIT_LAYERLEVEL" val="1_1_1"/>
  <p:tag name="KSO_WM_UNIT_VALUE" val="18"/>
  <p:tag name="KSO_WM_UNIT_HIGHLIGHT" val="0"/>
  <p:tag name="KSO_WM_UNIT_COMPATIBLE" val="0"/>
  <p:tag name="KSO_WM_UNIT_CLEAR" val="0"/>
  <p:tag name="KSO_WM_UNIT_PRESET_TEXT_INDEX" val="4"/>
  <p:tag name="KSO_WM_UNIT_PRESET_TEXT_LEN" val="40"/>
  <p:tag name="KSO_WM_DIAGRAM_GROUP_CODE" val="n1-1"/>
  <p:tag name="KSO_WM_UNIT_TEXT_FILL_FORE_SCHEMECOLOR_INDEX" val="13"/>
  <p:tag name="KSO_WM_UNIT_TEXT_FILL_TYPE" val="1"/>
</p:tagLst>
</file>

<file path=ppt/tags/tag412.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a"/>
  <p:tag name="KSO_WM_UNIT_INDEX" val="1_5_1"/>
  <p:tag name="KSO_WM_UNIT_ID" val="diagram20176507_4*n_h_a*1_5_1"/>
  <p:tag name="KSO_WM_UNIT_LAYERLEVEL" val="1_1_1"/>
  <p:tag name="KSO_WM_UNIT_VALUE" val="9"/>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13"/>
  <p:tag name="KSO_WM_UNIT_TEXT_FILL_TYPE" val="1"/>
</p:tagLst>
</file>

<file path=ppt/tags/tag413.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f"/>
  <p:tag name="KSO_WM_UNIT_INDEX" val="1_5_1"/>
  <p:tag name="KSO_WM_UNIT_ID" val="diagram20176507_4*n_h_f*1_5_1"/>
  <p:tag name="KSO_WM_UNIT_LAYERLEVEL" val="1_1_1"/>
  <p:tag name="KSO_WM_UNIT_VALUE" val="18"/>
  <p:tag name="KSO_WM_UNIT_HIGHLIGHT" val="0"/>
  <p:tag name="KSO_WM_UNIT_COMPATIBLE" val="0"/>
  <p:tag name="KSO_WM_UNIT_CLEAR" val="0"/>
  <p:tag name="KSO_WM_UNIT_PRESET_TEXT_INDEX" val="4"/>
  <p:tag name="KSO_WM_UNIT_PRESET_TEXT_LEN" val="40"/>
  <p:tag name="KSO_WM_DIAGRAM_GROUP_CODE" val="n1-1"/>
  <p:tag name="KSO_WM_UNIT_TEXT_FILL_FORE_SCHEMECOLOR_INDEX" val="13"/>
  <p:tag name="KSO_WM_UNIT_TEXT_FILL_TYPE" val="1"/>
</p:tagLst>
</file>

<file path=ppt/tags/tag414.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a"/>
  <p:tag name="KSO_WM_UNIT_INDEX" val="1_2_1"/>
  <p:tag name="KSO_WM_UNIT_ID" val="diagram20176507_4*n_h_a*1_2_1"/>
  <p:tag name="KSO_WM_UNIT_LAYERLEVEL" val="1_1_1"/>
  <p:tag name="KSO_WM_UNIT_VALUE" val="9"/>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13"/>
  <p:tag name="KSO_WM_UNIT_TEXT_FILL_TYPE" val="1"/>
</p:tagLst>
</file>

<file path=ppt/tags/tag415.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f"/>
  <p:tag name="KSO_WM_UNIT_INDEX" val="1_2_1"/>
  <p:tag name="KSO_WM_UNIT_ID" val="diagram20176507_4*n_h_f*1_2_1"/>
  <p:tag name="KSO_WM_UNIT_LAYERLEVEL" val="1_1_1"/>
  <p:tag name="KSO_WM_UNIT_VALUE" val="18"/>
  <p:tag name="KSO_WM_UNIT_HIGHLIGHT" val="0"/>
  <p:tag name="KSO_WM_UNIT_COMPATIBLE" val="0"/>
  <p:tag name="KSO_WM_UNIT_CLEAR" val="0"/>
  <p:tag name="KSO_WM_UNIT_PRESET_TEXT_INDEX" val="4"/>
  <p:tag name="KSO_WM_UNIT_PRESET_TEXT_LEN" val="40"/>
  <p:tag name="KSO_WM_DIAGRAM_GROUP_CODE" val="n1-1"/>
  <p:tag name="KSO_WM_UNIT_TEXT_FILL_FORE_SCHEMECOLOR_INDEX" val="13"/>
  <p:tag name="KSO_WM_UNIT_TEXT_FILL_TYPE" val="1"/>
</p:tagLst>
</file>

<file path=ppt/tags/tag416.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a"/>
  <p:tag name="KSO_WM_UNIT_INDEX" val="1_3_1"/>
  <p:tag name="KSO_WM_UNIT_ID" val="diagram20176507_4*n_h_a*1_3_1"/>
  <p:tag name="KSO_WM_UNIT_LAYERLEVEL" val="1_1_1"/>
  <p:tag name="KSO_WM_UNIT_VALUE" val="9"/>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13"/>
  <p:tag name="KSO_WM_UNIT_TEXT_FILL_TYPE" val="1"/>
</p:tagLst>
</file>

<file path=ppt/tags/tag417.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f"/>
  <p:tag name="KSO_WM_UNIT_INDEX" val="1_3_1"/>
  <p:tag name="KSO_WM_UNIT_ID" val="diagram20176507_4*n_h_f*1_3_1"/>
  <p:tag name="KSO_WM_UNIT_LAYERLEVEL" val="1_1_1"/>
  <p:tag name="KSO_WM_UNIT_VALUE" val="18"/>
  <p:tag name="KSO_WM_UNIT_HIGHLIGHT" val="0"/>
  <p:tag name="KSO_WM_UNIT_COMPATIBLE" val="0"/>
  <p:tag name="KSO_WM_UNIT_CLEAR" val="0"/>
  <p:tag name="KSO_WM_UNIT_PRESET_TEXT_INDEX" val="4"/>
  <p:tag name="KSO_WM_UNIT_PRESET_TEXT_LEN" val="40"/>
  <p:tag name="KSO_WM_DIAGRAM_GROUP_CODE" val="n1-1"/>
  <p:tag name="KSO_WM_UNIT_TEXT_FILL_FORE_SCHEMECOLOR_INDEX" val="13"/>
  <p:tag name="KSO_WM_UNIT_TEXT_FILL_TYPE" val="1"/>
</p:tagLst>
</file>

<file path=ppt/tags/tag418.xml><?xml version="1.0" encoding="utf-8"?>
<p:tagLst xmlns:p="http://schemas.openxmlformats.org/presentationml/2006/main">
  <p:tag name="KSO_WM_TAG_VERSION" val="1.0"/>
  <p:tag name="KSO_WM_BEAUTIFY_FLAG" val="#wm#"/>
  <p:tag name="KSO_WM_TEMPLATE_CATEGORY" val="diagram"/>
  <p:tag name="KSO_WM_TEMPLATE_INDEX" val="20176507"/>
  <p:tag name="KSO_WM_UNIT_TYPE" val="n_h_a"/>
  <p:tag name="KSO_WM_UNIT_INDEX" val="1_1_1"/>
  <p:tag name="KSO_WM_UNIT_ID" val="diagram20176507_4*n_h_a*1_1_1"/>
  <p:tag name="KSO_WM_UNIT_LAYERLEVEL" val="1_1_1"/>
  <p:tag name="KSO_WM_UNIT_VALUE" val="7"/>
  <p:tag name="KSO_WM_UNIT_HIGHLIGHT" val="0"/>
  <p:tag name="KSO_WM_UNIT_COMPATIBLE" val="0"/>
  <p:tag name="KSO_WM_UNIT_CLEAR" val="0"/>
  <p:tag name="KSO_WM_UNIT_PRESET_TEXT_INDEX" val="3"/>
  <p:tag name="KSO_WM_UNIT_PRESET_TEXT_LEN" val="12"/>
  <p:tag name="KSO_WM_DIAGRAM_GROUP_CODE" val="n1-1"/>
  <p:tag name="KSO_WM_UNIT_TEXT_FILL_FORE_SCHEMECOLOR_INDEX" val="14"/>
  <p:tag name="KSO_WM_UNIT_TEXT_FILL_TYPE" val="1"/>
</p:tagLst>
</file>

<file path=ppt/tags/tag419.xml><?xml version="1.0" encoding="utf-8"?>
<p:tagLst xmlns:p="http://schemas.openxmlformats.org/presentationml/2006/main">
  <p:tag name="KSO_WM_TEMPLATE_CATEGORY" val="diagram"/>
  <p:tag name="KSO_WM_TEMPLATE_INDEX" val="795"/>
  <p:tag name="KSO_WM_TAG_VERSION" val="1.0"/>
  <p:tag name="KSO_WM_UNIT_TYPE" val="l_i"/>
  <p:tag name="KSO_WM_UNIT_INDEX" val="1_1"/>
  <p:tag name="KSO_WM_UNIT_ID" val="diagram795_3*l_i*1_1"/>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42.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3_1"/>
  <p:tag name="KSO_WM_UNIT_ID" val="diagram20176520_3*n_h_f*1_3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4"/>
  <p:tag name="KSO_WM_UNIT_TEXT_FILL_TYPE" val="1"/>
</p:tagLst>
</file>

<file path=ppt/tags/tag420.xml><?xml version="1.0" encoding="utf-8"?>
<p:tagLst xmlns:p="http://schemas.openxmlformats.org/presentationml/2006/main">
  <p:tag name="KSO_WM_TEMPLATE_CATEGORY" val="diagram"/>
  <p:tag name="KSO_WM_TEMPLATE_INDEX" val="795"/>
  <p:tag name="KSO_WM_TAG_VERSION" val="1.0"/>
  <p:tag name="KSO_WM_UNIT_TYPE" val="l_i"/>
  <p:tag name="KSO_WM_UNIT_INDEX" val="1_2"/>
  <p:tag name="KSO_WM_UNIT_ID" val="diagram795_3*l_i*1_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421.xml><?xml version="1.0" encoding="utf-8"?>
<p:tagLst xmlns:p="http://schemas.openxmlformats.org/presentationml/2006/main">
  <p:tag name="KSO_WM_TEMPLATE_CATEGORY" val="diagram"/>
  <p:tag name="KSO_WM_TEMPLATE_INDEX" val="795"/>
  <p:tag name="KSO_WM_TAG_VERSION" val="1.0"/>
  <p:tag name="KSO_WM_UNIT_TYPE" val="l_i"/>
  <p:tag name="KSO_WM_UNIT_INDEX" val="1_3"/>
  <p:tag name="KSO_WM_UNIT_ID" val="diagram795_3*l_i*1_3"/>
  <p:tag name="KSO_WM_UNIT_CLEAR" val="1"/>
  <p:tag name="KSO_WM_UNIT_LAYERLEVEL" val="1_1"/>
  <p:tag name="KSO_WM_BEAUTIFY_FLAG" val="#wm#"/>
  <p:tag name="KSO_WM_DIAGRAM_GROUP_CODE" val="l1-1"/>
  <p:tag name="KSO_WM_UNIT_FILL_FORE_SCHEMECOLOR_INDEX" val="14"/>
  <p:tag name="KSO_WM_UNIT_FILL_TYPE" val="1"/>
</p:tagLst>
</file>

<file path=ppt/tags/tag422.xml><?xml version="1.0" encoding="utf-8"?>
<p:tagLst xmlns:p="http://schemas.openxmlformats.org/presentationml/2006/main">
  <p:tag name="KSO_WM_TEMPLATE_CATEGORY" val="diagram"/>
  <p:tag name="KSO_WM_TEMPLATE_INDEX" val="795"/>
  <p:tag name="KSO_WM_TAG_VERSION" val="1.0"/>
  <p:tag name="KSO_WM_UNIT_TYPE" val="l_i"/>
  <p:tag name="KSO_WM_UNIT_INDEX" val="1_4"/>
  <p:tag name="KSO_WM_UNIT_ID" val="diagram795_3*l_i*1_4"/>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423.xml><?xml version="1.0" encoding="utf-8"?>
<p:tagLst xmlns:p="http://schemas.openxmlformats.org/presentationml/2006/main">
  <p:tag name="KSO_WM_TEMPLATE_CATEGORY" val="diagram"/>
  <p:tag name="KSO_WM_TEMPLATE_INDEX" val="795"/>
  <p:tag name="KSO_WM_TAG_VERSION" val="1.0"/>
  <p:tag name="KSO_WM_UNIT_TYPE" val="l_i"/>
  <p:tag name="KSO_WM_UNIT_INDEX" val="1_5"/>
  <p:tag name="KSO_WM_UNIT_ID" val="diagram795_3*l_i*1_5"/>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424.xml><?xml version="1.0" encoding="utf-8"?>
<p:tagLst xmlns:p="http://schemas.openxmlformats.org/presentationml/2006/main">
  <p:tag name="KSO_WM_TEMPLATE_CATEGORY" val="diagram"/>
  <p:tag name="KSO_WM_TEMPLATE_INDEX" val="795"/>
  <p:tag name="KSO_WM_TAG_VERSION" val="1.0"/>
  <p:tag name="KSO_WM_UNIT_TYPE" val="l_i"/>
  <p:tag name="KSO_WM_UNIT_INDEX" val="1_6"/>
  <p:tag name="KSO_WM_UNIT_ID" val="diagram795_3*l_i*1_6"/>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425.xml><?xml version="1.0" encoding="utf-8"?>
<p:tagLst xmlns:p="http://schemas.openxmlformats.org/presentationml/2006/main">
  <p:tag name="KSO_WM_TEMPLATE_CATEGORY" val="diagram"/>
  <p:tag name="KSO_WM_TEMPLATE_INDEX" val="795"/>
  <p:tag name="KSO_WM_TAG_VERSION" val="1.0"/>
  <p:tag name="KSO_WM_UNIT_TYPE" val="l_i"/>
  <p:tag name="KSO_WM_UNIT_INDEX" val="1_7"/>
  <p:tag name="KSO_WM_UNIT_ID" val="diagram795_3*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426.xml><?xml version="1.0" encoding="utf-8"?>
<p:tagLst xmlns:p="http://schemas.openxmlformats.org/presentationml/2006/main">
  <p:tag name="KSO_WM_TEMPLATE_CATEGORY" val="diagram"/>
  <p:tag name="KSO_WM_TEMPLATE_INDEX" val="795"/>
  <p:tag name="KSO_WM_TAG_VERSION" val="1.0"/>
  <p:tag name="KSO_WM_UNIT_TYPE" val="l_i"/>
  <p:tag name="KSO_WM_UNIT_INDEX" val="1_8"/>
  <p:tag name="KSO_WM_UNIT_ID" val="diagram795_3*l_i*1_8"/>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427.xml><?xml version="1.0" encoding="utf-8"?>
<p:tagLst xmlns:p="http://schemas.openxmlformats.org/presentationml/2006/main">
  <p:tag name="KSO_WM_TEMPLATE_CATEGORY" val="diagram"/>
  <p:tag name="KSO_WM_TEMPLATE_INDEX" val="795"/>
  <p:tag name="KSO_WM_TAG_VERSION" val="1.0"/>
  <p:tag name="KSO_WM_UNIT_TYPE" val="l_i"/>
  <p:tag name="KSO_WM_UNIT_INDEX" val="1_9"/>
  <p:tag name="KSO_WM_UNIT_ID" val="diagram795_3*l_i*1_9"/>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428.xml><?xml version="1.0" encoding="utf-8"?>
<p:tagLst xmlns:p="http://schemas.openxmlformats.org/presentationml/2006/main">
  <p:tag name="KSO_WM_TEMPLATE_CATEGORY" val="diagram"/>
  <p:tag name="KSO_WM_TEMPLATE_INDEX" val="795"/>
  <p:tag name="KSO_WM_TAG_VERSION" val="1.0"/>
  <p:tag name="KSO_WM_UNIT_TYPE" val="l_i"/>
  <p:tag name="KSO_WM_UNIT_INDEX" val="1_10"/>
  <p:tag name="KSO_WM_UNIT_ID" val="diagram795_3*l_i*1_10"/>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429.xml><?xml version="1.0" encoding="utf-8"?>
<p:tagLst xmlns:p="http://schemas.openxmlformats.org/presentationml/2006/main">
  <p:tag name="KSO_WM_TEMPLATE_CATEGORY" val="diagram"/>
  <p:tag name="KSO_WM_TEMPLATE_INDEX" val="795"/>
  <p:tag name="KSO_WM_TAG_VERSION" val="1.0"/>
  <p:tag name="KSO_WM_UNIT_TYPE" val="l_i"/>
  <p:tag name="KSO_WM_UNIT_INDEX" val="1_11"/>
  <p:tag name="KSO_WM_UNIT_ID" val="diagram795_3*l_i*1_11"/>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43.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4_1"/>
  <p:tag name="KSO_WM_UNIT_ID" val="diagram20176520_3*n_h_a*1_4_1"/>
  <p:tag name="KSO_WM_UNIT_LAYERLEVEL" val="1_1_1"/>
  <p:tag name="KSO_WM_UNIT_VALUE" val="10"/>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13"/>
  <p:tag name="KSO_WM_UNIT_TEXT_FILL_TYPE" val="1"/>
</p:tagLst>
</file>

<file path=ppt/tags/tag430.xml><?xml version="1.0" encoding="utf-8"?>
<p:tagLst xmlns:p="http://schemas.openxmlformats.org/presentationml/2006/main">
  <p:tag name="KSO_WM_TEMPLATE_CATEGORY" val="diagram"/>
  <p:tag name="KSO_WM_TEMPLATE_INDEX" val="795"/>
  <p:tag name="KSO_WM_TAG_VERSION" val="1.0"/>
  <p:tag name="KSO_WM_UNIT_TYPE" val="l_i"/>
  <p:tag name="KSO_WM_UNIT_INDEX" val="1_12"/>
  <p:tag name="KSO_WM_UNIT_ID" val="diagram795_3*l_i*1_12"/>
  <p:tag name="KSO_WM_UNIT_CLEAR" val="1"/>
  <p:tag name="KSO_WM_UNIT_LAYERLEVEL" val="1_1"/>
  <p:tag name="KSO_WM_BEAUTIFY_FLAG" val="#wm#"/>
  <p:tag name="KSO_WM_DIAGRAM_GROUP_CODE" val="l1-1"/>
  <p:tag name="KSO_WM_UNIT_FILL_FORE_SCHEMECOLOR_INDEX" val="14"/>
  <p:tag name="KSO_WM_UNIT_FILL_TYPE" val="1"/>
</p:tagLst>
</file>

<file path=ppt/tags/tag431.xml><?xml version="1.0" encoding="utf-8"?>
<p:tagLst xmlns:p="http://schemas.openxmlformats.org/presentationml/2006/main">
  <p:tag name="KSO_WM_TEMPLATE_CATEGORY" val="diagram"/>
  <p:tag name="KSO_WM_TEMPLATE_INDEX" val="795"/>
  <p:tag name="KSO_WM_TAG_VERSION" val="1.0"/>
  <p:tag name="KSO_WM_UNIT_TYPE" val="l_h_a"/>
  <p:tag name="KSO_WM_UNIT_INDEX" val="1_1_1"/>
  <p:tag name="KSO_WM_UNIT_ID" val="diagram795_3*l_h_a*1_1_1"/>
  <p:tag name="KSO_WM_UNIT_CLEAR" val="1"/>
  <p:tag name="KSO_WM_UNIT_LAYERLEVEL" val="1_1_1"/>
  <p:tag name="KSO_WM_UNIT_VALUE" val="10"/>
  <p:tag name="KSO_WM_UNIT_HIGHLIGHT" val="0"/>
  <p:tag name="KSO_WM_UNIT_COMPATIBLE" val="0"/>
  <p:tag name="KSO_WM_BEAUTIFY_FLAG" val="#wm#"/>
  <p:tag name="KSO_WM_DIAGRAM_GROUP_CODE" val="l1-1"/>
  <p:tag name="KSO_WM_UNIT_PRESET_TEXT" val="LOREM"/>
  <p:tag name="KSO_WM_UNIT_TEXT_FILL_FORE_SCHEMECOLOR_INDEX" val="14"/>
  <p:tag name="KSO_WM_UNIT_TEXT_FILL_TYPE" val="1"/>
</p:tagLst>
</file>

<file path=ppt/tags/tag432.xml><?xml version="1.0" encoding="utf-8"?>
<p:tagLst xmlns:p="http://schemas.openxmlformats.org/presentationml/2006/main">
  <p:tag name="KSO_WM_TEMPLATE_CATEGORY" val="diagram"/>
  <p:tag name="KSO_WM_TEMPLATE_INDEX" val="795"/>
  <p:tag name="KSO_WM_TAG_VERSION" val="1.0"/>
  <p:tag name="KSO_WM_UNIT_TYPE" val="l_h_a"/>
  <p:tag name="KSO_WM_UNIT_INDEX" val="1_3_1"/>
  <p:tag name="KSO_WM_UNIT_ID" val="diagram795_3*l_h_a*1_3_1"/>
  <p:tag name="KSO_WM_UNIT_CLEAR" val="1"/>
  <p:tag name="KSO_WM_UNIT_LAYERLEVEL" val="1_1_1"/>
  <p:tag name="KSO_WM_UNIT_VALUE" val="9"/>
  <p:tag name="KSO_WM_UNIT_HIGHLIGHT" val="0"/>
  <p:tag name="KSO_WM_UNIT_COMPATIBLE" val="0"/>
  <p:tag name="KSO_WM_BEAUTIFY_FLAG" val="#wm#"/>
  <p:tag name="KSO_WM_DIAGRAM_GROUP_CODE" val="l1-1"/>
  <p:tag name="KSO_WM_UNIT_PRESET_TEXT" val="LOREM"/>
  <p:tag name="KSO_WM_UNIT_TEXT_FILL_FORE_SCHEMECOLOR_INDEX" val="14"/>
  <p:tag name="KSO_WM_UNIT_TEXT_FILL_TYPE" val="1"/>
</p:tagLst>
</file>

<file path=ppt/tags/tag433.xml><?xml version="1.0" encoding="utf-8"?>
<p:tagLst xmlns:p="http://schemas.openxmlformats.org/presentationml/2006/main">
  <p:tag name="KSO_WM_TEMPLATE_CATEGORY" val="diagram"/>
  <p:tag name="KSO_WM_TEMPLATE_INDEX" val="795"/>
  <p:tag name="KSO_WM_TAG_VERSION" val="1.0"/>
  <p:tag name="KSO_WM_UNIT_TYPE" val="l_h_f"/>
  <p:tag name="KSO_WM_UNIT_INDEX" val="1_1_1"/>
  <p:tag name="KSO_WM_UNIT_ID" val="diagram795_3*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UNIT_TEXT_FILL_FORE_SCHEMECOLOR_INDEX" val="13"/>
  <p:tag name="KSO_WM_UNIT_TEXT_FILL_TYPE" val="1"/>
</p:tagLst>
</file>

<file path=ppt/tags/tag434.xml><?xml version="1.0" encoding="utf-8"?>
<p:tagLst xmlns:p="http://schemas.openxmlformats.org/presentationml/2006/main">
  <p:tag name="KSO_WM_TEMPLATE_CATEGORY" val="diagram"/>
  <p:tag name="KSO_WM_TEMPLATE_INDEX" val="795"/>
  <p:tag name="KSO_WM_TAG_VERSION" val="1.0"/>
  <p:tag name="KSO_WM_UNIT_TYPE" val="l_h_f"/>
  <p:tag name="KSO_WM_UNIT_INDEX" val="1_3_1"/>
  <p:tag name="KSO_WM_UNIT_ID" val="diagram795_3*l_h_f*1_3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UNIT_TEXT_FILL_FORE_SCHEMECOLOR_INDEX" val="13"/>
  <p:tag name="KSO_WM_UNIT_TEXT_FILL_TYPE" val="1"/>
</p:tagLst>
</file>

<file path=ppt/tags/tag435.xml><?xml version="1.0" encoding="utf-8"?>
<p:tagLst xmlns:p="http://schemas.openxmlformats.org/presentationml/2006/main">
  <p:tag name="KSO_WM_TEMPLATE_CATEGORY" val="diagram"/>
  <p:tag name="KSO_WM_TEMPLATE_INDEX" val="795"/>
  <p:tag name="KSO_WM_TAG_VERSION" val="1.0"/>
  <p:tag name="KSO_WM_UNIT_TYPE" val="l_h_f"/>
  <p:tag name="KSO_WM_UNIT_INDEX" val="1_2_1"/>
  <p:tag name="KSO_WM_UNIT_ID" val="diagram795_3*l_h_f*1_2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UNIT_TEXT_FILL_FORE_SCHEMECOLOR_INDEX" val="13"/>
  <p:tag name="KSO_WM_UNIT_TEXT_FILL_TYPE" val="1"/>
</p:tagLst>
</file>

<file path=ppt/tags/tag436.xml><?xml version="1.0" encoding="utf-8"?>
<p:tagLst xmlns:p="http://schemas.openxmlformats.org/presentationml/2006/main">
  <p:tag name="KSO_WM_TEMPLATE_CATEGORY" val="diagram"/>
  <p:tag name="KSO_WM_TEMPLATE_INDEX" val="795"/>
  <p:tag name="KSO_WM_TAG_VERSION" val="1.0"/>
  <p:tag name="KSO_WM_UNIT_TYPE" val="l_h_f"/>
  <p:tag name="KSO_WM_UNIT_INDEX" val="1_4_1"/>
  <p:tag name="KSO_WM_UNIT_ID" val="diagram795_3*l_h_f*1_4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UNIT_TEXT_FILL_FORE_SCHEMECOLOR_INDEX" val="13"/>
  <p:tag name="KSO_WM_UNIT_TEXT_FILL_TYPE" val="1"/>
</p:tagLst>
</file>

<file path=ppt/tags/tag437.xml><?xml version="1.0" encoding="utf-8"?>
<p:tagLst xmlns:p="http://schemas.openxmlformats.org/presentationml/2006/main">
  <p:tag name="KSO_WM_TEMPLATE_CATEGORY" val="diagram"/>
  <p:tag name="KSO_WM_TEMPLATE_INDEX" val="795"/>
  <p:tag name="KSO_WM_TAG_VERSION" val="1.0"/>
  <p:tag name="KSO_WM_UNIT_TYPE" val="l_h_a"/>
  <p:tag name="KSO_WM_UNIT_INDEX" val="1_4_1"/>
  <p:tag name="KSO_WM_UNIT_ID" val="diagram795_3*l_h_a*1_4_1"/>
  <p:tag name="KSO_WM_UNIT_CLEAR" val="1"/>
  <p:tag name="KSO_WM_UNIT_LAYERLEVEL" val="1_1_1"/>
  <p:tag name="KSO_WM_UNIT_VALUE" val="10"/>
  <p:tag name="KSO_WM_UNIT_HIGHLIGHT" val="0"/>
  <p:tag name="KSO_WM_UNIT_COMPATIBLE" val="0"/>
  <p:tag name="KSO_WM_BEAUTIFY_FLAG" val="#wm#"/>
  <p:tag name="KSO_WM_DIAGRAM_GROUP_CODE" val="l1-1"/>
  <p:tag name="KSO_WM_UNIT_PRESET_TEXT" val="LOREM"/>
  <p:tag name="KSO_WM_UNIT_TEXT_FILL_FORE_SCHEMECOLOR_INDEX" val="14"/>
  <p:tag name="KSO_WM_UNIT_TEXT_FILL_TYPE" val="1"/>
</p:tagLst>
</file>

<file path=ppt/tags/tag438.xml><?xml version="1.0" encoding="utf-8"?>
<p:tagLst xmlns:p="http://schemas.openxmlformats.org/presentationml/2006/main">
  <p:tag name="KSO_WM_TEMPLATE_CATEGORY" val="diagram"/>
  <p:tag name="KSO_WM_TEMPLATE_INDEX" val="795"/>
  <p:tag name="KSO_WM_TAG_VERSION" val="1.0"/>
  <p:tag name="KSO_WM_UNIT_TYPE" val="l_h_a"/>
  <p:tag name="KSO_WM_UNIT_INDEX" val="1_2_1"/>
  <p:tag name="KSO_WM_UNIT_ID" val="diagram795_3*l_h_a*1_2_1"/>
  <p:tag name="KSO_WM_UNIT_CLEAR" val="1"/>
  <p:tag name="KSO_WM_UNIT_LAYERLEVEL" val="1_1_1"/>
  <p:tag name="KSO_WM_UNIT_VALUE" val="10"/>
  <p:tag name="KSO_WM_UNIT_HIGHLIGHT" val="0"/>
  <p:tag name="KSO_WM_UNIT_COMPATIBLE" val="0"/>
  <p:tag name="KSO_WM_BEAUTIFY_FLAG" val="#wm#"/>
  <p:tag name="KSO_WM_DIAGRAM_GROUP_CODE" val="l1-1"/>
  <p:tag name="KSO_WM_UNIT_PRESET_TEXT" val="LOREM"/>
  <p:tag name="KSO_WM_UNIT_TEXT_FILL_FORE_SCHEMECOLOR_INDEX" val="14"/>
  <p:tag name="KSO_WM_UNIT_TEXT_FILL_TYPE" val="1"/>
</p:tagLst>
</file>

<file path=ppt/tags/tag439.xml><?xml version="1.0" encoding="utf-8"?>
<p:tagLst xmlns:p="http://schemas.openxmlformats.org/presentationml/2006/main">
  <p:tag name="KSO_WM_TEMPLATE_CATEGORY" val="diagram"/>
  <p:tag name="KSO_WM_TEMPLATE_INDEX" val="795"/>
  <p:tag name="KSO_WM_TAG_VERSION" val="1.0"/>
  <p:tag name="KSO_WM_UNIT_TYPE" val="l_i"/>
  <p:tag name="KSO_WM_UNIT_INDEX" val="1_13"/>
  <p:tag name="KSO_WM_UNIT_ID" val="diagram795_3*l_i*1_13"/>
  <p:tag name="KSO_WM_UNIT_CLEAR" val="1"/>
  <p:tag name="KSO_WM_UNIT_LAYERLEVEL" val="1_1"/>
  <p:tag name="KSO_WM_BEAUTIFY_FLAG" val="#wm#"/>
  <p:tag name="KSO_WM_DIAGRAM_GROUP_CODE" val="l1-1"/>
  <p:tag name="KSO_WM_UNIT_LINE_FORE_SCHEMECOLOR_INDEX" val="13"/>
  <p:tag name="KSO_WM_UNIT_LINE_FILL_TYPE" val="2"/>
</p:tagLst>
</file>

<file path=ppt/tags/tag44.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4_1"/>
  <p:tag name="KSO_WM_UNIT_ID" val="diagram20176520_3*n_h_f*1_4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4"/>
  <p:tag name="KSO_WM_UNIT_TEXT_FILL_TYPE" val="1"/>
</p:tagLst>
</file>

<file path=ppt/tags/tag440.xml><?xml version="1.0" encoding="utf-8"?>
<p:tagLst xmlns:p="http://schemas.openxmlformats.org/presentationml/2006/main">
  <p:tag name="KSO_WM_TEMPLATE_CATEGORY" val="diagram"/>
  <p:tag name="KSO_WM_TEMPLATE_INDEX" val="795"/>
  <p:tag name="KSO_WM_TAG_VERSION" val="1.0"/>
  <p:tag name="KSO_WM_UNIT_TYPE" val="l_i"/>
  <p:tag name="KSO_WM_UNIT_INDEX" val="1_14"/>
  <p:tag name="KSO_WM_UNIT_ID" val="diagram795_3*l_i*1_14"/>
  <p:tag name="KSO_WM_UNIT_CLEAR" val="1"/>
  <p:tag name="KSO_WM_UNIT_LAYERLEVEL" val="1_1"/>
  <p:tag name="KSO_WM_BEAUTIFY_FLAG" val="#wm#"/>
  <p:tag name="KSO_WM_DIAGRAM_GROUP_CODE" val="l1-1"/>
  <p:tag name="KSO_WM_UNIT_LINE_FORE_SCHEMECOLOR_INDEX" val="13"/>
  <p:tag name="KSO_WM_UNIT_LINE_FILL_TYPE" val="2"/>
</p:tagLst>
</file>

<file path=ppt/tags/tag441.xml><?xml version="1.0" encoding="utf-8"?>
<p:tagLst xmlns:p="http://schemas.openxmlformats.org/presentationml/2006/main">
  <p:tag name="KSO_WM_TEMPLATE_CATEGORY" val="diagram"/>
  <p:tag name="KSO_WM_TEMPLATE_INDEX" val="795"/>
  <p:tag name="KSO_WM_TAG_VERSION" val="1.0"/>
  <p:tag name="KSO_WM_UNIT_TYPE" val="l_i"/>
  <p:tag name="KSO_WM_UNIT_INDEX" val="1_15"/>
  <p:tag name="KSO_WM_UNIT_ID" val="diagram795_3*l_i*1_15"/>
  <p:tag name="KSO_WM_UNIT_CLEAR" val="1"/>
  <p:tag name="KSO_WM_UNIT_LAYERLEVEL" val="1_1"/>
  <p:tag name="KSO_WM_BEAUTIFY_FLAG" val="#wm#"/>
  <p:tag name="KSO_WM_DIAGRAM_GROUP_CODE" val="l1-1"/>
  <p:tag name="KSO_WM_UNIT_LINE_FORE_SCHEMECOLOR_INDEX" val="13"/>
  <p:tag name="KSO_WM_UNIT_LINE_FILL_TYPE" val="2"/>
</p:tagLst>
</file>

<file path=ppt/tags/tag442.xml><?xml version="1.0" encoding="utf-8"?>
<p:tagLst xmlns:p="http://schemas.openxmlformats.org/presentationml/2006/main">
  <p:tag name="KSO_WM_TEMPLATE_CATEGORY" val="diagram"/>
  <p:tag name="KSO_WM_TEMPLATE_INDEX" val="795"/>
  <p:tag name="KSO_WM_TAG_VERSION" val="1.0"/>
  <p:tag name="KSO_WM_UNIT_TYPE" val="l_i"/>
  <p:tag name="KSO_WM_UNIT_INDEX" val="1_16"/>
  <p:tag name="KSO_WM_UNIT_ID" val="diagram795_3*l_i*1_16"/>
  <p:tag name="KSO_WM_UNIT_CLEAR" val="1"/>
  <p:tag name="KSO_WM_UNIT_LAYERLEVEL" val="1_1"/>
  <p:tag name="KSO_WM_BEAUTIFY_FLAG" val="#wm#"/>
  <p:tag name="KSO_WM_DIAGRAM_GROUP_CODE" val="l1-1"/>
  <p:tag name="KSO_WM_UNIT_LINE_FORE_SCHEMECOLOR_INDEX" val="13"/>
  <p:tag name="KSO_WM_UNIT_LINE_FILL_TYPE" val="2"/>
</p:tagLst>
</file>

<file path=ppt/tags/tag443.xml><?xml version="1.0" encoding="utf-8"?>
<p:tagLst xmlns:p="http://schemas.openxmlformats.org/presentationml/2006/main">
  <p:tag name="KSO_WM_TAG_VERSION" val="1.0"/>
  <p:tag name="KSO_WM_BEAUTIFY_FLAG" val="#wm#"/>
  <p:tag name="KSO_WM_UNIT_TYPE" val="i"/>
  <p:tag name="KSO_WM_UNIT_ID" val="diagram795_3*i*25"/>
  <p:tag name="KSO_WM_TEMPLATE_CATEGORY" val="diagram"/>
  <p:tag name="KSO_WM_TEMPLATE_INDEX" val="795"/>
  <p:tag name="KSO_WM_UNIT_INDEX" val="25"/>
</p:tagLst>
</file>

<file path=ppt/tags/tag444.xml><?xml version="1.0" encoding="utf-8"?>
<p:tagLst xmlns:p="http://schemas.openxmlformats.org/presentationml/2006/main">
  <p:tag name="KSO_WM_TEMPLATE_CATEGORY" val="diagram"/>
  <p:tag name="KSO_WM_TEMPLATE_INDEX" val="795"/>
  <p:tag name="KSO_WM_TAG_VERSION" val="1.0"/>
  <p:tag name="KSO_WM_UNIT_TYPE" val="l_i"/>
  <p:tag name="KSO_WM_UNIT_INDEX" val="1_17"/>
  <p:tag name="KSO_WM_UNIT_ID" val="diagram795_3*l_i*1_17"/>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445.xml><?xml version="1.0" encoding="utf-8"?>
<p:tagLst xmlns:p="http://schemas.openxmlformats.org/presentationml/2006/main">
  <p:tag name="KSO_WM_TEMPLATE_CATEGORY" val="diagram"/>
  <p:tag name="KSO_WM_TEMPLATE_INDEX" val="795"/>
  <p:tag name="KSO_WM_TAG_VERSION" val="1.0"/>
  <p:tag name="KSO_WM_UNIT_TYPE" val="l_i"/>
  <p:tag name="KSO_WM_UNIT_INDEX" val="1_18"/>
  <p:tag name="KSO_WM_UNIT_ID" val="diagram795_3*l_i*1_18"/>
  <p:tag name="KSO_WM_UNIT_CLEAR" val="1"/>
  <p:tag name="KSO_WM_UNIT_LAYERLEVEL" val="1_1"/>
  <p:tag name="KSO_WM_BEAUTIFY_FLAG" val="#wm#"/>
  <p:tag name="KSO_WM_DIAGRAM_GROUP_CODE" val="l1-1"/>
  <p:tag name="KSO_WM_UNIT_FILL_FORE_SCHEMECOLOR_INDEX" val="14"/>
  <p:tag name="KSO_WM_UNIT_FILL_TYPE" val="1"/>
</p:tagLst>
</file>

<file path=ppt/tags/tag446.xml><?xml version="1.0" encoding="utf-8"?>
<p:tagLst xmlns:p="http://schemas.openxmlformats.org/presentationml/2006/main">
  <p:tag name="KSO_WM_TEMPLATE_CATEGORY" val="diagram"/>
  <p:tag name="KSO_WM_TEMPLATE_INDEX" val="795"/>
  <p:tag name="KSO_WM_TAG_VERSION" val="1.0"/>
  <p:tag name="KSO_WM_UNIT_TYPE" val="l_i"/>
  <p:tag name="KSO_WM_UNIT_INDEX" val="1_19"/>
  <p:tag name="KSO_WM_UNIT_ID" val="diagram795_3*l_i*1_19"/>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447.xml><?xml version="1.0" encoding="utf-8"?>
<p:tagLst xmlns:p="http://schemas.openxmlformats.org/presentationml/2006/main">
  <p:tag name="KSO_WM_TEMPLATE_CATEGORY" val="diagram"/>
  <p:tag name="KSO_WM_TEMPLATE_INDEX" val="795"/>
  <p:tag name="KSO_WM_TAG_VERSION" val="1.0"/>
  <p:tag name="KSO_WM_UNIT_TYPE" val="l_h_f"/>
  <p:tag name="KSO_WM_UNIT_INDEX" val="1_1_1"/>
  <p:tag name="KSO_WM_UNIT_ID" val="diagram795_3*l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l1-1"/>
  <p:tag name="KSO_WM_UNIT_TEXT_FILL_FORE_SCHEMECOLOR_INDEX" val="13"/>
  <p:tag name="KSO_WM_UNIT_TEXT_FILL_TYPE" val="1"/>
</p:tagLst>
</file>

<file path=ppt/tags/tag448.xml><?xml version="1.0" encoding="utf-8"?>
<p:tagLst xmlns:p="http://schemas.openxmlformats.org/presentationml/2006/main">
  <p:tag name="KSO_WM_TEMPLATE_CATEGORY" val="diagram"/>
  <p:tag name="KSO_WM_TEMPLATE_INDEX" val="20170255"/>
  <p:tag name="KSO_WM_UNIT_TYPE" val="n_h_f"/>
  <p:tag name="KSO_WM_UNIT_INDEX" val="1_2_2"/>
  <p:tag name="KSO_WM_UNIT_ID" val="diagram20170255_2*n_h_f*1_2_2"/>
  <p:tag name="KSO_WM_UNIT_LAYERLEVEL" val="1_1_1"/>
  <p:tag name="KSO_WM_UNIT_VALUE" val="25"/>
  <p:tag name="KSO_WM_UNIT_HIGHLIGHT" val="0"/>
  <p:tag name="KSO_WM_UNIT_COMPATIBLE" val="0"/>
  <p:tag name="KSO_WM_UNIT_CLEAR" val="0"/>
  <p:tag name="KSO_WM_BEAUTIFY_FLAG" val="#wm#"/>
  <p:tag name="KSO_WM_TAG_VERSION" val="1.0"/>
  <p:tag name="KSO_WM_DIAGRAM_GROUP_CODE" val="n1-1"/>
  <p:tag name="KSO_WM_UNIT_PRESET_TEXT" val="Text"/>
  <p:tag name="KSO_WM_UNIT_FILL_FORE_SCHEMECOLOR_INDEX" val="6"/>
  <p:tag name="KSO_WM_UNIT_FILL_TYPE" val="1"/>
  <p:tag name="KSO_WM_UNIT_LINE_FORE_SCHEMECOLOR_INDEX" val="2"/>
  <p:tag name="KSO_WM_UNIT_LINE_FILL_TYPE" val="2"/>
  <p:tag name="KSO_WM_UNIT_TEXT_FILL_FORE_SCHEMECOLOR_INDEX" val="16"/>
  <p:tag name="KSO_WM_UNIT_TEXT_FILL_TYPE" val="1"/>
</p:tagLst>
</file>

<file path=ppt/tags/tag449.xml><?xml version="1.0" encoding="utf-8"?>
<p:tagLst xmlns:p="http://schemas.openxmlformats.org/presentationml/2006/main">
  <p:tag name="KSO_WM_TEMPLATE_CATEGORY" val="diagram"/>
  <p:tag name="KSO_WM_TEMPLATE_INDEX" val="20170255"/>
  <p:tag name="KSO_WM_UNIT_TYPE" val="n_h_a"/>
  <p:tag name="KSO_WM_UNIT_INDEX" val="1_1_1"/>
  <p:tag name="KSO_WM_UNIT_ID" val="diagram20170255_2*n_h_a*1_1_1"/>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5"/>
  <p:tag name="KSO_WM_UNIT_TEXT_FILL_TYPE" val="1"/>
</p:tagLst>
</file>

<file path=ppt/tags/tag45.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2"/>
  <p:tag name="KSO_WM_UNIT_ID" val="diagram20176520_3*n_h_i*1_2_2"/>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450.xml><?xml version="1.0" encoding="utf-8"?>
<p:tagLst xmlns:p="http://schemas.openxmlformats.org/presentationml/2006/main">
  <p:tag name="KSO_WM_TEMPLATE_CATEGORY" val="diagram"/>
  <p:tag name="KSO_WM_TEMPLATE_INDEX" val="20170255"/>
  <p:tag name="KSO_WM_UNIT_TYPE" val="n_h_f"/>
  <p:tag name="KSO_WM_UNIT_INDEX" val="1_1_4"/>
  <p:tag name="KSO_WM_UNIT_ID" val="diagram20170255_2*n_h_f*1_1_4"/>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5"/>
  <p:tag name="KSO_WM_UNIT_FILL_TYPE" val="1"/>
  <p:tag name="KSO_WM_UNIT_LINE_FORE_SCHEMECOLOR_INDEX" val="2"/>
  <p:tag name="KSO_WM_UNIT_LINE_FILL_TYPE" val="2"/>
  <p:tag name="KSO_WM_UNIT_TEXT_FILL_FORE_SCHEMECOLOR_INDEX" val="16"/>
  <p:tag name="KSO_WM_UNIT_TEXT_FILL_TYPE" val="1"/>
</p:tagLst>
</file>

<file path=ppt/tags/tag451.xml><?xml version="1.0" encoding="utf-8"?>
<p:tagLst xmlns:p="http://schemas.openxmlformats.org/presentationml/2006/main">
  <p:tag name="KSO_WM_TEMPLATE_CATEGORY" val="diagram"/>
  <p:tag name="KSO_WM_TEMPLATE_INDEX" val="20170255"/>
  <p:tag name="KSO_WM_UNIT_TYPE" val="n_h_a"/>
  <p:tag name="KSO_WM_UNIT_INDEX" val="1_1_2"/>
  <p:tag name="KSO_WM_UNIT_ID" val="diagram20170255_2*n_h_a*1_1_2"/>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5"/>
  <p:tag name="KSO_WM_UNIT_TEXT_FILL_TYPE" val="1"/>
</p:tagLst>
</file>

<file path=ppt/tags/tag452.xml><?xml version="1.0" encoding="utf-8"?>
<p:tagLst xmlns:p="http://schemas.openxmlformats.org/presentationml/2006/main">
  <p:tag name="KSO_WM_TEMPLATE_CATEGORY" val="diagram"/>
  <p:tag name="KSO_WM_TEMPLATE_INDEX" val="20170255"/>
  <p:tag name="KSO_WM_UNIT_TYPE" val="n_h_f"/>
  <p:tag name="KSO_WM_UNIT_INDEX" val="1_1_5"/>
  <p:tag name="KSO_WM_UNIT_ID" val="diagram20170255_2*n_h_f*1_1_5"/>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7"/>
  <p:tag name="KSO_WM_UNIT_FILL_TYPE" val="1"/>
  <p:tag name="KSO_WM_UNIT_LINE_FORE_SCHEMECOLOR_INDEX" val="2"/>
  <p:tag name="KSO_WM_UNIT_LINE_FILL_TYPE" val="2"/>
  <p:tag name="KSO_WM_UNIT_TEXT_FILL_FORE_SCHEMECOLOR_INDEX" val="16"/>
  <p:tag name="KSO_WM_UNIT_TEXT_FILL_TYPE" val="1"/>
</p:tagLst>
</file>

<file path=ppt/tags/tag453.xml><?xml version="1.0" encoding="utf-8"?>
<p:tagLst xmlns:p="http://schemas.openxmlformats.org/presentationml/2006/main">
  <p:tag name="KSO_WM_TEMPLATE_CATEGORY" val="diagram"/>
  <p:tag name="KSO_WM_TEMPLATE_INDEX" val="20170255"/>
  <p:tag name="KSO_WM_UNIT_TYPE" val="n_h_a"/>
  <p:tag name="KSO_WM_UNIT_INDEX" val="1_1_3"/>
  <p:tag name="KSO_WM_UNIT_ID" val="diagram20170255_2*n_h_a*1_1_3"/>
  <p:tag name="KSO_WM_UNIT_LAYERLEVEL" val="1_1_1"/>
  <p:tag name="KSO_WM_UNIT_VALUE" val="15"/>
  <p:tag name="KSO_WM_UNIT_HIGHLIGHT" val="0"/>
  <p:tag name="KSO_WM_UNIT_COMPATIBLE" val="0"/>
  <p:tag name="KSO_WM_UNIT_CLEAR" val="0"/>
  <p:tag name="KSO_WM_BEAUTIFY_FLAG" val="#wm#"/>
  <p:tag name="KSO_WM_TAG_VERSION" val="1.0"/>
  <p:tag name="KSO_WM_DIAGRAM_GROUP_CODE" val="n1-1"/>
  <p:tag name="KSO_WM_UNIT_PRESET_TEXT" val="LOREM IPSUM"/>
  <p:tag name="KSO_WM_UNIT_TEXT_FILL_FORE_SCHEMECOLOR_INDEX" val="15"/>
  <p:tag name="KSO_WM_UNIT_TEXT_FILL_TYPE" val="1"/>
</p:tagLst>
</file>

<file path=ppt/tags/tag454.xml><?xml version="1.0" encoding="utf-8"?>
<p:tagLst xmlns:p="http://schemas.openxmlformats.org/presentationml/2006/main">
  <p:tag name="KSO_WM_TEMPLATE_CATEGORY" val="diagram"/>
  <p:tag name="KSO_WM_TEMPLATE_INDEX" val="20170255"/>
  <p:tag name="KSO_WM_UNIT_TYPE" val="n_h_f"/>
  <p:tag name="KSO_WM_UNIT_INDEX" val="1_1_6"/>
  <p:tag name="KSO_WM_UNIT_ID" val="diagram20170255_2*n_h_f*1_1_6"/>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n1-1"/>
  <p:tag name="KSO_WM_UNIT_PRESET_TEXT" val="LOREM"/>
  <p:tag name="KSO_WM_UNIT_FILL_FORE_SCHEMECOLOR_INDEX" val="5"/>
  <p:tag name="KSO_WM_UNIT_FILL_TYPE" val="1"/>
  <p:tag name="KSO_WM_UNIT_LINE_FORE_SCHEMECOLOR_INDEX" val="2"/>
  <p:tag name="KSO_WM_UNIT_LINE_FILL_TYPE" val="2"/>
  <p:tag name="KSO_WM_UNIT_TEXT_FILL_FORE_SCHEMECOLOR_INDEX" val="16"/>
  <p:tag name="KSO_WM_UNIT_TEXT_FILL_TYPE" val="1"/>
</p:tagLst>
</file>

<file path=ppt/tags/tag455.xml><?xml version="1.0" encoding="utf-8"?>
<p:tagLst xmlns:p="http://schemas.openxmlformats.org/presentationml/2006/main">
  <p:tag name="KSO_WM_TEMPLATE_CATEGORY" val="diagram"/>
  <p:tag name="KSO_WM_TEMPLATE_INDEX" val="20170255"/>
  <p:tag name="KSO_WM_UNIT_TYPE" val="n_h_i"/>
  <p:tag name="KSO_WM_UNIT_INDEX" val="1_1_4"/>
  <p:tag name="KSO_WM_UNIT_ID" val="diagram20170255_2*n_h_i*1_1_4"/>
  <p:tag name="KSO_WM_UNIT_LAYERLEVEL" val="1_1_1"/>
  <p:tag name="KSO_WM_BEAUTIFY_FLAG" val="#wm#"/>
  <p:tag name="KSO_WM_TAG_VERSION" val="1.0"/>
  <p:tag name="KSO_WM_DIAGRAM_GROUP_CODE" val="n1-1"/>
  <p:tag name="KSO_WM_UNIT_LINE_FORE_SCHEMECOLOR_INDEX" val="5"/>
  <p:tag name="KSO_WM_UNIT_LINE_FILL_TYPE" val="2"/>
</p:tagLst>
</file>

<file path=ppt/tags/tag456.xml><?xml version="1.0" encoding="utf-8"?>
<p:tagLst xmlns:p="http://schemas.openxmlformats.org/presentationml/2006/main">
  <p:tag name="KSO_WM_TEMPLATE_CATEGORY" val="diagram"/>
  <p:tag name="KSO_WM_TEMPLATE_INDEX" val="20170255"/>
  <p:tag name="KSO_WM_UNIT_TYPE" val="n_h_i"/>
  <p:tag name="KSO_WM_UNIT_INDEX" val="1_1_5"/>
  <p:tag name="KSO_WM_UNIT_ID" val="diagram20170255_2*n_h_i*1_1_5"/>
  <p:tag name="KSO_WM_UNIT_LAYERLEVEL" val="1_1_1"/>
  <p:tag name="KSO_WM_BEAUTIFY_FLAG" val="#wm#"/>
  <p:tag name="KSO_WM_TAG_VERSION" val="1.0"/>
  <p:tag name="KSO_WM_DIAGRAM_GROUP_CODE" val="n1-1"/>
  <p:tag name="KSO_WM_UNIT_LINE_FORE_SCHEMECOLOR_INDEX" val="5"/>
  <p:tag name="KSO_WM_UNIT_LINE_FILL_TYPE" val="2"/>
</p:tagLst>
</file>

<file path=ppt/tags/tag457.xml><?xml version="1.0" encoding="utf-8"?>
<p:tagLst xmlns:p="http://schemas.openxmlformats.org/presentationml/2006/main">
  <p:tag name="KSO_WM_TEMPLATE_CATEGORY" val="diagram"/>
  <p:tag name="KSO_WM_TEMPLATE_INDEX" val="20170255"/>
  <p:tag name="KSO_WM_UNIT_TYPE" val="n_h_i"/>
  <p:tag name="KSO_WM_UNIT_INDEX" val="1_1_6"/>
  <p:tag name="KSO_WM_UNIT_ID" val="diagram20170255_2*n_h_i*1_1_6"/>
  <p:tag name="KSO_WM_UNIT_LAYERLEVEL" val="1_1_1"/>
  <p:tag name="KSO_WM_BEAUTIFY_FLAG" val="#wm#"/>
  <p:tag name="KSO_WM_TAG_VERSION" val="1.0"/>
  <p:tag name="KSO_WM_DIAGRAM_GROUP_CODE" val="n1-1"/>
  <p:tag name="KSO_WM_UNIT_LINE_FORE_SCHEMECOLOR_INDEX" val="5"/>
  <p:tag name="KSO_WM_UNIT_LINE_FILL_TYPE" val="2"/>
</p:tagLst>
</file>

<file path=ppt/tags/tag458.xml><?xml version="1.0" encoding="utf-8"?>
<p:tagLst xmlns:p="http://schemas.openxmlformats.org/presentationml/2006/main">
  <p:tag name="KSO_WM_TEMPLATE_CATEGORY" val="diagram"/>
  <p:tag name="KSO_WM_TEMPLATE_INDEX" val="20170255"/>
  <p:tag name="KSO_WM_UNIT_TYPE" val="n_h_f"/>
  <p:tag name="KSO_WM_UNIT_INDEX" val="1_2_1"/>
  <p:tag name="KSO_WM_UNIT_ID" val="diagram20170255_2*n_h_f*1_2_1"/>
  <p:tag name="KSO_WM_UNIT_LAYERLEVEL" val="1_1_1"/>
  <p:tag name="KSO_WM_UNIT_VALUE" val="40"/>
  <p:tag name="KSO_WM_UNIT_HIGHLIGHT" val="0"/>
  <p:tag name="KSO_WM_UNIT_COMPATIBLE" val="0"/>
  <p:tag name="KSO_WM_UNIT_CLEAR" val="0"/>
  <p:tag name="KSO_WM_BEAUTIFY_FLAG" val="#wm#"/>
  <p:tag name="KSO_WM_TAG_VERSION" val="1.0"/>
  <p:tag name="KSO_WM_DIAGRAM_GROUP_CODE" val="n1-1"/>
  <p:tag name="KSO_WM_UNIT_PRESET_TEXT" val="Lorem ipsum dolor sit amet, consectetur adipisicing elit."/>
  <p:tag name="KSO_WM_UNIT_TEXT_FILL_FORE_SCHEMECOLOR_INDEX" val="5"/>
  <p:tag name="KSO_WM_UNIT_TEXT_FILL_TYPE" val="1"/>
</p:tagLst>
</file>

<file path=ppt/tags/tag459.xml><?xml version="1.0" encoding="utf-8"?>
<p:tagLst xmlns:p="http://schemas.openxmlformats.org/presentationml/2006/main">
  <p:tag name="KSO_WM_TAG_VERSION" val="1.0"/>
  <p:tag name="KSO_WM_TEMPLATE_CATEGORY" val="diagram"/>
  <p:tag name="KSO_WM_TEMPLATE_INDEX" val="788"/>
  <p:tag name="KSO_WM_UNIT_TYPE" val="l_h_a"/>
  <p:tag name="KSO_WM_UNIT_INDEX" val="1_1_1"/>
  <p:tag name="KSO_WM_UNIT_ID" val="259*l_h_a*1_1_1"/>
  <p:tag name="KSO_WM_UNIT_CLEAR" val="1"/>
  <p:tag name="KSO_WM_UNIT_LAYERLEVEL" val="1_1_1"/>
  <p:tag name="KSO_WM_UNIT_VALUE" val="14"/>
  <p:tag name="KSO_WM_UNIT_HIGHLIGHT" val="0"/>
  <p:tag name="KSO_WM_UNIT_COMPATIBLE" val="0"/>
  <p:tag name="KSO_WM_UNIT_PRESET_TEXT" val="LOREM"/>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46.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5"/>
  <p:tag name="KSO_WM_UNIT_ID" val="diagram20176520_3*n_h_i*1_3_5"/>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460.xml><?xml version="1.0" encoding="utf-8"?>
<p:tagLst xmlns:p="http://schemas.openxmlformats.org/presentationml/2006/main">
  <p:tag name="KSO_WM_TAG_VERSION" val="1.0"/>
  <p:tag name="KSO_WM_TEMPLATE_CATEGORY" val="diagram"/>
  <p:tag name="KSO_WM_TEMPLATE_INDEX" val="788"/>
  <p:tag name="KSO_WM_UNIT_TYPE" val="l_h_f"/>
  <p:tag name="KSO_WM_UNIT_INDEX" val="1_1_1"/>
  <p:tag name="KSO_WM_UNIT_ID" val="259*l_h_f*1_1_1"/>
  <p:tag name="KSO_WM_UNIT_CLEAR" val="1"/>
  <p:tag name="KSO_WM_UNIT_LAYERLEVEL" val="1_1_1"/>
  <p:tag name="KSO_WM_UNIT_VALUE" val="24"/>
  <p:tag name="KSO_WM_UNIT_HIGHLIGHT" val="0"/>
  <p:tag name="KSO_WM_UNIT_COMPATIBLE" val="0"/>
  <p:tag name="KSO_WM_UNIT_PRESET_TEXT" val="LOREM IPSUM DOLOR SIT AMET"/>
  <p:tag name="KSO_WM_BEAUTIFY_FLAG" val="#wm#"/>
  <p:tag name="KSO_WM_DIAGRAM_GROUP_CODE" val="l1-1"/>
  <p:tag name="KSO_WM_UNIT_TEXT_FILL_FORE_SCHEMECOLOR_INDEX" val="13"/>
  <p:tag name="KSO_WM_UNIT_TEXT_FILL_TYPE" val="1"/>
</p:tagLst>
</file>

<file path=ppt/tags/tag461.xml><?xml version="1.0" encoding="utf-8"?>
<p:tagLst xmlns:p="http://schemas.openxmlformats.org/presentationml/2006/main">
  <p:tag name="KSO_WM_TAG_VERSION" val="1.0"/>
  <p:tag name="KSO_WM_TEMPLATE_CATEGORY" val="diagram"/>
  <p:tag name="KSO_WM_TEMPLATE_INDEX" val="788"/>
  <p:tag name="KSO_WM_UNIT_TYPE" val="l_h_a"/>
  <p:tag name="KSO_WM_UNIT_INDEX" val="1_3_1"/>
  <p:tag name="KSO_WM_UNIT_ID" val="259*l_h_a*1_3_1"/>
  <p:tag name="KSO_WM_UNIT_CLEAR" val="1"/>
  <p:tag name="KSO_WM_UNIT_LAYERLEVEL" val="1_1_1"/>
  <p:tag name="KSO_WM_UNIT_VALUE" val="14"/>
  <p:tag name="KSO_WM_UNIT_HIGHLIGHT" val="0"/>
  <p:tag name="KSO_WM_UNIT_COMPATIBLE" val="0"/>
  <p:tag name="KSO_WM_UNIT_PRESET_TEXT" val="LOREM"/>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462.xml><?xml version="1.0" encoding="utf-8"?>
<p:tagLst xmlns:p="http://schemas.openxmlformats.org/presentationml/2006/main">
  <p:tag name="KSO_WM_TAG_VERSION" val="1.0"/>
  <p:tag name="KSO_WM_TEMPLATE_CATEGORY" val="diagram"/>
  <p:tag name="KSO_WM_TEMPLATE_INDEX" val="788"/>
  <p:tag name="KSO_WM_UNIT_TYPE" val="l_h_f"/>
  <p:tag name="KSO_WM_UNIT_INDEX" val="1_3_1"/>
  <p:tag name="KSO_WM_UNIT_ID" val="259*l_h_f*1_3_1"/>
  <p:tag name="KSO_WM_UNIT_CLEAR" val="1"/>
  <p:tag name="KSO_WM_UNIT_LAYERLEVEL" val="1_1_1"/>
  <p:tag name="KSO_WM_UNIT_VALUE" val="24"/>
  <p:tag name="KSO_WM_UNIT_HIGHLIGHT" val="0"/>
  <p:tag name="KSO_WM_UNIT_COMPATIBLE" val="0"/>
  <p:tag name="KSO_WM_UNIT_PRESET_TEXT" val="LOREM IPSUM DOLOR SIT AMET"/>
  <p:tag name="KSO_WM_BEAUTIFY_FLAG" val="#wm#"/>
  <p:tag name="KSO_WM_DIAGRAM_GROUP_CODE" val="l1-1"/>
  <p:tag name="KSO_WM_UNIT_TEXT_FILL_FORE_SCHEMECOLOR_INDEX" val="13"/>
  <p:tag name="KSO_WM_UNIT_TEXT_FILL_TYPE" val="1"/>
</p:tagLst>
</file>

<file path=ppt/tags/tag463.xml><?xml version="1.0" encoding="utf-8"?>
<p:tagLst xmlns:p="http://schemas.openxmlformats.org/presentationml/2006/main">
  <p:tag name="KSO_WM_TAG_VERSION" val="1.0"/>
  <p:tag name="KSO_WM_TEMPLATE_CATEGORY" val="diagram"/>
  <p:tag name="KSO_WM_TEMPLATE_INDEX" val="788"/>
  <p:tag name="KSO_WM_UNIT_TYPE" val="l_h_a"/>
  <p:tag name="KSO_WM_UNIT_INDEX" val="1_2_1"/>
  <p:tag name="KSO_WM_UNIT_ID" val="259*l_h_a*1_2_1"/>
  <p:tag name="KSO_WM_UNIT_CLEAR" val="1"/>
  <p:tag name="KSO_WM_UNIT_LAYERLEVEL" val="1_1_1"/>
  <p:tag name="KSO_WM_UNIT_VALUE" val="14"/>
  <p:tag name="KSO_WM_UNIT_HIGHLIGHT" val="0"/>
  <p:tag name="KSO_WM_UNIT_COMPATIBLE" val="0"/>
  <p:tag name="KSO_WM_UNIT_PRESET_TEXT" val="LOREM"/>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464.xml><?xml version="1.0" encoding="utf-8"?>
<p:tagLst xmlns:p="http://schemas.openxmlformats.org/presentationml/2006/main">
  <p:tag name="KSO_WM_TAG_VERSION" val="1.0"/>
  <p:tag name="KSO_WM_TEMPLATE_CATEGORY" val="diagram"/>
  <p:tag name="KSO_WM_TEMPLATE_INDEX" val="788"/>
  <p:tag name="KSO_WM_UNIT_TYPE" val="l_h_f"/>
  <p:tag name="KSO_WM_UNIT_INDEX" val="1_2_1"/>
  <p:tag name="KSO_WM_UNIT_ID" val="259*l_h_f*1_2_1"/>
  <p:tag name="KSO_WM_UNIT_CLEAR" val="1"/>
  <p:tag name="KSO_WM_UNIT_LAYERLEVEL" val="1_1_1"/>
  <p:tag name="KSO_WM_UNIT_VALUE" val="24"/>
  <p:tag name="KSO_WM_UNIT_HIGHLIGHT" val="0"/>
  <p:tag name="KSO_WM_UNIT_COMPATIBLE" val="0"/>
  <p:tag name="KSO_WM_UNIT_PRESET_TEXT" val="LOREM IPSUM DOLOR SIT AMET"/>
  <p:tag name="KSO_WM_BEAUTIFY_FLAG" val="#wm#"/>
  <p:tag name="KSO_WM_DIAGRAM_GROUP_CODE" val="l1-1"/>
  <p:tag name="KSO_WM_UNIT_TEXT_FILL_FORE_SCHEMECOLOR_INDEX" val="13"/>
  <p:tag name="KSO_WM_UNIT_TEXT_FILL_TYPE" val="1"/>
</p:tagLst>
</file>

<file path=ppt/tags/tag465.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7"/>
  <p:tag name="KSO_WM_UNIT_ID" val="diagram20176520_2*n_h_i*1_3_7"/>
  <p:tag name="KSO_WM_UNIT_LAYERLEVEL" val="1_1_1"/>
  <p:tag name="KSO_WM_DIAGRAM_GROUP_CODE" val="n1-1"/>
  <p:tag name="KSO_WM_UNIT_LINE_FORE_SCHEMECOLOR_INDEX" val="8"/>
  <p:tag name="KSO_WM_UNIT_LINE_FILL_TYPE" val="2"/>
</p:tagLst>
</file>

<file path=ppt/tags/tag466.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1"/>
  <p:tag name="KSO_WM_UNIT_ID" val="diagram20176520_2*n_h_i*1_1_1"/>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467.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2"/>
  <p:tag name="KSO_WM_UNIT_ID" val="diagram20176520_2*n_h_i*1_1_2"/>
  <p:tag name="KSO_WM_UNIT_LAYERLEVEL" val="1_1_1"/>
  <p:tag name="KSO_WM_DIAGRAM_GROUP_CODE" val="n1-1"/>
  <p:tag name="KSO_WM_UNIT_FILL_FORE_SCHEMECOLOR_INDEX" val="14"/>
  <p:tag name="KSO_WM_UNIT_FILL_TYPE" val="1"/>
  <p:tag name="KSO_WM_UNIT_TEXT_FILL_FORE_SCHEMECOLOR_INDEX" val="2"/>
  <p:tag name="KSO_WM_UNIT_TEXT_FILL_TYPE" val="1"/>
</p:tagLst>
</file>

<file path=ppt/tags/tag468.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1"/>
  <p:tag name="KSO_WM_UNIT_ID" val="diagram20176520_2*n_h_i*1_2_1"/>
  <p:tag name="KSO_WM_UNIT_LAYERLEVEL" val="1_1_1"/>
  <p:tag name="KSO_WM_DIAGRAM_GROUP_CODE" val="n1-1"/>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Lst>
</file>

<file path=ppt/tags/tag469.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1"/>
  <p:tag name="KSO_WM_UNIT_ID" val="diagram20176520_2*n_h_i*1_3_1"/>
  <p:tag name="KSO_WM_UNIT_LAYERLEVEL" val="1_1_1"/>
  <p:tag name="KSO_WM_DIAGRAM_GROUP_CODE" val="n1-1"/>
  <p:tag name="KSO_WM_UNIT_FILL_FORE_SCHEMECOLOR_INDEX" val="14"/>
  <p:tag name="KSO_WM_UNIT_FILL_TYPE" val="1"/>
  <p:tag name="KSO_WM_UNIT_LINE_FORE_SCHEMECOLOR_INDEX" val="8"/>
  <p:tag name="KSO_WM_UNIT_LINE_FILL_TYPE" val="2"/>
  <p:tag name="KSO_WM_UNIT_TEXT_FILL_FORE_SCHEMECOLOR_INDEX" val="2"/>
  <p:tag name="KSO_WM_UNIT_TEXT_FILL_TYPE" val="1"/>
</p:tagLst>
</file>

<file path=ppt/tags/tag47.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4_2"/>
  <p:tag name="KSO_WM_UNIT_ID" val="diagram20176520_3*n_h_i*1_4_2"/>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470.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2"/>
  <p:tag name="KSO_WM_UNIT_ID" val="diagram20176520_2*n_h_i*1_2_2"/>
  <p:tag name="KSO_WM_UNIT_LAYERLEVEL" val="1_1_1"/>
  <p:tag name="KSO_WM_DIAGRAM_GROUP_CODE" val="n1-1"/>
  <p:tag name="KSO_WM_UNIT_LINE_FORE_SCHEMECOLOR_INDEX" val="8"/>
  <p:tag name="KSO_WM_UNIT_LINE_FILL_TYPE" val="2"/>
</p:tagLst>
</file>

<file path=ppt/tags/tag471.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3"/>
  <p:tag name="KSO_WM_UNIT_ID" val="diagram20176520_2*n_h_i*1_2_3"/>
  <p:tag name="KSO_WM_UNIT_LAYERLEVEL" val="1_1_1"/>
  <p:tag name="KSO_WM_DIAGRAM_GROUP_CODE" val="n1-1"/>
  <p:tag name="KSO_WM_UNIT_LINE_FORE_SCHEMECOLOR_INDEX" val="8"/>
  <p:tag name="KSO_WM_UNIT_LINE_FILL_TYPE" val="2"/>
</p:tagLst>
</file>

<file path=ppt/tags/tag472.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4"/>
  <p:tag name="KSO_WM_UNIT_ID" val="diagram20176520_2*n_h_i*1_2_4"/>
  <p:tag name="KSO_WM_UNIT_LAYERLEVEL" val="1_1_1"/>
  <p:tag name="KSO_WM_DIAGRAM_GROUP_CODE" val="n1-1"/>
  <p:tag name="KSO_WM_UNIT_FILL_FORE_SCHEMECOLOR_INDEX" val="14"/>
  <p:tag name="KSO_WM_UNIT_FILL_TYPE" val="1"/>
  <p:tag name="KSO_WM_UNIT_LINE_FORE_SCHEMECOLOR_INDEX" val="9"/>
  <p:tag name="KSO_WM_UNIT_LINE_FILL_TYPE" val="2"/>
  <p:tag name="KSO_WM_UNIT_TEXT_FILL_FORE_SCHEMECOLOR_INDEX" val="2"/>
  <p:tag name="KSO_WM_UNIT_TEXT_FILL_TYPE" val="1"/>
</p:tagLst>
</file>

<file path=ppt/tags/tag473.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2"/>
  <p:tag name="KSO_WM_UNIT_ID" val="diagram20176520_2*n_h_i*1_3_2"/>
  <p:tag name="KSO_WM_UNIT_LAYERLEVEL" val="1_1_1"/>
  <p:tag name="KSO_WM_DIAGRAM_GROUP_CODE" val="n1-1"/>
  <p:tag name="KSO_WM_UNIT_LINE_FORE_SCHEMECOLOR_INDEX" val="8"/>
  <p:tag name="KSO_WM_UNIT_LINE_FILL_TYPE" val="2"/>
</p:tagLst>
</file>

<file path=ppt/tags/tag474.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3"/>
  <p:tag name="KSO_WM_UNIT_ID" val="diagram20176520_2*n_h_i*1_3_3"/>
  <p:tag name="KSO_WM_UNIT_LAYERLEVEL" val="1_1_1"/>
  <p:tag name="KSO_WM_DIAGRAM_GROUP_CODE" val="n1-1"/>
  <p:tag name="KSO_WM_UNIT_LINE_FORE_SCHEMECOLOR_INDEX" val="8"/>
  <p:tag name="KSO_WM_UNIT_LINE_FILL_TYPE" val="2"/>
</p:tagLst>
</file>

<file path=ppt/tags/tag475.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4"/>
  <p:tag name="KSO_WM_UNIT_ID" val="diagram20176520_2*n_h_i*1_3_4"/>
  <p:tag name="KSO_WM_UNIT_LAYERLEVEL" val="1_1_1"/>
  <p:tag name="KSO_WM_DIAGRAM_GROUP_CODE" val="n1-1"/>
  <p:tag name="KSO_WM_UNIT_FILL_FORE_SCHEMECOLOR_INDEX" val="14"/>
  <p:tag name="KSO_WM_UNIT_FILL_TYPE" val="1"/>
  <p:tag name="KSO_WM_UNIT_LINE_FORE_SCHEMECOLOR_INDEX" val="9"/>
  <p:tag name="KSO_WM_UNIT_LINE_FILL_TYPE" val="2"/>
  <p:tag name="KSO_WM_UNIT_TEXT_FILL_FORE_SCHEMECOLOR_INDEX" val="2"/>
  <p:tag name="KSO_WM_UNIT_TEXT_FILL_TYPE" val="1"/>
</p:tagLst>
</file>

<file path=ppt/tags/tag476.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5"/>
  <p:tag name="KSO_WM_UNIT_ID" val="diagram20176520_2*n_h_i*1_2_5"/>
  <p:tag name="KSO_WM_UNIT_LAYERLEVEL" val="1_1_1"/>
  <p:tag name="KSO_WM_DIAGRAM_GROUP_CODE" val="n1-1"/>
  <p:tag name="KSO_WM_UNIT_TEXT_FILL_FORE_SCHEMECOLOR_INDEX" val="13"/>
  <p:tag name="KSO_WM_UNIT_TEXT_FILL_TYPE" val="1"/>
</p:tagLst>
</file>

<file path=ppt/tags/tag477.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5"/>
  <p:tag name="KSO_WM_UNIT_ID" val="diagram20176520_2*n_h_i*1_3_5"/>
  <p:tag name="KSO_WM_UNIT_LAYERLEVEL" val="1_1_1"/>
  <p:tag name="KSO_WM_DIAGRAM_GROUP_CODE" val="n1-1"/>
  <p:tag name="KSO_WM_UNIT_TEXT_FILL_FORE_SCHEMECOLOR_INDEX" val="13"/>
  <p:tag name="KSO_WM_UNIT_TEXT_FILL_TYPE" val="1"/>
</p:tagLst>
</file>

<file path=ppt/tags/tag478.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2_1"/>
  <p:tag name="KSO_WM_UNIT_ID" val="diagram20176520_2*n_h_a*1_2_1"/>
  <p:tag name="KSO_WM_UNIT_LAYERLEVEL" val="1_1_1"/>
  <p:tag name="KSO_WM_UNIT_VALUE" val="10"/>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13"/>
  <p:tag name="KSO_WM_UNIT_TEXT_FILL_TYPE" val="1"/>
</p:tagLst>
</file>

<file path=ppt/tags/tag479.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2_1"/>
  <p:tag name="KSO_WM_UNIT_ID" val="diagram20176520_2*n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4"/>
  <p:tag name="KSO_WM_UNIT_TEXT_FILL_TYPE" val="1"/>
</p:tagLst>
</file>

<file path=ppt/tags/tag48.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1_1"/>
  <p:tag name="KSO_WM_UNIT_ID" val="diagram20176520_3*n_h_a*1_1_1"/>
  <p:tag name="KSO_WM_UNIT_LAYERLEVEL" val="1_1_1"/>
  <p:tag name="KSO_WM_UNIT_VALUE" val="6"/>
  <p:tag name="KSO_WM_UNIT_HIGHLIGHT" val="0"/>
  <p:tag name="KSO_WM_UNIT_COMPATIBLE" val="0"/>
  <p:tag name="KSO_WM_UNIT_CLEAR" val="0"/>
  <p:tag name="KSO_WM_UNIT_PRESET_TEXT_INDEX" val="3"/>
  <p:tag name="KSO_WM_UNIT_PRESET_TEXT_LEN" val="11"/>
  <p:tag name="KSO_WM_DIAGRAM_GROUP_CODE" val="n1-1"/>
  <p:tag name="KSO_WM_UNIT_TEXT_FILL_FORE_SCHEMECOLOR_INDEX" val="13"/>
  <p:tag name="KSO_WM_UNIT_TEXT_FILL_TYPE" val="1"/>
</p:tagLst>
</file>

<file path=ppt/tags/tag480.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3_1"/>
  <p:tag name="KSO_WM_UNIT_ID" val="diagram20176520_2*n_h_a*1_3_1"/>
  <p:tag name="KSO_WM_UNIT_LAYERLEVEL" val="1_1_1"/>
  <p:tag name="KSO_WM_UNIT_VALUE" val="10"/>
  <p:tag name="KSO_WM_UNIT_HIGHLIGHT" val="0"/>
  <p:tag name="KSO_WM_UNIT_COMPATIBLE" val="0"/>
  <p:tag name="KSO_WM_UNIT_CLEAR" val="0"/>
  <p:tag name="KSO_WM_UNIT_PRESET_TEXT_INDEX" val="3"/>
  <p:tag name="KSO_WM_UNIT_PRESET_TEXT_LEN" val="17"/>
  <p:tag name="KSO_WM_DIAGRAM_GROUP_CODE" val="n1-1"/>
  <p:tag name="KSO_WM_UNIT_TEXT_FILL_FORE_SCHEMECOLOR_INDEX" val="13"/>
  <p:tag name="KSO_WM_UNIT_TEXT_FILL_TYPE" val="1"/>
</p:tagLst>
</file>

<file path=ppt/tags/tag481.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3_1"/>
  <p:tag name="KSO_WM_UNIT_ID" val="diagram20176520_2*n_h_f*1_3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n1-1"/>
  <p:tag name="KSO_WM_UNIT_TEXT_FILL_FORE_SCHEMECOLOR_INDEX" val="14"/>
  <p:tag name="KSO_WM_UNIT_TEXT_FILL_TYPE" val="1"/>
</p:tagLst>
</file>

<file path=ppt/tags/tag482.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2_6"/>
  <p:tag name="KSO_WM_UNIT_ID" val="diagram20176520_2*n_h_i*1_2_6"/>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483.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3_6"/>
  <p:tag name="KSO_WM_UNIT_ID" val="diagram20176520_2*n_h_i*1_3_6"/>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484.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i"/>
  <p:tag name="KSO_WM_UNIT_INDEX" val="1_1_3"/>
  <p:tag name="KSO_WM_UNIT_ID" val="diagram20176520_2*n_h_i*1_1_3"/>
  <p:tag name="KSO_WM_UNIT_LAYERLEVEL" val="1_1_1"/>
  <p:tag name="KSO_WM_DIAGRAM_GROUP_CODE" val="n1-1"/>
  <p:tag name="KSO_WM_UNIT_FILL_FORE_SCHEMECOLOR_INDEX" val="9"/>
  <p:tag name="KSO_WM_UNIT_FILL_TYPE" val="1"/>
  <p:tag name="KSO_WM_UNIT_TEXT_FILL_FORE_SCHEMECOLOR_INDEX" val="13"/>
  <p:tag name="KSO_WM_UNIT_TEXT_FILL_TYPE" val="1"/>
</p:tagLst>
</file>

<file path=ppt/tags/tag485.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a"/>
  <p:tag name="KSO_WM_UNIT_INDEX" val="1_1_1"/>
  <p:tag name="KSO_WM_UNIT_ID" val="diagram20176520_2*n_h_a*1_1_1"/>
  <p:tag name="KSO_WM_UNIT_LAYERLEVEL" val="1_1_1"/>
  <p:tag name="KSO_WM_UNIT_VALUE" val="6"/>
  <p:tag name="KSO_WM_UNIT_HIGHLIGHT" val="0"/>
  <p:tag name="KSO_WM_UNIT_COMPATIBLE" val="0"/>
  <p:tag name="KSO_WM_UNIT_CLEAR" val="0"/>
  <p:tag name="KSO_WM_UNIT_PRESET_TEXT_INDEX" val="3"/>
  <p:tag name="KSO_WM_UNIT_PRESET_TEXT_LEN" val="11"/>
  <p:tag name="KSO_WM_DIAGRAM_GROUP_CODE" val="n1-1"/>
  <p:tag name="KSO_WM_UNIT_TEXT_FILL_FORE_SCHEMECOLOR_INDEX" val="13"/>
  <p:tag name="KSO_WM_UNIT_TEXT_FILL_TYPE" val="1"/>
</p:tagLst>
</file>

<file path=ppt/tags/tag486.xml><?xml version="1.0" encoding="utf-8"?>
<p:tagLst xmlns:p="http://schemas.openxmlformats.org/presentationml/2006/main">
  <p:tag name="KSO_WM_TEMPLATE_CATEGORY" val="diagram"/>
  <p:tag name="KSO_WM_TEMPLATE_INDEX" val="20176520"/>
  <p:tag name="KSO_WM_TAG_VERSION" val="1.0"/>
  <p:tag name="KSO_WM_BEAUTIFY_FLAG" val="#wm#"/>
  <p:tag name="KSO_WM_UNIT_TYPE" val="n_h_f"/>
  <p:tag name="KSO_WM_UNIT_INDEX" val="1_1_1"/>
  <p:tag name="KSO_WM_UNIT_ID" val="diagram20176520_2*n_h_f*1_1_1"/>
  <p:tag name="KSO_WM_UNIT_LAYERLEVEL" val="1_1_1"/>
  <p:tag name="KSO_WM_UNIT_VALUE" val="18"/>
  <p:tag name="KSO_WM_UNIT_HIGHLIGHT" val="0"/>
  <p:tag name="KSO_WM_UNIT_COMPATIBLE" val="0"/>
  <p:tag name="KSO_WM_UNIT_CLEAR" val="0"/>
  <p:tag name="KSO_WM_UNIT_PRESET_TEXT_INDEX" val="4"/>
  <p:tag name="KSO_WM_UNIT_PRESET_TEXT_LEN" val="26"/>
  <p:tag name="KSO_WM_DIAGRAM_GROUP_CODE" val="n1-1"/>
  <p:tag name="KSO_WM_UNIT_TEXT_FILL_FORE_SCHEMECOLOR_INDEX" val="14"/>
  <p:tag name="KSO_WM_UNIT_TEXT_FILL_TYPE" val="1"/>
</p:tagLst>
</file>

<file path=ppt/tags/tag487.xml><?xml version="1.0" encoding="utf-8"?>
<p:tagLst xmlns:p="http://schemas.openxmlformats.org/presentationml/2006/main">
  <p:tag name="KSO_WM_TAG_VERSION" val="1.0"/>
  <p:tag name="KSO_WM_TEMPLATE_CATEGORY" val="diagram"/>
  <p:tag name="KSO_WM_TEMPLATE_INDEX" val="800"/>
  <p:tag name="KSO_WM_UNIT_TYPE" val="l_i"/>
  <p:tag name="KSO_WM_UNIT_INDEX" val="1_1"/>
  <p:tag name="KSO_WM_UNIT_ID" val="256*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488.xml><?xml version="1.0" encoding="utf-8"?>
<p:tagLst xmlns:p="http://schemas.openxmlformats.org/presentationml/2006/main">
  <p:tag name="KSO_WM_TAG_VERSION" val="1.0"/>
  <p:tag name="KSO_WM_TEMPLATE_CATEGORY" val="diagram"/>
  <p:tag name="KSO_WM_TEMPLATE_INDEX" val="800"/>
  <p:tag name="KSO_WM_UNIT_TYPE" val="l_i"/>
  <p:tag name="KSO_WM_UNIT_INDEX" val="1_2"/>
  <p:tag name="KSO_WM_UNIT_ID" val="25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489.xml><?xml version="1.0" encoding="utf-8"?>
<p:tagLst xmlns:p="http://schemas.openxmlformats.org/presentationml/2006/main">
  <p:tag name="KSO_WM_TAG_VERSION" val="1.0"/>
  <p:tag name="KSO_WM_TEMPLATE_CATEGORY" val="diagram"/>
  <p:tag name="KSO_WM_TEMPLATE_INDEX" val="800"/>
  <p:tag name="KSO_WM_UNIT_TYPE" val="l_i"/>
  <p:tag name="KSO_WM_UNIT_INDEX" val="1_3"/>
  <p:tag name="KSO_WM_UNIT_ID" val="256*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49.xml><?xml version="1.0" encoding="utf-8"?>
<p:tagLst xmlns:p="http://schemas.openxmlformats.org/presentationml/2006/main">
  <p:tag name="KSO_WM_TAG_VERSION" val="1.0"/>
  <p:tag name="KSO_WM_TEMPLATE_CATEGORY" val="diagram"/>
  <p:tag name="KSO_WM_TEMPLATE_INDEX" val="800"/>
  <p:tag name="KSO_WM_UNIT_TYPE" val="l_i"/>
  <p:tag name="KSO_WM_UNIT_INDEX" val="1_1"/>
  <p:tag name="KSO_WM_UNIT_ID" val="258*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490.xml><?xml version="1.0" encoding="utf-8"?>
<p:tagLst xmlns:p="http://schemas.openxmlformats.org/presentationml/2006/main">
  <p:tag name="KSO_WM_TAG_VERSION" val="1.0"/>
  <p:tag name="KSO_WM_TEMPLATE_CATEGORY" val="diagram"/>
  <p:tag name="KSO_WM_TEMPLATE_INDEX" val="800"/>
  <p:tag name="KSO_WM_UNIT_TYPE" val="l_i"/>
  <p:tag name="KSO_WM_UNIT_INDEX" val="1_4"/>
  <p:tag name="KSO_WM_UNIT_ID" val="256*l_i*1_4"/>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491.xml><?xml version="1.0" encoding="utf-8"?>
<p:tagLst xmlns:p="http://schemas.openxmlformats.org/presentationml/2006/main">
  <p:tag name="KSO_WM_TAG_VERSION" val="1.0"/>
  <p:tag name="KSO_WM_TEMPLATE_CATEGORY" val="diagram"/>
  <p:tag name="KSO_WM_TEMPLATE_INDEX" val="800"/>
  <p:tag name="KSO_WM_UNIT_TYPE" val="l_i"/>
  <p:tag name="KSO_WM_UNIT_INDEX" val="1_5"/>
  <p:tag name="KSO_WM_UNIT_ID" val="256*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492.xml><?xml version="1.0" encoding="utf-8"?>
<p:tagLst xmlns:p="http://schemas.openxmlformats.org/presentationml/2006/main">
  <p:tag name="KSO_WM_TAG_VERSION" val="1.0"/>
  <p:tag name="KSO_WM_TEMPLATE_CATEGORY" val="diagram"/>
  <p:tag name="KSO_WM_TEMPLATE_INDEX" val="800"/>
  <p:tag name="KSO_WM_UNIT_TYPE" val="l_i"/>
  <p:tag name="KSO_WM_UNIT_INDEX" val="1_6"/>
  <p:tag name="KSO_WM_UNIT_ID" val="256*l_i*1_6"/>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493.xml><?xml version="1.0" encoding="utf-8"?>
<p:tagLst xmlns:p="http://schemas.openxmlformats.org/presentationml/2006/main">
  <p:tag name="KSO_WM_TAG_VERSION" val="1.0"/>
  <p:tag name="KSO_WM_TEMPLATE_CATEGORY" val="diagram"/>
  <p:tag name="KSO_WM_TEMPLATE_INDEX" val="800"/>
  <p:tag name="KSO_WM_UNIT_TYPE" val="l_i"/>
  <p:tag name="KSO_WM_UNIT_INDEX" val="1_7"/>
  <p:tag name="KSO_WM_UNIT_ID" val="256*l_i*1_7"/>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494.xml><?xml version="1.0" encoding="utf-8"?>
<p:tagLst xmlns:p="http://schemas.openxmlformats.org/presentationml/2006/main">
  <p:tag name="KSO_WM_TAG_VERSION" val="1.0"/>
  <p:tag name="KSO_WM_TEMPLATE_CATEGORY" val="diagram"/>
  <p:tag name="KSO_WM_TEMPLATE_INDEX" val="800"/>
  <p:tag name="KSO_WM_UNIT_TYPE" val="l_i"/>
  <p:tag name="KSO_WM_UNIT_INDEX" val="1_8"/>
  <p:tag name="KSO_WM_UNIT_ID" val="256*l_i*1_8"/>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495.xml><?xml version="1.0" encoding="utf-8"?>
<p:tagLst xmlns:p="http://schemas.openxmlformats.org/presentationml/2006/main">
  <p:tag name="KSO_WM_TAG_VERSION" val="1.0"/>
  <p:tag name="KSO_WM_TEMPLATE_CATEGORY" val="diagram"/>
  <p:tag name="KSO_WM_TEMPLATE_INDEX" val="800"/>
  <p:tag name="KSO_WM_UNIT_TYPE" val="l_i"/>
  <p:tag name="KSO_WM_UNIT_INDEX" val="1_9"/>
  <p:tag name="KSO_WM_UNIT_ID" val="256*l_i*1_9"/>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496.xml><?xml version="1.0" encoding="utf-8"?>
<p:tagLst xmlns:p="http://schemas.openxmlformats.org/presentationml/2006/main">
  <p:tag name="KSO_WM_TAG_VERSION" val="1.0"/>
  <p:tag name="KSO_WM_TEMPLATE_CATEGORY" val="diagram"/>
  <p:tag name="KSO_WM_TEMPLATE_INDEX" val="800"/>
  <p:tag name="KSO_WM_UNIT_TYPE" val="l_i"/>
  <p:tag name="KSO_WM_UNIT_INDEX" val="1_10"/>
  <p:tag name="KSO_WM_UNIT_ID" val="256*l_i*1_10"/>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497.xml><?xml version="1.0" encoding="utf-8"?>
<p:tagLst xmlns:p="http://schemas.openxmlformats.org/presentationml/2006/main">
  <p:tag name="KSO_WM_TAG_VERSION" val="1.0"/>
  <p:tag name="KSO_WM_TEMPLATE_CATEGORY" val="diagram"/>
  <p:tag name="KSO_WM_TEMPLATE_INDEX" val="800"/>
  <p:tag name="KSO_WM_UNIT_TYPE" val="l_i"/>
  <p:tag name="KSO_WM_UNIT_INDEX" val="1_11"/>
  <p:tag name="KSO_WM_UNIT_ID" val="256*l_i*1_1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498.xml><?xml version="1.0" encoding="utf-8"?>
<p:tagLst xmlns:p="http://schemas.openxmlformats.org/presentationml/2006/main">
  <p:tag name="KSO_WM_TAG_VERSION" val="1.0"/>
  <p:tag name="KSO_WM_TEMPLATE_CATEGORY" val="diagram"/>
  <p:tag name="KSO_WM_TEMPLATE_INDEX" val="800"/>
  <p:tag name="KSO_WM_UNIT_TYPE" val="l_i"/>
  <p:tag name="KSO_WM_UNIT_INDEX" val="1_12"/>
  <p:tag name="KSO_WM_UNIT_ID" val="256*l_i*1_1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499.xml><?xml version="1.0" encoding="utf-8"?>
<p:tagLst xmlns:p="http://schemas.openxmlformats.org/presentationml/2006/main">
  <p:tag name="KSO_WM_TAG_VERSION" val="1.0"/>
  <p:tag name="KSO_WM_TEMPLATE_CATEGORY" val="diagram"/>
  <p:tag name="KSO_WM_TEMPLATE_INDEX" val="800"/>
  <p:tag name="KSO_WM_UNIT_TYPE" val="l_i"/>
  <p:tag name="KSO_WM_UNIT_INDEX" val="1_13"/>
  <p:tag name="KSO_WM_UNIT_ID" val="256*l_i*1_1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5.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0265_1*l_h_a*1_1_1"/>
  <p:tag name="KSO_WM_TEMPLATE_CATEGORY" val="diagram"/>
  <p:tag name="KSO_WM_TEMPLATE_INDEX" val="20200265"/>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50.xml><?xml version="1.0" encoding="utf-8"?>
<p:tagLst xmlns:p="http://schemas.openxmlformats.org/presentationml/2006/main">
  <p:tag name="KSO_WM_TAG_VERSION" val="1.0"/>
  <p:tag name="KSO_WM_TEMPLATE_CATEGORY" val="diagram"/>
  <p:tag name="KSO_WM_TEMPLATE_INDEX" val="800"/>
  <p:tag name="KSO_WM_UNIT_TYPE" val="l_i"/>
  <p:tag name="KSO_WM_UNIT_INDEX" val="1_2"/>
  <p:tag name="KSO_WM_UNIT_ID" val="258*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500.xml><?xml version="1.0" encoding="utf-8"?>
<p:tagLst xmlns:p="http://schemas.openxmlformats.org/presentationml/2006/main">
  <p:tag name="KSO_WM_TAG_VERSION" val="1.0"/>
  <p:tag name="KSO_WM_TEMPLATE_CATEGORY" val="diagram"/>
  <p:tag name="KSO_WM_TEMPLATE_INDEX" val="800"/>
  <p:tag name="KSO_WM_UNIT_TYPE" val="l_i"/>
  <p:tag name="KSO_WM_UNIT_INDEX" val="1_14"/>
  <p:tag name="KSO_WM_UNIT_ID" val="256*l_i*1_14"/>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2"/>
  <p:tag name="KSO_WM_UNIT_TEXT_FILL_TYPE" val="1"/>
</p:tagLst>
</file>

<file path=ppt/tags/tag501.xml><?xml version="1.0" encoding="utf-8"?>
<p:tagLst xmlns:p="http://schemas.openxmlformats.org/presentationml/2006/main">
  <p:tag name="KSO_WM_TAG_VERSION" val="1.0"/>
  <p:tag name="KSO_WM_TEMPLATE_CATEGORY" val="diagram"/>
  <p:tag name="KSO_WM_TEMPLATE_INDEX" val="800"/>
  <p:tag name="KSO_WM_UNIT_TYPE" val="l_i"/>
  <p:tag name="KSO_WM_UNIT_INDEX" val="1_15"/>
  <p:tag name="KSO_WM_UNIT_ID" val="256*l_i*1_15"/>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2"/>
  <p:tag name="KSO_WM_UNIT_TEXT_FILL_TYPE" val="1"/>
</p:tagLst>
</file>

<file path=ppt/tags/tag502.xml><?xml version="1.0" encoding="utf-8"?>
<p:tagLst xmlns:p="http://schemas.openxmlformats.org/presentationml/2006/main">
  <p:tag name="KSO_WM_TAG_VERSION" val="1.0"/>
  <p:tag name="KSO_WM_TEMPLATE_CATEGORY" val="diagram"/>
  <p:tag name="KSO_WM_TEMPLATE_INDEX" val="800"/>
  <p:tag name="KSO_WM_UNIT_TYPE" val="l_i"/>
  <p:tag name="KSO_WM_UNIT_INDEX" val="1_16"/>
  <p:tag name="KSO_WM_UNIT_ID" val="256*l_i*1_16"/>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2"/>
  <p:tag name="KSO_WM_UNIT_TEXT_FILL_TYPE" val="1"/>
</p:tagLst>
</file>

<file path=ppt/tags/tag503.xml><?xml version="1.0" encoding="utf-8"?>
<p:tagLst xmlns:p="http://schemas.openxmlformats.org/presentationml/2006/main">
  <p:tag name="KSO_WM_TAG_VERSION" val="1.0"/>
  <p:tag name="KSO_WM_TEMPLATE_CATEGORY" val="diagram"/>
  <p:tag name="KSO_WM_TEMPLATE_INDEX" val="800"/>
  <p:tag name="KSO_WM_UNIT_TYPE" val="l_i"/>
  <p:tag name="KSO_WM_UNIT_INDEX" val="1_17"/>
  <p:tag name="KSO_WM_UNIT_ID" val="256*l_i*1_17"/>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504.xml><?xml version="1.0" encoding="utf-8"?>
<p:tagLst xmlns:p="http://schemas.openxmlformats.org/presentationml/2006/main">
  <p:tag name="KSO_WM_TAG_VERSION" val="1.0"/>
  <p:tag name="KSO_WM_TEMPLATE_CATEGORY" val="diagram"/>
  <p:tag name="KSO_WM_TEMPLATE_INDEX" val="800"/>
  <p:tag name="KSO_WM_UNIT_TYPE" val="l_i"/>
  <p:tag name="KSO_WM_UNIT_INDEX" val="1_18"/>
  <p:tag name="KSO_WM_UNIT_ID" val="256*l_i*1_18"/>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505.xml><?xml version="1.0" encoding="utf-8"?>
<p:tagLst xmlns:p="http://schemas.openxmlformats.org/presentationml/2006/main">
  <p:tag name="KSO_WM_TAG_VERSION" val="1.0"/>
  <p:tag name="KSO_WM_TEMPLATE_CATEGORY" val="diagram"/>
  <p:tag name="KSO_WM_TEMPLATE_INDEX" val="800"/>
  <p:tag name="KSO_WM_UNIT_TYPE" val="l_i"/>
  <p:tag name="KSO_WM_UNIT_INDEX" val="1_19"/>
  <p:tag name="KSO_WM_UNIT_ID" val="256*l_i*1_19"/>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506.xml><?xml version="1.0" encoding="utf-8"?>
<p:tagLst xmlns:p="http://schemas.openxmlformats.org/presentationml/2006/main">
  <p:tag name="KSO_WM_TAG_VERSION" val="1.0"/>
  <p:tag name="KSO_WM_TEMPLATE_CATEGORY" val="diagram"/>
  <p:tag name="KSO_WM_TEMPLATE_INDEX" val="800"/>
  <p:tag name="KSO_WM_UNIT_TYPE" val="l_h_f"/>
  <p:tag name="KSO_WM_UNIT_INDEX" val="1_1_1"/>
  <p:tag name="KSO_WM_UNIT_ID" val="256*l_h_f*1_1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Lst>
</file>

<file path=ppt/tags/tag507.xml><?xml version="1.0" encoding="utf-8"?>
<p:tagLst xmlns:p="http://schemas.openxmlformats.org/presentationml/2006/main">
  <p:tag name="KSO_WM_TAG_VERSION" val="1.0"/>
  <p:tag name="KSO_WM_TEMPLATE_CATEGORY" val="diagram"/>
  <p:tag name="KSO_WM_TEMPLATE_INDEX" val="800"/>
  <p:tag name="KSO_WM_UNIT_TYPE" val="l_h_a"/>
  <p:tag name="KSO_WM_UNIT_INDEX" val="1_1_1"/>
  <p:tag name="KSO_WM_UNIT_ID" val="256*l_h_a*1_1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5"/>
  <p:tag name="KSO_WM_UNIT_TEXT_FILL_TYPE" val="1"/>
</p:tagLst>
</file>

<file path=ppt/tags/tag508.xml><?xml version="1.0" encoding="utf-8"?>
<p:tagLst xmlns:p="http://schemas.openxmlformats.org/presentationml/2006/main">
  <p:tag name="KSO_WM_TAG_VERSION" val="1.0"/>
  <p:tag name="KSO_WM_TEMPLATE_CATEGORY" val="diagram"/>
  <p:tag name="KSO_WM_TEMPLATE_INDEX" val="800"/>
  <p:tag name="KSO_WM_UNIT_TYPE" val="l_h_f"/>
  <p:tag name="KSO_WM_UNIT_INDEX" val="1_2_1"/>
  <p:tag name="KSO_WM_UNIT_ID" val="256*l_h_f*1_2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Lst>
</file>

<file path=ppt/tags/tag509.xml><?xml version="1.0" encoding="utf-8"?>
<p:tagLst xmlns:p="http://schemas.openxmlformats.org/presentationml/2006/main">
  <p:tag name="KSO_WM_TAG_VERSION" val="1.0"/>
  <p:tag name="KSO_WM_TEMPLATE_CATEGORY" val="diagram"/>
  <p:tag name="KSO_WM_TEMPLATE_INDEX" val="800"/>
  <p:tag name="KSO_WM_UNIT_TYPE" val="l_h_a"/>
  <p:tag name="KSO_WM_UNIT_INDEX" val="1_2_1"/>
  <p:tag name="KSO_WM_UNIT_ID" val="256*l_h_a*1_2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Lst>
</file>

<file path=ppt/tags/tag51.xml><?xml version="1.0" encoding="utf-8"?>
<p:tagLst xmlns:p="http://schemas.openxmlformats.org/presentationml/2006/main">
  <p:tag name="KSO_WM_TAG_VERSION" val="1.0"/>
  <p:tag name="KSO_WM_TEMPLATE_CATEGORY" val="diagram"/>
  <p:tag name="KSO_WM_TEMPLATE_INDEX" val="800"/>
  <p:tag name="KSO_WM_UNIT_TYPE" val="l_i"/>
  <p:tag name="KSO_WM_UNIT_INDEX" val="1_3"/>
  <p:tag name="KSO_WM_UNIT_ID" val="258*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510.xml><?xml version="1.0" encoding="utf-8"?>
<p:tagLst xmlns:p="http://schemas.openxmlformats.org/presentationml/2006/main">
  <p:tag name="KSO_WM_TAG_VERSION" val="1.0"/>
  <p:tag name="KSO_WM_TEMPLATE_CATEGORY" val="diagram"/>
  <p:tag name="KSO_WM_TEMPLATE_INDEX" val="800"/>
  <p:tag name="KSO_WM_UNIT_TYPE" val="l_h_f"/>
  <p:tag name="KSO_WM_UNIT_INDEX" val="1_3_1"/>
  <p:tag name="KSO_WM_UNIT_ID" val="256*l_h_f*1_3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Lst>
</file>

<file path=ppt/tags/tag511.xml><?xml version="1.0" encoding="utf-8"?>
<p:tagLst xmlns:p="http://schemas.openxmlformats.org/presentationml/2006/main">
  <p:tag name="KSO_WM_TAG_VERSION" val="1.0"/>
  <p:tag name="KSO_WM_TEMPLATE_CATEGORY" val="diagram"/>
  <p:tag name="KSO_WM_TEMPLATE_INDEX" val="800"/>
  <p:tag name="KSO_WM_UNIT_TYPE" val="l_h_a"/>
  <p:tag name="KSO_WM_UNIT_INDEX" val="1_3_1"/>
  <p:tag name="KSO_WM_UNIT_ID" val="256*l_h_a*1_3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7"/>
  <p:tag name="KSO_WM_UNIT_TEXT_FILL_TYPE" val="1"/>
</p:tagLst>
</file>

<file path=ppt/tags/tag512.xml><?xml version="1.0" encoding="utf-8"?>
<p:tagLst xmlns:p="http://schemas.openxmlformats.org/presentationml/2006/main">
  <p:tag name="KSO_WM_TAG_VERSION" val="1.0"/>
  <p:tag name="KSO_WM_TEMPLATE_CATEGORY" val="diagram"/>
  <p:tag name="KSO_WM_TEMPLATE_INDEX" val="800"/>
  <p:tag name="KSO_WM_UNIT_TYPE" val="l_h_f"/>
  <p:tag name="KSO_WM_UNIT_INDEX" val="1_4_1"/>
  <p:tag name="KSO_WM_UNIT_ID" val="256*l_h_f*1_4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Lst>
</file>

<file path=ppt/tags/tag513.xml><?xml version="1.0" encoding="utf-8"?>
<p:tagLst xmlns:p="http://schemas.openxmlformats.org/presentationml/2006/main">
  <p:tag name="KSO_WM_TAG_VERSION" val="1.0"/>
  <p:tag name="KSO_WM_TEMPLATE_CATEGORY" val="diagram"/>
  <p:tag name="KSO_WM_TEMPLATE_INDEX" val="800"/>
  <p:tag name="KSO_WM_UNIT_TYPE" val="l_h_a"/>
  <p:tag name="KSO_WM_UNIT_INDEX" val="1_4_1"/>
  <p:tag name="KSO_WM_UNIT_ID" val="256*l_h_a*1_4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8"/>
  <p:tag name="KSO_WM_UNIT_TEXT_FILL_TYPE" val="1"/>
</p:tagLst>
</file>

<file path=ppt/tags/tag514.xml><?xml version="1.0" encoding="utf-8"?>
<p:tagLst xmlns:p="http://schemas.openxmlformats.org/presentationml/2006/main">
  <p:tag name="KSO_WM_TAG_VERSION" val="1.0"/>
  <p:tag name="KSO_WM_TEMPLATE_CATEGORY" val="diagram"/>
  <p:tag name="KSO_WM_TEMPLATE_INDEX" val="800"/>
  <p:tag name="KSO_WM_UNIT_TYPE" val="l_h_f"/>
  <p:tag name="KSO_WM_UNIT_INDEX" val="1_5_1"/>
  <p:tag name="KSO_WM_UNIT_ID" val="256*l_h_f*1_5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Lst>
</file>

<file path=ppt/tags/tag515.xml><?xml version="1.0" encoding="utf-8"?>
<p:tagLst xmlns:p="http://schemas.openxmlformats.org/presentationml/2006/main">
  <p:tag name="KSO_WM_TAG_VERSION" val="1.0"/>
  <p:tag name="KSO_WM_TEMPLATE_CATEGORY" val="diagram"/>
  <p:tag name="KSO_WM_TEMPLATE_INDEX" val="800"/>
  <p:tag name="KSO_WM_UNIT_TYPE" val="l_h_a"/>
  <p:tag name="KSO_WM_UNIT_INDEX" val="1_5_1"/>
  <p:tag name="KSO_WM_UNIT_ID" val="256*l_h_a*1_5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9"/>
  <p:tag name="KSO_WM_UNIT_TEXT_FILL_TYPE" val="1"/>
</p:tagLst>
</file>

<file path=ppt/tags/tag516.xml><?xml version="1.0" encoding="utf-8"?>
<p:tagLst xmlns:p="http://schemas.openxmlformats.org/presentationml/2006/main">
  <p:tag name="KSO_WM_TAG_VERSION" val="1.0"/>
  <p:tag name="KSO_WM_TEMPLATE_CATEGORY" val="diagram"/>
  <p:tag name="KSO_WM_TEMPLATE_INDEX" val="800"/>
  <p:tag name="KSO_WM_UNIT_TYPE" val="l_h_f"/>
  <p:tag name="KSO_WM_UNIT_INDEX" val="1_6_1"/>
  <p:tag name="KSO_WM_UNIT_ID" val="256*l_h_f*1_6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Lst>
</file>

<file path=ppt/tags/tag517.xml><?xml version="1.0" encoding="utf-8"?>
<p:tagLst xmlns:p="http://schemas.openxmlformats.org/presentationml/2006/main">
  <p:tag name="KSO_WM_TAG_VERSION" val="1.0"/>
  <p:tag name="KSO_WM_TEMPLATE_CATEGORY" val="diagram"/>
  <p:tag name="KSO_WM_TEMPLATE_INDEX" val="800"/>
  <p:tag name="KSO_WM_UNIT_TYPE" val="l_h_a"/>
  <p:tag name="KSO_WM_UNIT_INDEX" val="1_6_1"/>
  <p:tag name="KSO_WM_UNIT_ID" val="256*l_h_a*1_6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5"/>
  <p:tag name="KSO_WM_UNIT_TEXT_FILL_TYPE" val="1"/>
</p:tagLst>
</file>

<file path=ppt/tags/tag518.xml><?xml version="1.0" encoding="utf-8"?>
<p:tagLst xmlns:p="http://schemas.openxmlformats.org/presentationml/2006/main">
  <p:tag name="KSO_WM_TAG_VERSION" val="1.0"/>
  <p:tag name="KSO_WM_TEMPLATE_CATEGORY" val="diagram"/>
  <p:tag name="KSO_WM_TEMPLATE_INDEX" val="800"/>
  <p:tag name="KSO_WM_UNIT_TYPE" val="l_i"/>
  <p:tag name="KSO_WM_UNIT_INDEX" val="1_20"/>
  <p:tag name="KSO_WM_UNIT_ID" val="256*l_i*1_20"/>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519.xml><?xml version="1.0" encoding="utf-8"?>
<p:tagLst xmlns:p="http://schemas.openxmlformats.org/presentationml/2006/main">
  <p:tag name="KSO_WM_TAG_VERSION" val="1.0"/>
  <p:tag name="KSO_WM_TEMPLATE_CATEGORY" val="diagram"/>
  <p:tag name="KSO_WM_TEMPLATE_INDEX" val="800"/>
  <p:tag name="KSO_WM_UNIT_TYPE" val="l_i"/>
  <p:tag name="KSO_WM_UNIT_INDEX" val="1_21"/>
  <p:tag name="KSO_WM_UNIT_ID" val="256*l_i*1_21"/>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52.xml><?xml version="1.0" encoding="utf-8"?>
<p:tagLst xmlns:p="http://schemas.openxmlformats.org/presentationml/2006/main">
  <p:tag name="KSO_WM_TAG_VERSION" val="1.0"/>
  <p:tag name="KSO_WM_TEMPLATE_CATEGORY" val="diagram"/>
  <p:tag name="KSO_WM_TEMPLATE_INDEX" val="800"/>
  <p:tag name="KSO_WM_UNIT_TYPE" val="l_i"/>
  <p:tag name="KSO_WM_UNIT_INDEX" val="1_4"/>
  <p:tag name="KSO_WM_UNIT_ID" val="258*l_i*1_4"/>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520.xml><?xml version="1.0" encoding="utf-8"?>
<p:tagLst xmlns:p="http://schemas.openxmlformats.org/presentationml/2006/main">
  <p:tag name="KSO_WM_TAG_VERSION" val="1.0"/>
  <p:tag name="KSO_WM_TEMPLATE_CATEGORY" val="diagram"/>
  <p:tag name="KSO_WM_TEMPLATE_INDEX" val="800"/>
  <p:tag name="KSO_WM_UNIT_TYPE" val="l_i"/>
  <p:tag name="KSO_WM_UNIT_INDEX" val="1_22"/>
  <p:tag name="KSO_WM_UNIT_ID" val="256*l_i*1_2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521.xml><?xml version="1.0" encoding="utf-8"?>
<p:tagLst xmlns:p="http://schemas.openxmlformats.org/presentationml/2006/main">
  <p:tag name="KSO_WM_TAG_VERSION" val="1.0"/>
  <p:tag name="KSO_WM_TEMPLATE_CATEGORY" val="diagram"/>
  <p:tag name="KSO_WM_TEMPLATE_INDEX" val="800"/>
  <p:tag name="KSO_WM_UNIT_TYPE" val="l_i"/>
  <p:tag name="KSO_WM_UNIT_INDEX" val="1_23"/>
  <p:tag name="KSO_WM_UNIT_ID" val="256*l_i*1_23"/>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522.xml><?xml version="1.0" encoding="utf-8"?>
<p:tagLst xmlns:p="http://schemas.openxmlformats.org/presentationml/2006/main">
  <p:tag name="KSO_WM_TAG_VERSION" val="1.0"/>
  <p:tag name="KSO_WM_TEMPLATE_CATEGORY" val="diagram"/>
  <p:tag name="KSO_WM_TEMPLATE_INDEX" val="800"/>
  <p:tag name="KSO_WM_UNIT_TYPE" val="l_i"/>
  <p:tag name="KSO_WM_UNIT_INDEX" val="1_24"/>
  <p:tag name="KSO_WM_UNIT_ID" val="256*l_i*1_24"/>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523.xml><?xml version="1.0" encoding="utf-8"?>
<p:tagLst xmlns:p="http://schemas.openxmlformats.org/presentationml/2006/main">
  <p:tag name="KSO_WM_TAG_VERSION" val="1.0"/>
  <p:tag name="KSO_WM_BEAUTIFY_FLAG" val="#wm#"/>
  <p:tag name="KSO_WM_UNIT_TYPE" val="i"/>
  <p:tag name="KSO_WM_UNIT_ID" val="diagram20174767_2*i*1"/>
  <p:tag name="KSO_WM_TEMPLATE_CATEGORY" val="diagram"/>
  <p:tag name="KSO_WM_TEMPLATE_INDEX" val="20174767"/>
  <p:tag name="KSO_WM_UNIT_INDEX" val="1"/>
</p:tagLst>
</file>

<file path=ppt/tags/tag524.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i"/>
  <p:tag name="KSO_WM_UNIT_INDEX" val="1_1"/>
  <p:tag name="KSO_WM_UNIT_LAYERLEVEL" val="1_1"/>
  <p:tag name="KSO_WM_DIAGRAM_GROUP_CODE" val="l1-1"/>
  <p:tag name="KSO_WM_UNIT_ID" val="diagram20174767_2*l_i*1_1"/>
  <p:tag name="KSO_WM_UNIT_FILL_FORE_SCHEMECOLOR_INDEX" val="13"/>
  <p:tag name="KSO_WM_UNIT_FILL_TYPE" val="1"/>
  <p:tag name="KSO_WM_UNIT_LINE_FORE_SCHEMECOLOR_INDEX" val="6"/>
  <p:tag name="KSO_WM_UNIT_LINE_FILL_TYPE" val="2"/>
</p:tagLst>
</file>

<file path=ppt/tags/tag525.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i"/>
  <p:tag name="KSO_WM_UNIT_INDEX" val="1_2"/>
  <p:tag name="KSO_WM_UNIT_LAYERLEVEL" val="1_1"/>
  <p:tag name="KSO_WM_DIAGRAM_GROUP_CODE" val="l1-1"/>
  <p:tag name="KSO_WM_UNIT_ID" val="diagram20174767_2*l_i*1_2"/>
  <p:tag name="KSO_WM_UNIT_FILL_FORE_SCHEMECOLOR_INDEX" val="13"/>
  <p:tag name="KSO_WM_UNIT_FILL_TYPE" val="1"/>
  <p:tag name="KSO_WM_UNIT_LINE_FORE_SCHEMECOLOR_INDEX" val="6"/>
  <p:tag name="KSO_WM_UNIT_LINE_FILL_TYPE" val="2"/>
</p:tagLst>
</file>

<file path=ppt/tags/tag526.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i"/>
  <p:tag name="KSO_WM_UNIT_INDEX" val="1_3"/>
  <p:tag name="KSO_WM_UNIT_LAYERLEVEL" val="1_1"/>
  <p:tag name="KSO_WM_DIAGRAM_GROUP_CODE" val="l1-1"/>
  <p:tag name="KSO_WM_UNIT_ID" val="diagram20174767_2*l_i*1_3"/>
  <p:tag name="KSO_WM_UNIT_FILL_FORE_SCHEMECOLOR_INDEX" val="13"/>
  <p:tag name="KSO_WM_UNIT_FILL_TYPE" val="1"/>
  <p:tag name="KSO_WM_UNIT_LINE_FORE_SCHEMECOLOR_INDEX" val="6"/>
  <p:tag name="KSO_WM_UNIT_LINE_FILL_TYPE" val="2"/>
</p:tagLst>
</file>

<file path=ppt/tags/tag527.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i"/>
  <p:tag name="KSO_WM_UNIT_INDEX" val="1_4"/>
  <p:tag name="KSO_WM_UNIT_LAYERLEVEL" val="1_1"/>
  <p:tag name="KSO_WM_DIAGRAM_GROUP_CODE" val="l1-1"/>
  <p:tag name="KSO_WM_UNIT_ID" val="diagram20174767_2*l_i*1_4"/>
  <p:tag name="KSO_WM_UNIT_FILL_FORE_SCHEMECOLOR_INDEX" val="13"/>
  <p:tag name="KSO_WM_UNIT_FILL_TYPE" val="1"/>
  <p:tag name="KSO_WM_UNIT_LINE_FORE_SCHEMECOLOR_INDEX" val="6"/>
  <p:tag name="KSO_WM_UNIT_LINE_FILL_TYPE" val="2"/>
</p:tagLst>
</file>

<file path=ppt/tags/tag528.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i"/>
  <p:tag name="KSO_WM_UNIT_INDEX" val="1_5"/>
  <p:tag name="KSO_WM_UNIT_LAYERLEVEL" val="1_1"/>
  <p:tag name="KSO_WM_DIAGRAM_GROUP_CODE" val="l1-1"/>
  <p:tag name="KSO_WM_UNIT_ID" val="diagram20174767_2*l_i*1_5"/>
  <p:tag name="KSO_WM_UNIT_FILL_FORE_SCHEMECOLOR_INDEX" val="13"/>
  <p:tag name="KSO_WM_UNIT_FILL_TYPE" val="1"/>
  <p:tag name="KSO_WM_UNIT_LINE_FORE_SCHEMECOLOR_INDEX" val="6"/>
  <p:tag name="KSO_WM_UNIT_LINE_FILL_TYPE" val="2"/>
</p:tagLst>
</file>

<file path=ppt/tags/tag529.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i"/>
  <p:tag name="KSO_WM_UNIT_INDEX" val="1_6"/>
  <p:tag name="KSO_WM_UNIT_LAYERLEVEL" val="1_1"/>
  <p:tag name="KSO_WM_DIAGRAM_GROUP_CODE" val="l1-1"/>
  <p:tag name="KSO_WM_UNIT_ID" val="diagram20174767_2*l_i*1_6"/>
  <p:tag name="KSO_WM_UNIT_FILL_FORE_SCHEMECOLOR_INDEX" val="13"/>
  <p:tag name="KSO_WM_UNIT_FILL_TYPE" val="1"/>
  <p:tag name="KSO_WM_UNIT_LINE_FORE_SCHEMECOLOR_INDEX" val="6"/>
  <p:tag name="KSO_WM_UNIT_LINE_FILL_TYPE" val="2"/>
</p:tagLst>
</file>

<file path=ppt/tags/tag53.xml><?xml version="1.0" encoding="utf-8"?>
<p:tagLst xmlns:p="http://schemas.openxmlformats.org/presentationml/2006/main">
  <p:tag name="KSO_WM_TAG_VERSION" val="1.0"/>
  <p:tag name="KSO_WM_TEMPLATE_CATEGORY" val="diagram"/>
  <p:tag name="KSO_WM_TEMPLATE_INDEX" val="800"/>
  <p:tag name="KSO_WM_UNIT_TYPE" val="l_i"/>
  <p:tag name="KSO_WM_UNIT_INDEX" val="1_5"/>
  <p:tag name="KSO_WM_UNIT_ID" val="258*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530.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i"/>
  <p:tag name="KSO_WM_UNIT_INDEX" val="1_7"/>
  <p:tag name="KSO_WM_UNIT_LAYERLEVEL" val="1_1"/>
  <p:tag name="KSO_WM_DIAGRAM_GROUP_CODE" val="l1-1"/>
  <p:tag name="KSO_WM_UNIT_ID" val="diagram20174767_2*l_i*1_7"/>
  <p:tag name="KSO_WM_UNIT_FILL_FORE_SCHEMECOLOR_INDEX" val="13"/>
  <p:tag name="KSO_WM_UNIT_FILL_TYPE" val="1"/>
  <p:tag name="KSO_WM_UNIT_LINE_FORE_SCHEMECOLOR_INDEX" val="6"/>
  <p:tag name="KSO_WM_UNIT_LINE_FILL_TYPE" val="2"/>
</p:tagLst>
</file>

<file path=ppt/tags/tag531.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i"/>
  <p:tag name="KSO_WM_UNIT_INDEX" val="1_8"/>
  <p:tag name="KSO_WM_UNIT_LAYERLEVEL" val="1_1"/>
  <p:tag name="KSO_WM_DIAGRAM_GROUP_CODE" val="l1-1"/>
  <p:tag name="KSO_WM_UNIT_ID" val="diagram20174767_2*l_i*1_8"/>
  <p:tag name="KSO_WM_UNIT_FILL_FORE_SCHEMECOLOR_INDEX" val="13"/>
  <p:tag name="KSO_WM_UNIT_FILL_TYPE" val="1"/>
  <p:tag name="KSO_WM_UNIT_LINE_FORE_SCHEMECOLOR_INDEX" val="6"/>
  <p:tag name="KSO_WM_UNIT_LINE_FILL_TYPE" val="2"/>
</p:tagLst>
</file>

<file path=ppt/tags/tag532.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i"/>
  <p:tag name="KSO_WM_UNIT_INDEX" val="1_9"/>
  <p:tag name="KSO_WM_UNIT_LAYERLEVEL" val="1_1"/>
  <p:tag name="KSO_WM_DIAGRAM_GROUP_CODE" val="l1-1"/>
  <p:tag name="KSO_WM_UNIT_ID" val="diagram20174767_2*l_i*1_9"/>
  <p:tag name="KSO_WM_UNIT_FILL_FORE_SCHEMECOLOR_INDEX" val="13"/>
  <p:tag name="KSO_WM_UNIT_FILL_TYPE" val="1"/>
  <p:tag name="KSO_WM_UNIT_LINE_FORE_SCHEMECOLOR_INDEX" val="6"/>
  <p:tag name="KSO_WM_UNIT_LINE_FILL_TYPE" val="2"/>
</p:tagLst>
</file>

<file path=ppt/tags/tag533.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i"/>
  <p:tag name="KSO_WM_UNIT_INDEX" val="1_10"/>
  <p:tag name="KSO_WM_UNIT_LAYERLEVEL" val="1_1"/>
  <p:tag name="KSO_WM_DIAGRAM_GROUP_CODE" val="l1-1"/>
  <p:tag name="KSO_WM_UNIT_ID" val="diagram20174767_2*l_i*1_10"/>
  <p:tag name="KSO_WM_UNIT_FILL_FORE_SCHEMECOLOR_INDEX" val="13"/>
  <p:tag name="KSO_WM_UNIT_FILL_TYPE" val="1"/>
</p:tagLst>
</file>

<file path=ppt/tags/tag534.xml><?xml version="1.0" encoding="utf-8"?>
<p:tagLst xmlns:p="http://schemas.openxmlformats.org/presentationml/2006/main">
  <p:tag name="KSO_WM_TAG_VERSION" val="1.0"/>
  <p:tag name="KSO_WM_BEAUTIFY_FLAG" val="#wm#"/>
  <p:tag name="KSO_WM_UNIT_TYPE" val="i"/>
  <p:tag name="KSO_WM_UNIT_ID" val="diagram20174767_2*i*22"/>
  <p:tag name="KSO_WM_TEMPLATE_CATEGORY" val="diagram"/>
  <p:tag name="KSO_WM_TEMPLATE_INDEX" val="20174767"/>
  <p:tag name="KSO_WM_UNIT_INDEX" val="22"/>
</p:tagLst>
</file>

<file path=ppt/tags/tag535.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i"/>
  <p:tag name="KSO_WM_UNIT_INDEX" val="1_2_1"/>
  <p:tag name="KSO_WM_UNIT_ID" val="diagram20174767_2*l_h_i*1_2_1"/>
  <p:tag name="KSO_WM_UNIT_LAYERLEVEL" val="1_1_1"/>
  <p:tag name="KSO_WM_DIAGRAM_GROUP_CODE" val="l1-1"/>
  <p:tag name="KSO_WM_UNIT_LINE_FORE_SCHEMECOLOR_INDEX" val="5"/>
  <p:tag name="KSO_WM_UNIT_LINE_FILL_TYPE" val="2"/>
</p:tagLst>
</file>

<file path=ppt/tags/tag536.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i"/>
  <p:tag name="KSO_WM_UNIT_INDEX" val="1_2_2"/>
  <p:tag name="KSO_WM_UNIT_ID" val="diagram20174767_2*l_h_i*1_2_2"/>
  <p:tag name="KSO_WM_UNIT_LAYERLEVEL" val="1_1_1"/>
  <p:tag name="KSO_WM_DIAGRAM_GROUP_CODE" val="l1-1"/>
  <p:tag name="KSO_WM_UNIT_LINE_FORE_SCHEMECOLOR_INDEX" val="5"/>
  <p:tag name="KSO_WM_UNIT_LINE_FILL_TYPE" val="2"/>
</p:tagLst>
</file>

<file path=ppt/tags/tag537.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i"/>
  <p:tag name="KSO_WM_UNIT_INDEX" val="1_2_3"/>
  <p:tag name="KSO_WM_UNIT_ID" val="diagram20174767_2*l_h_i*1_2_3"/>
  <p:tag name="KSO_WM_UNIT_LAYERLEVEL" val="1_1_1"/>
  <p:tag name="KSO_WM_DIAGRAM_GROUP_CODE" val="l1-1"/>
  <p:tag name="KSO_WM_UNIT_TEXT_FILL_FORE_SCHEMECOLOR_INDEX" val="14"/>
  <p:tag name="KSO_WM_UNIT_TEXT_FILL_TYPE" val="1"/>
</p:tagLst>
</file>

<file path=ppt/tags/tag538.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f"/>
  <p:tag name="KSO_WM_UNIT_INDEX" val="1_2_1"/>
  <p:tag name="KSO_WM_UNIT_LAYERLEVEL" val="1_1_1"/>
  <p:tag name="KSO_WM_UNIT_VALUE" val="57"/>
  <p:tag name="KSO_WM_UNIT_HIGHLIGHT" val="0"/>
  <p:tag name="KSO_WM_UNIT_COMPATIBLE" val="0"/>
  <p:tag name="KSO_WM_UNIT_CLEAR" val="0"/>
  <p:tag name="KSO_WM_UNIT_PRESET_TEXT_INDEX" val="2"/>
  <p:tag name="KSO_WM_DIAGRAM_GROUP_CODE" val="l1-1"/>
  <p:tag name="KSO_WM_UNIT_ID" val="diagram20174767_2*l_h_f*1_2_1"/>
  <p:tag name="KSO_WM_UNIT_PRESET_TEXT_LEN" val="60"/>
  <p:tag name="KSO_WM_UNIT_TEXT_FILL_FORE_SCHEMECOLOR_INDEX" val="13"/>
  <p:tag name="KSO_WM_UNIT_TEXT_FILL_TYPE" val="1"/>
</p:tagLst>
</file>

<file path=ppt/tags/tag539.xml><?xml version="1.0" encoding="utf-8"?>
<p:tagLst xmlns:p="http://schemas.openxmlformats.org/presentationml/2006/main">
  <p:tag name="KSO_WM_TAG_VERSION" val="1.0"/>
  <p:tag name="KSO_WM_BEAUTIFY_FLAG" val="#wm#"/>
  <p:tag name="KSO_WM_UNIT_TYPE" val="i"/>
  <p:tag name="KSO_WM_UNIT_ID" val="diagram20174767_2*i*31"/>
  <p:tag name="KSO_WM_TEMPLATE_CATEGORY" val="diagram"/>
  <p:tag name="KSO_WM_TEMPLATE_INDEX" val="20174767"/>
  <p:tag name="KSO_WM_UNIT_INDEX" val="31"/>
</p:tagLst>
</file>

<file path=ppt/tags/tag54.xml><?xml version="1.0" encoding="utf-8"?>
<p:tagLst xmlns:p="http://schemas.openxmlformats.org/presentationml/2006/main">
  <p:tag name="KSO_WM_TAG_VERSION" val="1.0"/>
  <p:tag name="KSO_WM_TEMPLATE_CATEGORY" val="diagram"/>
  <p:tag name="KSO_WM_TEMPLATE_INDEX" val="800"/>
  <p:tag name="KSO_WM_UNIT_TYPE" val="l_i"/>
  <p:tag name="KSO_WM_UNIT_INDEX" val="1_6"/>
  <p:tag name="KSO_WM_UNIT_ID" val="258*l_i*1_6"/>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540.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i"/>
  <p:tag name="KSO_WM_UNIT_INDEX" val="1_3_1"/>
  <p:tag name="KSO_WM_UNIT_ID" val="diagram20174767_2*l_h_i*1_3_1"/>
  <p:tag name="KSO_WM_UNIT_LAYERLEVEL" val="1_1_1"/>
  <p:tag name="KSO_WM_DIAGRAM_GROUP_CODE" val="l1-1"/>
  <p:tag name="KSO_WM_UNIT_FILL_FORE_SCHEMECOLOR_INDEX" val="13"/>
  <p:tag name="KSO_WM_UNIT_FILL_TYPE" val="1"/>
  <p:tag name="KSO_WM_UNIT_LINE_FORE_SCHEMECOLOR_INDEX" val="6"/>
  <p:tag name="KSO_WM_UNIT_LINE_FILL_TYPE" val="2"/>
</p:tagLst>
</file>

<file path=ppt/tags/tag541.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i"/>
  <p:tag name="KSO_WM_UNIT_INDEX" val="1_3_2"/>
  <p:tag name="KSO_WM_UNIT_ID" val="diagram20174767_2*l_h_i*1_3_2"/>
  <p:tag name="KSO_WM_UNIT_LAYERLEVEL" val="1_1_1"/>
  <p:tag name="KSO_WM_DIAGRAM_GROUP_CODE" val="l1-1"/>
  <p:tag name="KSO_WM_UNIT_LINE_FORE_SCHEMECOLOR_INDEX" val="6"/>
  <p:tag name="KSO_WM_UNIT_LINE_FILL_TYPE" val="2"/>
</p:tagLst>
</file>

<file path=ppt/tags/tag542.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i"/>
  <p:tag name="KSO_WM_UNIT_INDEX" val="1_3_3"/>
  <p:tag name="KSO_WM_UNIT_ID" val="diagram20174767_2*l_h_i*1_3_3"/>
  <p:tag name="KSO_WM_UNIT_LAYERLEVEL" val="1_1_1"/>
  <p:tag name="KSO_WM_DIAGRAM_GROUP_CODE" val="l1-1"/>
  <p:tag name="KSO_WM_UNIT_FILL_FORE_SCHEMECOLOR_INDEX" val="13"/>
  <p:tag name="KSO_WM_UNIT_FILL_TYPE" val="1"/>
  <p:tag name="KSO_WM_UNIT_TEXT_FILL_FORE_SCHEMECOLOR_INDEX" val="14"/>
  <p:tag name="KSO_WM_UNIT_TEXT_FILL_TYPE" val="1"/>
</p:tagLst>
</file>

<file path=ppt/tags/tag543.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f"/>
  <p:tag name="KSO_WM_UNIT_INDEX" val="1_3_1"/>
  <p:tag name="KSO_WM_UNIT_LAYERLEVEL" val="1_1_1"/>
  <p:tag name="KSO_WM_UNIT_VALUE" val="40"/>
  <p:tag name="KSO_WM_UNIT_HIGHLIGHT" val="0"/>
  <p:tag name="KSO_WM_UNIT_COMPATIBLE" val="0"/>
  <p:tag name="KSO_WM_UNIT_CLEAR" val="0"/>
  <p:tag name="KSO_WM_UNIT_PRESET_TEXT_INDEX" val="2"/>
  <p:tag name="KSO_WM_DIAGRAM_GROUP_CODE" val="l1-1"/>
  <p:tag name="KSO_WM_UNIT_ID" val="diagram20174767_2*l_h_f*1_3_1"/>
  <p:tag name="KSO_WM_UNIT_PRESET_TEXT_LEN" val="60"/>
  <p:tag name="KSO_WM_UNIT_TEXT_FILL_FORE_SCHEMECOLOR_INDEX" val="13"/>
  <p:tag name="KSO_WM_UNIT_TEXT_FILL_TYPE" val="1"/>
</p:tagLst>
</file>

<file path=ppt/tags/tag544.xml><?xml version="1.0" encoding="utf-8"?>
<p:tagLst xmlns:p="http://schemas.openxmlformats.org/presentationml/2006/main">
  <p:tag name="KSO_WM_TAG_VERSION" val="1.0"/>
  <p:tag name="KSO_WM_BEAUTIFY_FLAG" val="#wm#"/>
  <p:tag name="KSO_WM_UNIT_TYPE" val="i"/>
  <p:tag name="KSO_WM_UNIT_ID" val="diagram20174767_2*i*40"/>
  <p:tag name="KSO_WM_TEMPLATE_CATEGORY" val="diagram"/>
  <p:tag name="KSO_WM_TEMPLATE_INDEX" val="20174767"/>
  <p:tag name="KSO_WM_UNIT_INDEX" val="40"/>
</p:tagLst>
</file>

<file path=ppt/tags/tag545.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i"/>
  <p:tag name="KSO_WM_UNIT_INDEX" val="1_1_1"/>
  <p:tag name="KSO_WM_UNIT_ID" val="diagram20174767_2*l_h_i*1_1_1"/>
  <p:tag name="KSO_WM_UNIT_LAYERLEVEL" val="1_1_1"/>
  <p:tag name="KSO_WM_DIAGRAM_GROUP_CODE" val="l1-1"/>
  <p:tag name="KSO_WM_UNIT_LINE_FORE_SCHEMECOLOR_INDEX" val="6"/>
  <p:tag name="KSO_WM_UNIT_LINE_FILL_TYPE" val="2"/>
</p:tagLst>
</file>

<file path=ppt/tags/tag546.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i"/>
  <p:tag name="KSO_WM_UNIT_INDEX" val="1_1_2"/>
  <p:tag name="KSO_WM_UNIT_ID" val="diagram20174767_2*l_h_i*1_1_2"/>
  <p:tag name="KSO_WM_UNIT_LAYERLEVEL" val="1_1_1"/>
  <p:tag name="KSO_WM_DIAGRAM_GROUP_CODE" val="l1-1"/>
  <p:tag name="KSO_WM_UNIT_LINE_FORE_SCHEMECOLOR_INDEX" val="6"/>
  <p:tag name="KSO_WM_UNIT_LINE_FILL_TYPE" val="2"/>
</p:tagLst>
</file>

<file path=ppt/tags/tag547.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i"/>
  <p:tag name="KSO_WM_UNIT_INDEX" val="1_1_3"/>
  <p:tag name="KSO_WM_UNIT_ID" val="diagram20174767_2*l_h_i*1_1_3"/>
  <p:tag name="KSO_WM_UNIT_LAYERLEVEL" val="1_1_1"/>
  <p:tag name="KSO_WM_DIAGRAM_GROUP_CODE" val="l1-1"/>
  <p:tag name="KSO_WM_UNIT_FILL_FORE_SCHEMECOLOR_INDEX" val="13"/>
  <p:tag name="KSO_WM_UNIT_FILL_TYPE" val="1"/>
  <p:tag name="KSO_WM_UNIT_TEXT_FILL_FORE_SCHEMECOLOR_INDEX" val="14"/>
  <p:tag name="KSO_WM_UNIT_TEXT_FILL_TYPE" val="1"/>
</p:tagLst>
</file>

<file path=ppt/tags/tag548.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f"/>
  <p:tag name="KSO_WM_UNIT_INDEX" val="1_1_1"/>
  <p:tag name="KSO_WM_UNIT_LAYERLEVEL" val="1_1_1"/>
  <p:tag name="KSO_WM_UNIT_VALUE" val="40"/>
  <p:tag name="KSO_WM_UNIT_HIGHLIGHT" val="0"/>
  <p:tag name="KSO_WM_UNIT_COMPATIBLE" val="0"/>
  <p:tag name="KSO_WM_UNIT_CLEAR" val="0"/>
  <p:tag name="KSO_WM_UNIT_PRESET_TEXT_INDEX" val="2"/>
  <p:tag name="KSO_WM_DIAGRAM_GROUP_CODE" val="l1-1"/>
  <p:tag name="KSO_WM_UNIT_ID" val="diagram20174767_2*l_h_f*1_1_1"/>
  <p:tag name="KSO_WM_UNIT_PRESET_TEXT_LEN" val="60"/>
  <p:tag name="KSO_WM_UNIT_TEXT_FILL_FORE_SCHEMECOLOR_INDEX" val="13"/>
  <p:tag name="KSO_WM_UNIT_TEXT_FILL_TYPE" val="1"/>
</p:tagLst>
</file>

<file path=ppt/tags/tag549.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i"/>
  <p:tag name="KSO_WM_UNIT_INDEX" val="1_2_3"/>
  <p:tag name="KSO_WM_UNIT_ID" val="diagram20174767_2*l_h_i*1_2_3"/>
  <p:tag name="KSO_WM_UNIT_LAYERLEVEL" val="1_1_1"/>
  <p:tag name="KSO_WM_DIAGRAM_GROUP_CODE" val="l1-1"/>
  <p:tag name="KSO_WM_UNIT_TEXT_FILL_FORE_SCHEMECOLOR_INDEX" val="14"/>
  <p:tag name="KSO_WM_UNIT_TEXT_FILL_TYPE" val="1"/>
</p:tagLst>
</file>

<file path=ppt/tags/tag55.xml><?xml version="1.0" encoding="utf-8"?>
<p:tagLst xmlns:p="http://schemas.openxmlformats.org/presentationml/2006/main">
  <p:tag name="KSO_WM_TAG_VERSION" val="1.0"/>
  <p:tag name="KSO_WM_TEMPLATE_CATEGORY" val="diagram"/>
  <p:tag name="KSO_WM_TEMPLATE_INDEX" val="800"/>
  <p:tag name="KSO_WM_UNIT_TYPE" val="l_i"/>
  <p:tag name="KSO_WM_UNIT_INDEX" val="1_7"/>
  <p:tag name="KSO_WM_UNIT_ID" val="258*l_i*1_7"/>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550.xml><?xml version="1.0" encoding="utf-8"?>
<p:tagLst xmlns:p="http://schemas.openxmlformats.org/presentationml/2006/main">
  <p:tag name="KSO_WM_TAG_VERSION" val="1.0"/>
  <p:tag name="KSO_WM_BEAUTIFY_FLAG" val="#wm#"/>
  <p:tag name="KSO_WM_TEMPLATE_CATEGORY" val="diagram"/>
  <p:tag name="KSO_WM_TEMPLATE_INDEX" val="20174767"/>
  <p:tag name="KSO_WM_UNIT_TYPE" val="l_h_f"/>
  <p:tag name="KSO_WM_UNIT_INDEX" val="1_2_1"/>
  <p:tag name="KSO_WM_UNIT_LAYERLEVEL" val="1_1_1"/>
  <p:tag name="KSO_WM_UNIT_VALUE" val="57"/>
  <p:tag name="KSO_WM_UNIT_HIGHLIGHT" val="0"/>
  <p:tag name="KSO_WM_UNIT_COMPATIBLE" val="0"/>
  <p:tag name="KSO_WM_UNIT_CLEAR" val="0"/>
  <p:tag name="KSO_WM_UNIT_PRESET_TEXT_INDEX" val="2"/>
  <p:tag name="KSO_WM_DIAGRAM_GROUP_CODE" val="l1-1"/>
  <p:tag name="KSO_WM_UNIT_ID" val="diagram20174767_2*l_h_f*1_2_1"/>
  <p:tag name="KSO_WM_UNIT_PRESET_TEXT_LEN" val="60"/>
  <p:tag name="KSO_WM_UNIT_TEXT_FILL_FORE_SCHEMECOLOR_INDEX" val="13"/>
  <p:tag name="KSO_WM_UNIT_TEXT_FILL_TYPE" val="1"/>
</p:tagLst>
</file>

<file path=ppt/tags/tag551.xml><?xml version="1.0" encoding="utf-8"?>
<p:tagLst xmlns:p="http://schemas.openxmlformats.org/presentationml/2006/main">
  <p:tag name="KSO_WM_TAG_VERSION" val="1.0"/>
  <p:tag name="KSO_WM_TEMPLATE_CATEGORY" val="diagram"/>
  <p:tag name="KSO_WM_TEMPLATE_INDEX" val="788"/>
  <p:tag name="KSO_WM_UNIT_TYPE" val="l_h_a"/>
  <p:tag name="KSO_WM_UNIT_INDEX" val="1_1_1"/>
  <p:tag name="KSO_WM_UNIT_ID" val="257*l_h_a*1_1_1"/>
  <p:tag name="KSO_WM_UNIT_CLEAR" val="1"/>
  <p:tag name="KSO_WM_UNIT_LAYERLEVEL" val="1_1_1"/>
  <p:tag name="KSO_WM_UNIT_VALUE" val="14"/>
  <p:tag name="KSO_WM_UNIT_HIGHLIGHT" val="0"/>
  <p:tag name="KSO_WM_UNIT_COMPATIBLE" val="0"/>
  <p:tag name="KSO_WM_UNIT_PRESET_TEXT" val="LOREM"/>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552.xml><?xml version="1.0" encoding="utf-8"?>
<p:tagLst xmlns:p="http://schemas.openxmlformats.org/presentationml/2006/main">
  <p:tag name="KSO_WM_TAG_VERSION" val="1.0"/>
  <p:tag name="KSO_WM_TEMPLATE_CATEGORY" val="diagram"/>
  <p:tag name="KSO_WM_TEMPLATE_INDEX" val="788"/>
  <p:tag name="KSO_WM_UNIT_TYPE" val="l_h_f"/>
  <p:tag name="KSO_WM_UNIT_INDEX" val="1_1_1"/>
  <p:tag name="KSO_WM_UNIT_ID" val="257*l_h_f*1_1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3"/>
  <p:tag name="KSO_WM_DIAGRAM_GROUP_CODE" val="l1-1"/>
  <p:tag name="KSO_WM_UNIT_TEXT_FILL_FORE_SCHEMECOLOR_INDEX" val="13"/>
  <p:tag name="KSO_WM_UNIT_TEXT_FILL_TYPE" val="1"/>
</p:tagLst>
</file>

<file path=ppt/tags/tag553.xml><?xml version="1.0" encoding="utf-8"?>
<p:tagLst xmlns:p="http://schemas.openxmlformats.org/presentationml/2006/main">
  <p:tag name="KSO_WM_TAG_VERSION" val="1.0"/>
  <p:tag name="KSO_WM_TEMPLATE_CATEGORY" val="diagram"/>
  <p:tag name="KSO_WM_TEMPLATE_INDEX" val="788"/>
  <p:tag name="KSO_WM_UNIT_TYPE" val="l_h_a"/>
  <p:tag name="KSO_WM_UNIT_INDEX" val="1_3_1"/>
  <p:tag name="KSO_WM_UNIT_ID" val="257*l_h_a*1_3_1"/>
  <p:tag name="KSO_WM_UNIT_CLEAR" val="1"/>
  <p:tag name="KSO_WM_UNIT_LAYERLEVEL" val="1_1_1"/>
  <p:tag name="KSO_WM_UNIT_VALUE" val="14"/>
  <p:tag name="KSO_WM_UNIT_HIGHLIGHT" val="0"/>
  <p:tag name="KSO_WM_UNIT_COMPATIBLE" val="0"/>
  <p:tag name="KSO_WM_UNIT_PRESET_TEXT" val="LOREM"/>
  <p:tag name="KSO_WM_BEAUTIFY_FLAG" val="#wm#"/>
  <p:tag name="KSO_WM_DIAGRAM_GROUP_CODE" val="l1-1"/>
  <p:tag name="KSO_WM_UNIT_FILL_FORE_SCHEMECOLOR_INDEX" val="7"/>
  <p:tag name="KSO_WM_UNIT_FILL_TYPE" val="1"/>
  <p:tag name="KSO_WM_UNIT_TEXT_FILL_FORE_SCHEMECOLOR_INDEX" val="14"/>
  <p:tag name="KSO_WM_UNIT_TEXT_FILL_TYPE" val="1"/>
</p:tagLst>
</file>

<file path=ppt/tags/tag554.xml><?xml version="1.0" encoding="utf-8"?>
<p:tagLst xmlns:p="http://schemas.openxmlformats.org/presentationml/2006/main">
  <p:tag name="KSO_WM_TAG_VERSION" val="1.0"/>
  <p:tag name="KSO_WM_TEMPLATE_CATEGORY" val="diagram"/>
  <p:tag name="KSO_WM_TEMPLATE_INDEX" val="788"/>
  <p:tag name="KSO_WM_UNIT_TYPE" val="l_h_f"/>
  <p:tag name="KSO_WM_UNIT_INDEX" val="1_3_1"/>
  <p:tag name="KSO_WM_UNIT_ID" val="257*l_h_f*1_3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3"/>
  <p:tag name="KSO_WM_DIAGRAM_GROUP_CODE" val="l1-1"/>
  <p:tag name="KSO_WM_UNIT_TEXT_FILL_FORE_SCHEMECOLOR_INDEX" val="13"/>
  <p:tag name="KSO_WM_UNIT_TEXT_FILL_TYPE" val="1"/>
</p:tagLst>
</file>

<file path=ppt/tags/tag555.xml><?xml version="1.0" encoding="utf-8"?>
<p:tagLst xmlns:p="http://schemas.openxmlformats.org/presentationml/2006/main">
  <p:tag name="KSO_WM_TAG_VERSION" val="1.0"/>
  <p:tag name="KSO_WM_TEMPLATE_CATEGORY" val="diagram"/>
  <p:tag name="KSO_WM_TEMPLATE_INDEX" val="788"/>
  <p:tag name="KSO_WM_UNIT_TYPE" val="l_h_a"/>
  <p:tag name="KSO_WM_UNIT_INDEX" val="1_5_1"/>
  <p:tag name="KSO_WM_UNIT_ID" val="257*l_h_a*1_5_1"/>
  <p:tag name="KSO_WM_UNIT_CLEAR" val="1"/>
  <p:tag name="KSO_WM_UNIT_LAYERLEVEL" val="1_1_1"/>
  <p:tag name="KSO_WM_UNIT_VALUE" val="14"/>
  <p:tag name="KSO_WM_UNIT_HIGHLIGHT" val="0"/>
  <p:tag name="KSO_WM_UNIT_COMPATIBLE" val="0"/>
  <p:tag name="KSO_WM_UNIT_PRESET_TEXT" val="LOREM"/>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556.xml><?xml version="1.0" encoding="utf-8"?>
<p:tagLst xmlns:p="http://schemas.openxmlformats.org/presentationml/2006/main">
  <p:tag name="KSO_WM_TAG_VERSION" val="1.0"/>
  <p:tag name="KSO_WM_TEMPLATE_CATEGORY" val="diagram"/>
  <p:tag name="KSO_WM_TEMPLATE_INDEX" val="788"/>
  <p:tag name="KSO_WM_UNIT_TYPE" val="l_h_f"/>
  <p:tag name="KSO_WM_UNIT_INDEX" val="1_5_1"/>
  <p:tag name="KSO_WM_UNIT_ID" val="257*l_h_f*1_5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3"/>
  <p:tag name="KSO_WM_DIAGRAM_GROUP_CODE" val="l1-1"/>
  <p:tag name="KSO_WM_UNIT_TEXT_FILL_FORE_SCHEMECOLOR_INDEX" val="13"/>
  <p:tag name="KSO_WM_UNIT_TEXT_FILL_TYPE" val="1"/>
</p:tagLst>
</file>

<file path=ppt/tags/tag557.xml><?xml version="1.0" encoding="utf-8"?>
<p:tagLst xmlns:p="http://schemas.openxmlformats.org/presentationml/2006/main">
  <p:tag name="KSO_WM_TAG_VERSION" val="1.0"/>
  <p:tag name="KSO_WM_TEMPLATE_CATEGORY" val="diagram"/>
  <p:tag name="KSO_WM_TEMPLATE_INDEX" val="788"/>
  <p:tag name="KSO_WM_UNIT_TYPE" val="l_h_a"/>
  <p:tag name="KSO_WM_UNIT_INDEX" val="1_2_1"/>
  <p:tag name="KSO_WM_UNIT_ID" val="257*l_h_a*1_2_1"/>
  <p:tag name="KSO_WM_UNIT_CLEAR" val="1"/>
  <p:tag name="KSO_WM_UNIT_LAYERLEVEL" val="1_1_1"/>
  <p:tag name="KSO_WM_UNIT_VALUE" val="14"/>
  <p:tag name="KSO_WM_UNIT_HIGHLIGHT" val="0"/>
  <p:tag name="KSO_WM_UNIT_COMPATIBLE" val="0"/>
  <p:tag name="KSO_WM_UNIT_PRESET_TEXT" val="LOREM"/>
  <p:tag name="KSO_WM_BEAUTIFY_FLAG" val="#wm#"/>
  <p:tag name="KSO_WM_DIAGRAM_GROUP_CODE" val="l1-1"/>
  <p:tag name="KSO_WM_UNIT_FILL_FORE_SCHEMECOLOR_INDEX" val="6"/>
  <p:tag name="KSO_WM_UNIT_FILL_TYPE" val="1"/>
  <p:tag name="KSO_WM_UNIT_TEXT_FILL_FORE_SCHEMECOLOR_INDEX" val="14"/>
  <p:tag name="KSO_WM_UNIT_TEXT_FILL_TYPE" val="1"/>
</p:tagLst>
</file>

<file path=ppt/tags/tag558.xml><?xml version="1.0" encoding="utf-8"?>
<p:tagLst xmlns:p="http://schemas.openxmlformats.org/presentationml/2006/main">
  <p:tag name="KSO_WM_TAG_VERSION" val="1.0"/>
  <p:tag name="KSO_WM_TEMPLATE_CATEGORY" val="diagram"/>
  <p:tag name="KSO_WM_TEMPLATE_INDEX" val="788"/>
  <p:tag name="KSO_WM_UNIT_TYPE" val="l_h_f"/>
  <p:tag name="KSO_WM_UNIT_INDEX" val="1_2_1"/>
  <p:tag name="KSO_WM_UNIT_ID" val="257*l_h_f*1_2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3"/>
  <p:tag name="KSO_WM_DIAGRAM_GROUP_CODE" val="l1-1"/>
  <p:tag name="KSO_WM_UNIT_TEXT_FILL_FORE_SCHEMECOLOR_INDEX" val="13"/>
  <p:tag name="KSO_WM_UNIT_TEXT_FILL_TYPE" val="1"/>
</p:tagLst>
</file>

<file path=ppt/tags/tag559.xml><?xml version="1.0" encoding="utf-8"?>
<p:tagLst xmlns:p="http://schemas.openxmlformats.org/presentationml/2006/main">
  <p:tag name="KSO_WM_TAG_VERSION" val="1.0"/>
  <p:tag name="KSO_WM_TEMPLATE_CATEGORY" val="diagram"/>
  <p:tag name="KSO_WM_TEMPLATE_INDEX" val="788"/>
  <p:tag name="KSO_WM_UNIT_TYPE" val="l_h_a"/>
  <p:tag name="KSO_WM_UNIT_INDEX" val="1_4_1"/>
  <p:tag name="KSO_WM_UNIT_ID" val="257*l_h_a*1_4_1"/>
  <p:tag name="KSO_WM_UNIT_CLEAR" val="1"/>
  <p:tag name="KSO_WM_UNIT_LAYERLEVEL" val="1_1_1"/>
  <p:tag name="KSO_WM_UNIT_VALUE" val="14"/>
  <p:tag name="KSO_WM_UNIT_HIGHLIGHT" val="0"/>
  <p:tag name="KSO_WM_UNIT_COMPATIBLE" val="0"/>
  <p:tag name="KSO_WM_UNIT_PRESET_TEXT" val="LOREM"/>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56.xml><?xml version="1.0" encoding="utf-8"?>
<p:tagLst xmlns:p="http://schemas.openxmlformats.org/presentationml/2006/main">
  <p:tag name="KSO_WM_TAG_VERSION" val="1.0"/>
  <p:tag name="KSO_WM_TEMPLATE_CATEGORY" val="diagram"/>
  <p:tag name="KSO_WM_TEMPLATE_INDEX" val="800"/>
  <p:tag name="KSO_WM_UNIT_TYPE" val="l_i"/>
  <p:tag name="KSO_WM_UNIT_INDEX" val="1_8"/>
  <p:tag name="KSO_WM_UNIT_ID" val="258*l_i*1_8"/>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2"/>
  <p:tag name="KSO_WM_UNIT_TEXT_FILL_TYPE" val="1"/>
</p:tagLst>
</file>

<file path=ppt/tags/tag560.xml><?xml version="1.0" encoding="utf-8"?>
<p:tagLst xmlns:p="http://schemas.openxmlformats.org/presentationml/2006/main">
  <p:tag name="KSO_WM_TAG_VERSION" val="1.0"/>
  <p:tag name="KSO_WM_TEMPLATE_CATEGORY" val="diagram"/>
  <p:tag name="KSO_WM_TEMPLATE_INDEX" val="788"/>
  <p:tag name="KSO_WM_UNIT_TYPE" val="l_h_f"/>
  <p:tag name="KSO_WM_UNIT_INDEX" val="1_4_1"/>
  <p:tag name="KSO_WM_UNIT_ID" val="257*l_h_f*1_4_1"/>
  <p:tag name="KSO_WM_UNIT_CLEAR" val="1"/>
  <p:tag name="KSO_WM_UNIT_LAYERLEVEL" val="1_1_1"/>
  <p:tag name="KSO_WM_UNIT_VALUE" val="18"/>
  <p:tag name="KSO_WM_UNIT_HIGHLIGHT" val="0"/>
  <p:tag name="KSO_WM_UNIT_COMPATIBLE" val="0"/>
  <p:tag name="KSO_WM_BEAUTIFY_FLAG" val="#wm#"/>
  <p:tag name="KSO_WM_UNIT_PRESET_TEXT_INDEX" val="4"/>
  <p:tag name="KSO_WM_UNIT_PRESET_TEXT_LEN" val="43"/>
  <p:tag name="KSO_WM_DIAGRAM_GROUP_CODE" val="l1-1"/>
  <p:tag name="KSO_WM_UNIT_TEXT_FILL_FORE_SCHEMECOLOR_INDEX" val="13"/>
  <p:tag name="KSO_WM_UNIT_TEXT_FILL_TYPE" val="1"/>
</p:tagLst>
</file>

<file path=ppt/tags/tag561.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i"/>
  <p:tag name="KSO_WM_UNIT_INDEX" val="1_1_1"/>
  <p:tag name="KSO_WM_UNIT_ID" val="diagram20170857_5*l_h_i*1_1_1"/>
  <p:tag name="KSO_WM_UNIT_LAYERLEVEL" val="1_1_1"/>
  <p:tag name="KSO_WM_DIAGRAM_GROUP_CODE" val="l1-1"/>
  <p:tag name="KSO_WM_UNIT_LINE_FORE_SCHEMECOLOR_INDEX" val="14"/>
  <p:tag name="KSO_WM_UNIT_LINE_FILL_TYPE" val="2"/>
</p:tagLst>
</file>

<file path=ppt/tags/tag562.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i"/>
  <p:tag name="KSO_WM_UNIT_INDEX" val="1_1_2"/>
  <p:tag name="KSO_WM_UNIT_ID" val="diagram20170857_5*l_h_i*1_1_2"/>
  <p:tag name="KSO_WM_UNIT_LAYERLEVEL" val="1_1_1"/>
  <p:tag name="KSO_WM_DIAGRAM_GROUP_CODE" val="l1-1"/>
  <p:tag name="KSO_WM_UNIT_FILL_FORE_SCHEMECOLOR_INDEX" val="5"/>
  <p:tag name="KSO_WM_UNIT_FILL_TYPE" val="1"/>
</p:tagLst>
</file>

<file path=ppt/tags/tag563.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i"/>
  <p:tag name="KSO_WM_UNIT_INDEX" val="1_2_1"/>
  <p:tag name="KSO_WM_UNIT_ID" val="diagram20170857_5*l_h_i*1_2_1"/>
  <p:tag name="KSO_WM_UNIT_LAYERLEVEL" val="1_1_1"/>
  <p:tag name="KSO_WM_DIAGRAM_GROUP_CODE" val="l1-1"/>
  <p:tag name="KSO_WM_UNIT_LINE_FORE_SCHEMECOLOR_INDEX" val="14"/>
  <p:tag name="KSO_WM_UNIT_LINE_FILL_TYPE" val="2"/>
</p:tagLst>
</file>

<file path=ppt/tags/tag564.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i"/>
  <p:tag name="KSO_WM_UNIT_INDEX" val="1_2_2"/>
  <p:tag name="KSO_WM_UNIT_ID" val="diagram20170857_5*l_h_i*1_2_2"/>
  <p:tag name="KSO_WM_UNIT_LAYERLEVEL" val="1_1_1"/>
  <p:tag name="KSO_WM_DIAGRAM_GROUP_CODE" val="l1-1"/>
  <p:tag name="KSO_WM_UNIT_FILL_FORE_SCHEMECOLOR_INDEX" val="6"/>
  <p:tag name="KSO_WM_UNIT_FILL_TYPE" val="1"/>
</p:tagLst>
</file>

<file path=ppt/tags/tag565.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a"/>
  <p:tag name="KSO_WM_UNIT_INDEX" val="1_1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diagram20170857_5*l_h_a*1_1_1"/>
</p:tagLst>
</file>

<file path=ppt/tags/tag566.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f"/>
  <p:tag name="KSO_WM_UNIT_INDEX" val="1_1_1"/>
  <p:tag name="KSO_WM_UNIT_LAYERLEVEL" val="1_1_1"/>
  <p:tag name="KSO_WM_UNIT_VALUE" val="34"/>
  <p:tag name="KSO_WM_UNIT_HIGHLIGHT" val="0"/>
  <p:tag name="KSO_WM_UNIT_COMPATIBLE" val="0"/>
  <p:tag name="KSO_WM_UNIT_CLEAR" val="0"/>
  <p:tag name="KSO_WM_UNIT_PRESET_TEXT_INDEX" val="4"/>
  <p:tag name="KSO_WM_UNIT_PRESET_TEXT_LEN" val="40"/>
  <p:tag name="KSO_WM_DIAGRAM_GROUP_CODE" val="l1-1"/>
  <p:tag name="KSO_WM_UNIT_ID" val="diagram20170857_5*l_h_f*1_1_1"/>
  <p:tag name="KSO_WM_UNIT_TEXT_FILL_FORE_SCHEMECOLOR_INDEX" val="13"/>
  <p:tag name="KSO_WM_UNIT_TEXT_FILL_TYPE" val="1"/>
</p:tagLst>
</file>

<file path=ppt/tags/tag567.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a"/>
  <p:tag name="KSO_WM_UNIT_INDEX" val="1_2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diagram20170857_5*l_h_a*1_2_1"/>
</p:tagLst>
</file>

<file path=ppt/tags/tag568.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f"/>
  <p:tag name="KSO_WM_UNIT_INDEX" val="1_2_1"/>
  <p:tag name="KSO_WM_UNIT_LAYERLEVEL" val="1_1_1"/>
  <p:tag name="KSO_WM_UNIT_VALUE" val="34"/>
  <p:tag name="KSO_WM_UNIT_HIGHLIGHT" val="0"/>
  <p:tag name="KSO_WM_UNIT_COMPATIBLE" val="0"/>
  <p:tag name="KSO_WM_UNIT_CLEAR" val="0"/>
  <p:tag name="KSO_WM_UNIT_PRESET_TEXT_INDEX" val="4"/>
  <p:tag name="KSO_WM_UNIT_PRESET_TEXT_LEN" val="40"/>
  <p:tag name="KSO_WM_DIAGRAM_GROUP_CODE" val="l1-1"/>
  <p:tag name="KSO_WM_UNIT_ID" val="diagram20170857_5*l_h_f*1_2_1"/>
  <p:tag name="KSO_WM_UNIT_TEXT_FILL_FORE_SCHEMECOLOR_INDEX" val="13"/>
  <p:tag name="KSO_WM_UNIT_TEXT_FILL_TYPE" val="1"/>
</p:tagLst>
</file>

<file path=ppt/tags/tag569.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i"/>
  <p:tag name="KSO_WM_UNIT_INDEX" val="1_3_1"/>
  <p:tag name="KSO_WM_UNIT_ID" val="diagram20170857_5*l_h_i*1_3_1"/>
  <p:tag name="KSO_WM_UNIT_LAYERLEVEL" val="1_1_1"/>
  <p:tag name="KSO_WM_DIAGRAM_GROUP_CODE" val="l1-1"/>
  <p:tag name="KSO_WM_UNIT_LINE_FORE_SCHEMECOLOR_INDEX" val="14"/>
  <p:tag name="KSO_WM_UNIT_LINE_FILL_TYPE" val="2"/>
</p:tagLst>
</file>

<file path=ppt/tags/tag57.xml><?xml version="1.0" encoding="utf-8"?>
<p:tagLst xmlns:p="http://schemas.openxmlformats.org/presentationml/2006/main">
  <p:tag name="KSO_WM_TAG_VERSION" val="1.0"/>
  <p:tag name="KSO_WM_TEMPLATE_CATEGORY" val="diagram"/>
  <p:tag name="KSO_WM_TEMPLATE_INDEX" val="800"/>
  <p:tag name="KSO_WM_UNIT_TYPE" val="l_i"/>
  <p:tag name="KSO_WM_UNIT_INDEX" val="1_9"/>
  <p:tag name="KSO_WM_UNIT_ID" val="258*l_i*1_9"/>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2"/>
  <p:tag name="KSO_WM_UNIT_TEXT_FILL_TYPE" val="1"/>
</p:tagLst>
</file>

<file path=ppt/tags/tag570.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i"/>
  <p:tag name="KSO_WM_UNIT_INDEX" val="1_3_2"/>
  <p:tag name="KSO_WM_UNIT_ID" val="diagram20170857_5*l_h_i*1_3_2"/>
  <p:tag name="KSO_WM_UNIT_LAYERLEVEL" val="1_1_1"/>
  <p:tag name="KSO_WM_DIAGRAM_GROUP_CODE" val="l1-1"/>
  <p:tag name="KSO_WM_UNIT_FILL_FORE_SCHEMECOLOR_INDEX" val="6"/>
  <p:tag name="KSO_WM_UNIT_FILL_TYPE" val="1"/>
  <p:tag name="KSO_WM_UNIT_TEXT_FILL_FORE_SCHEMECOLOR_INDEX" val="14"/>
  <p:tag name="KSO_WM_UNIT_TEXT_FILL_TYPE" val="1"/>
</p:tagLst>
</file>

<file path=ppt/tags/tag571.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i"/>
  <p:tag name="KSO_WM_UNIT_INDEX" val="1_4_1"/>
  <p:tag name="KSO_WM_UNIT_ID" val="diagram20170857_5*l_h_i*1_4_1"/>
  <p:tag name="KSO_WM_UNIT_LAYERLEVEL" val="1_1_1"/>
  <p:tag name="KSO_WM_DIAGRAM_GROUP_CODE" val="l1-1"/>
  <p:tag name="KSO_WM_UNIT_LINE_FORE_SCHEMECOLOR_INDEX" val="14"/>
  <p:tag name="KSO_WM_UNIT_LINE_FILL_TYPE" val="2"/>
</p:tagLst>
</file>

<file path=ppt/tags/tag572.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i"/>
  <p:tag name="KSO_WM_UNIT_INDEX" val="1_4_2"/>
  <p:tag name="KSO_WM_UNIT_ID" val="diagram20170857_5*l_h_i*1_4_2"/>
  <p:tag name="KSO_WM_UNIT_LAYERLEVEL" val="1_1_1"/>
  <p:tag name="KSO_WM_DIAGRAM_GROUP_CODE" val="l1-1"/>
  <p:tag name="KSO_WM_UNIT_FILL_FORE_SCHEMECOLOR_INDEX" val="5"/>
  <p:tag name="KSO_WM_UNIT_FILL_TYPE" val="1"/>
</p:tagLst>
</file>

<file path=ppt/tags/tag573.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a"/>
  <p:tag name="KSO_WM_UNIT_INDEX" val="1_3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diagram20170857_5*l_h_a*1_3_1"/>
</p:tagLst>
</file>

<file path=ppt/tags/tag574.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f"/>
  <p:tag name="KSO_WM_UNIT_INDEX" val="1_3_1"/>
  <p:tag name="KSO_WM_UNIT_LAYERLEVEL" val="1_1_1"/>
  <p:tag name="KSO_WM_UNIT_VALUE" val="34"/>
  <p:tag name="KSO_WM_UNIT_HIGHLIGHT" val="0"/>
  <p:tag name="KSO_WM_UNIT_COMPATIBLE" val="0"/>
  <p:tag name="KSO_WM_UNIT_CLEAR" val="0"/>
  <p:tag name="KSO_WM_UNIT_PRESET_TEXT_INDEX" val="4"/>
  <p:tag name="KSO_WM_UNIT_PRESET_TEXT_LEN" val="40"/>
  <p:tag name="KSO_WM_DIAGRAM_GROUP_CODE" val="l1-1"/>
  <p:tag name="KSO_WM_UNIT_ID" val="diagram20170857_5*l_h_f*1_3_1"/>
  <p:tag name="KSO_WM_UNIT_TEXT_FILL_FORE_SCHEMECOLOR_INDEX" val="13"/>
  <p:tag name="KSO_WM_UNIT_TEXT_FILL_TYPE" val="1"/>
</p:tagLst>
</file>

<file path=ppt/tags/tag575.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a"/>
  <p:tag name="KSO_WM_UNIT_INDEX" val="1_4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diagram20170857_5*l_h_a*1_4_1"/>
</p:tagLst>
</file>

<file path=ppt/tags/tag576.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f"/>
  <p:tag name="KSO_WM_UNIT_INDEX" val="1_4_1"/>
  <p:tag name="KSO_WM_UNIT_LAYERLEVEL" val="1_1_1"/>
  <p:tag name="KSO_WM_UNIT_VALUE" val="34"/>
  <p:tag name="KSO_WM_UNIT_HIGHLIGHT" val="0"/>
  <p:tag name="KSO_WM_UNIT_COMPATIBLE" val="0"/>
  <p:tag name="KSO_WM_UNIT_CLEAR" val="0"/>
  <p:tag name="KSO_WM_UNIT_PRESET_TEXT_INDEX" val="4"/>
  <p:tag name="KSO_WM_UNIT_PRESET_TEXT_LEN" val="40"/>
  <p:tag name="KSO_WM_DIAGRAM_GROUP_CODE" val="l1-1"/>
  <p:tag name="KSO_WM_UNIT_ID" val="diagram20170857_5*l_h_f*1_4_1"/>
  <p:tag name="KSO_WM_UNIT_TEXT_FILL_FORE_SCHEMECOLOR_INDEX" val="13"/>
  <p:tag name="KSO_WM_UNIT_TEXT_FILL_TYPE" val="1"/>
</p:tagLst>
</file>

<file path=ppt/tags/tag577.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i"/>
  <p:tag name="KSO_WM_UNIT_INDEX" val="1_5_1"/>
  <p:tag name="KSO_WM_UNIT_ID" val="diagram20170857_5*l_h_i*1_5_1"/>
  <p:tag name="KSO_WM_UNIT_LAYERLEVEL" val="1_1_1"/>
  <p:tag name="KSO_WM_DIAGRAM_GROUP_CODE" val="l1-1"/>
  <p:tag name="KSO_WM_UNIT_LINE_FORE_SCHEMECOLOR_INDEX" val="14"/>
  <p:tag name="KSO_WM_UNIT_LINE_FILL_TYPE" val="2"/>
</p:tagLst>
</file>

<file path=ppt/tags/tag578.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i"/>
  <p:tag name="KSO_WM_UNIT_INDEX" val="1_5_2"/>
  <p:tag name="KSO_WM_UNIT_ID" val="diagram20170857_5*l_h_i*1_5_2"/>
  <p:tag name="KSO_WM_UNIT_LAYERLEVEL" val="1_1_1"/>
  <p:tag name="KSO_WM_DIAGRAM_GROUP_CODE" val="l1-1"/>
  <p:tag name="KSO_WM_UNIT_FILL_FORE_SCHEMECOLOR_INDEX" val="6"/>
  <p:tag name="KSO_WM_UNIT_FILL_TYPE" val="1"/>
  <p:tag name="KSO_WM_UNIT_TEXT_FILL_FORE_SCHEMECOLOR_INDEX" val="14"/>
  <p:tag name="KSO_WM_UNIT_TEXT_FILL_TYPE" val="1"/>
</p:tagLst>
</file>

<file path=ppt/tags/tag579.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a"/>
  <p:tag name="KSO_WM_UNIT_INDEX" val="1_5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diagram20170857_5*l_h_a*1_5_1"/>
</p:tagLst>
</file>

<file path=ppt/tags/tag58.xml><?xml version="1.0" encoding="utf-8"?>
<p:tagLst xmlns:p="http://schemas.openxmlformats.org/presentationml/2006/main">
  <p:tag name="KSO_WM_TAG_VERSION" val="1.0"/>
  <p:tag name="KSO_WM_TEMPLATE_CATEGORY" val="diagram"/>
  <p:tag name="KSO_WM_TEMPLATE_INDEX" val="800"/>
  <p:tag name="KSO_WM_UNIT_TYPE" val="l_i"/>
  <p:tag name="KSO_WM_UNIT_INDEX" val="1_10"/>
  <p:tag name="KSO_WM_UNIT_ID" val="258*l_i*1_10"/>
  <p:tag name="KSO_WM_UNIT_CLEAR" val="1"/>
  <p:tag name="KSO_WM_UNIT_LAYERLEVEL" val="1_1"/>
  <p:tag name="KSO_WM_BEAUTIFY_FLAG" val="#wm#"/>
  <p:tag name="KSO_WM_DIAGRAM_GROUP_CODE" val="l1-1"/>
  <p:tag name="KSO_WM_UNIT_FILL_FORE_SCHEMECOLOR_INDEX" val="9"/>
  <p:tag name="KSO_WM_UNIT_FILL_TYPE" val="1"/>
  <p:tag name="KSO_WM_UNIT_TEXT_FILL_FORE_SCHEMECOLOR_INDEX" val="2"/>
  <p:tag name="KSO_WM_UNIT_TEXT_FILL_TYPE" val="1"/>
</p:tagLst>
</file>

<file path=ppt/tags/tag580.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f"/>
  <p:tag name="KSO_WM_UNIT_INDEX" val="1_5_1"/>
  <p:tag name="KSO_WM_UNIT_LAYERLEVEL" val="1_1_1"/>
  <p:tag name="KSO_WM_UNIT_VALUE" val="34"/>
  <p:tag name="KSO_WM_UNIT_HIGHLIGHT" val="0"/>
  <p:tag name="KSO_WM_UNIT_COMPATIBLE" val="0"/>
  <p:tag name="KSO_WM_UNIT_CLEAR" val="0"/>
  <p:tag name="KSO_WM_UNIT_PRESET_TEXT_INDEX" val="4"/>
  <p:tag name="KSO_WM_UNIT_PRESET_TEXT_LEN" val="40"/>
  <p:tag name="KSO_WM_DIAGRAM_GROUP_CODE" val="l1-1"/>
  <p:tag name="KSO_WM_UNIT_ID" val="diagram20170857_5*l_h_f*1_5_1"/>
  <p:tag name="KSO_WM_UNIT_TEXT_FILL_FORE_SCHEMECOLOR_INDEX" val="13"/>
  <p:tag name="KSO_WM_UNIT_TEXT_FILL_TYPE" val="1"/>
</p:tagLst>
</file>

<file path=ppt/tags/tag581.xml><?xml version="1.0" encoding="utf-8"?>
<p:tagLst xmlns:p="http://schemas.openxmlformats.org/presentationml/2006/main">
  <p:tag name="KSO_WM_TEMPLATE_CATEGORY" val="diagram"/>
  <p:tag name="KSO_WM_TEMPLATE_INDEX" val="20170857"/>
  <p:tag name="KSO_WM_TAG_VERSION" val="1.0"/>
  <p:tag name="KSO_WM_BEAUTIFY_FLAG" val="#wm#"/>
  <p:tag name="KSO_WM_UNIT_TYPE" val="l_h_a"/>
  <p:tag name="KSO_WM_UNIT_INDEX" val="1_5_1"/>
  <p:tag name="KSO_WM_UNIT_LAYERLEVEL" val="1_1_1"/>
  <p:tag name="KSO_WM_UNIT_VALUE" val="12"/>
  <p:tag name="KSO_WM_UNIT_HIGHLIGHT" val="0"/>
  <p:tag name="KSO_WM_UNIT_COMPATIBLE" val="0"/>
  <p:tag name="KSO_WM_UNIT_CLEAR" val="0"/>
  <p:tag name="KSO_WM_UNIT_PRESET_TEXT_INDEX" val="3"/>
  <p:tag name="KSO_WM_UNIT_PRESET_TEXT_LEN" val="17"/>
  <p:tag name="KSO_WM_DIAGRAM_GROUP_CODE" val="l1-1"/>
  <p:tag name="KSO_WM_UNIT_ID" val="diagram20170857_5*l_h_a*1_5_1"/>
</p:tagLst>
</file>

<file path=ppt/tags/tag582.xml><?xml version="1.0" encoding="utf-8"?>
<p:tagLst xmlns:p="http://schemas.openxmlformats.org/presentationml/2006/main">
  <p:tag name="KSO_WM_TAG_VERSION" val="1.0"/>
  <p:tag name="KSO_WM_BEAUTIFY_FLAG" val="#wm#"/>
  <p:tag name="KSO_WM_TEMPLATE_CATEGORY" val="diagram"/>
  <p:tag name="KSO_WM_TEMPLATE_INDEX" val="160132"/>
  <p:tag name="KSO_WM_UNIT_TYPE" val="m_h_f"/>
  <p:tag name="KSO_WM_UNIT_INDEX" val="1_4_1"/>
  <p:tag name="KSO_WM_UNIT_ID" val="diagram160132_3*m_h_f*1_4_1"/>
  <p:tag name="KSO_WM_UNIT_CLEAR" val="1"/>
  <p:tag name="KSO_WM_UNIT_LAYERLEVEL" val="1_1_1"/>
  <p:tag name="KSO_WM_UNIT_VALUE" val="16"/>
  <p:tag name="KSO_WM_UNIT_HIGHLIGHT" val="0"/>
  <p:tag name="KSO_WM_UNIT_COMPATIBLE" val="0"/>
  <p:tag name="KSO_WM_UNIT_PRESET_TEXT_INDEX" val="4"/>
  <p:tag name="KSO_WM_UNIT_PRESET_TEXT_LEN" val="28"/>
  <p:tag name="KSO_WM_DIAGRAM_GROUP_CODE" val="m1-1"/>
  <p:tag name="KSO_WM_UNIT_TEXT_FILL_FORE_SCHEMECOLOR_INDEX" val="13"/>
  <p:tag name="KSO_WM_UNIT_TEXT_FILL_TYPE" val="1"/>
</p:tagLst>
</file>

<file path=ppt/tags/tag583.xml><?xml version="1.0" encoding="utf-8"?>
<p:tagLst xmlns:p="http://schemas.openxmlformats.org/presentationml/2006/main">
  <p:tag name="KSO_WM_TAG_VERSION" val="1.0"/>
  <p:tag name="KSO_WM_BEAUTIFY_FLAG" val="#wm#"/>
  <p:tag name="KSO_WM_TEMPLATE_CATEGORY" val="diagram"/>
  <p:tag name="KSO_WM_TEMPLATE_INDEX" val="160132"/>
  <p:tag name="KSO_WM_UNIT_TYPE" val="m_h_a"/>
  <p:tag name="KSO_WM_UNIT_INDEX" val="1_4_1"/>
  <p:tag name="KSO_WM_UNIT_ID" val="diagram160132_3*m_h_a*1_4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m1-1"/>
  <p:tag name="KSO_WM_UNIT_TEXT_FILL_FORE_SCHEMECOLOR_INDEX" val="6"/>
  <p:tag name="KSO_WM_UNIT_TEXT_FILL_TYPE" val="1"/>
</p:tagLst>
</file>

<file path=ppt/tags/tag584.xml><?xml version="1.0" encoding="utf-8"?>
<p:tagLst xmlns:p="http://schemas.openxmlformats.org/presentationml/2006/main">
  <p:tag name="KSO_WM_TAG_VERSION" val="1.0"/>
  <p:tag name="KSO_WM_BEAUTIFY_FLAG" val="#wm#"/>
  <p:tag name="KSO_WM_TEMPLATE_CATEGORY" val="diagram"/>
  <p:tag name="KSO_WM_TEMPLATE_INDEX" val="160132"/>
  <p:tag name="KSO_WM_UNIT_TYPE" val="m_i"/>
  <p:tag name="KSO_WM_UNIT_INDEX" val="1_2"/>
  <p:tag name="KSO_WM_UNIT_ID" val="diagram160132_3*m_i*1_2"/>
  <p:tag name="KSO_WM_UNIT_CLEAR" val="1"/>
  <p:tag name="KSO_WM_UNIT_LAYERLEVEL" val="1_1"/>
  <p:tag name="KSO_WM_DIAGRAM_GROUP_CODE" val="m1-1"/>
  <p:tag name="KSO_WM_UNIT_FILL_FORE_SCHEMECOLOR_INDEX" val="5"/>
  <p:tag name="KSO_WM_UNIT_FILL_TYPE" val="1"/>
</p:tagLst>
</file>

<file path=ppt/tags/tag585.xml><?xml version="1.0" encoding="utf-8"?>
<p:tagLst xmlns:p="http://schemas.openxmlformats.org/presentationml/2006/main">
  <p:tag name="KSO_WM_TAG_VERSION" val="1.0"/>
  <p:tag name="KSO_WM_BEAUTIFY_FLAG" val="#wm#"/>
  <p:tag name="KSO_WM_TEMPLATE_CATEGORY" val="diagram"/>
  <p:tag name="KSO_WM_TEMPLATE_INDEX" val="160132"/>
  <p:tag name="KSO_WM_UNIT_TYPE" val="m_h_f"/>
  <p:tag name="KSO_WM_UNIT_INDEX" val="1_3_1"/>
  <p:tag name="KSO_WM_UNIT_ID" val="diagram160132_3*m_h_f*1_3_1"/>
  <p:tag name="KSO_WM_UNIT_CLEAR" val="1"/>
  <p:tag name="KSO_WM_UNIT_LAYERLEVEL" val="1_1_1"/>
  <p:tag name="KSO_WM_UNIT_VALUE" val="16"/>
  <p:tag name="KSO_WM_UNIT_HIGHLIGHT" val="0"/>
  <p:tag name="KSO_WM_UNIT_COMPATIBLE" val="0"/>
  <p:tag name="KSO_WM_UNIT_PRESET_TEXT_INDEX" val="4"/>
  <p:tag name="KSO_WM_UNIT_PRESET_TEXT_LEN" val="28"/>
  <p:tag name="KSO_WM_DIAGRAM_GROUP_CODE" val="m1-1"/>
  <p:tag name="KSO_WM_UNIT_TEXT_FILL_FORE_SCHEMECOLOR_INDEX" val="13"/>
  <p:tag name="KSO_WM_UNIT_TEXT_FILL_TYPE" val="1"/>
</p:tagLst>
</file>

<file path=ppt/tags/tag586.xml><?xml version="1.0" encoding="utf-8"?>
<p:tagLst xmlns:p="http://schemas.openxmlformats.org/presentationml/2006/main">
  <p:tag name="KSO_WM_TAG_VERSION" val="1.0"/>
  <p:tag name="KSO_WM_BEAUTIFY_FLAG" val="#wm#"/>
  <p:tag name="KSO_WM_TEMPLATE_CATEGORY" val="diagram"/>
  <p:tag name="KSO_WM_TEMPLATE_INDEX" val="160132"/>
  <p:tag name="KSO_WM_UNIT_TYPE" val="m_h_a"/>
  <p:tag name="KSO_WM_UNIT_INDEX" val="1_3_1"/>
  <p:tag name="KSO_WM_UNIT_ID" val="diagram160132_3*m_h_a*1_3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m1-1"/>
  <p:tag name="KSO_WM_UNIT_TEXT_FILL_FORE_SCHEMECOLOR_INDEX" val="6"/>
  <p:tag name="KSO_WM_UNIT_TEXT_FILL_TYPE" val="1"/>
</p:tagLst>
</file>

<file path=ppt/tags/tag587.xml><?xml version="1.0" encoding="utf-8"?>
<p:tagLst xmlns:p="http://schemas.openxmlformats.org/presentationml/2006/main">
  <p:tag name="KSO_WM_TAG_VERSION" val="1.0"/>
  <p:tag name="KSO_WM_BEAUTIFY_FLAG" val="#wm#"/>
  <p:tag name="KSO_WM_TEMPLATE_CATEGORY" val="diagram"/>
  <p:tag name="KSO_WM_TEMPLATE_INDEX" val="160132"/>
  <p:tag name="KSO_WM_UNIT_TYPE" val="m_i"/>
  <p:tag name="KSO_WM_UNIT_INDEX" val="1_4"/>
  <p:tag name="KSO_WM_UNIT_ID" val="diagram160132_3*m_i*1_4"/>
  <p:tag name="KSO_WM_UNIT_CLEAR" val="1"/>
  <p:tag name="KSO_WM_UNIT_LAYERLEVEL" val="1_1"/>
  <p:tag name="KSO_WM_DIAGRAM_GROUP_CODE" val="m1-1"/>
  <p:tag name="KSO_WM_UNIT_FILL_FORE_SCHEMECOLOR_INDEX" val="5"/>
  <p:tag name="KSO_WM_UNIT_FILL_TYPE" val="1"/>
</p:tagLst>
</file>

<file path=ppt/tags/tag588.xml><?xml version="1.0" encoding="utf-8"?>
<p:tagLst xmlns:p="http://schemas.openxmlformats.org/presentationml/2006/main">
  <p:tag name="KSO_WM_TAG_VERSION" val="1.0"/>
  <p:tag name="KSO_WM_BEAUTIFY_FLAG" val="#wm#"/>
  <p:tag name="KSO_WM_TEMPLATE_CATEGORY" val="diagram"/>
  <p:tag name="KSO_WM_TEMPLATE_INDEX" val="160132"/>
  <p:tag name="KSO_WM_UNIT_TYPE" val="m_h_f"/>
  <p:tag name="KSO_WM_UNIT_INDEX" val="1_2_1"/>
  <p:tag name="KSO_WM_UNIT_ID" val="diagram160132_3*m_h_f*1_2_1"/>
  <p:tag name="KSO_WM_UNIT_CLEAR" val="1"/>
  <p:tag name="KSO_WM_UNIT_LAYERLEVEL" val="1_1_1"/>
  <p:tag name="KSO_WM_UNIT_VALUE" val="16"/>
  <p:tag name="KSO_WM_UNIT_HIGHLIGHT" val="0"/>
  <p:tag name="KSO_WM_UNIT_COMPATIBLE" val="0"/>
  <p:tag name="KSO_WM_UNIT_PRESET_TEXT_INDEX" val="4"/>
  <p:tag name="KSO_WM_UNIT_PRESET_TEXT_LEN" val="28"/>
  <p:tag name="KSO_WM_DIAGRAM_GROUP_CODE" val="m1-1"/>
  <p:tag name="KSO_WM_UNIT_TEXT_FILL_FORE_SCHEMECOLOR_INDEX" val="13"/>
  <p:tag name="KSO_WM_UNIT_TEXT_FILL_TYPE" val="1"/>
</p:tagLst>
</file>

<file path=ppt/tags/tag589.xml><?xml version="1.0" encoding="utf-8"?>
<p:tagLst xmlns:p="http://schemas.openxmlformats.org/presentationml/2006/main">
  <p:tag name="KSO_WM_TAG_VERSION" val="1.0"/>
  <p:tag name="KSO_WM_BEAUTIFY_FLAG" val="#wm#"/>
  <p:tag name="KSO_WM_TEMPLATE_CATEGORY" val="diagram"/>
  <p:tag name="KSO_WM_TEMPLATE_INDEX" val="160132"/>
  <p:tag name="KSO_WM_UNIT_TYPE" val="m_h_a"/>
  <p:tag name="KSO_WM_UNIT_INDEX" val="1_2_1"/>
  <p:tag name="KSO_WM_UNIT_ID" val="diagram160132_3*m_h_a*1_2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m1-1"/>
  <p:tag name="KSO_WM_UNIT_TEXT_FILL_FORE_SCHEMECOLOR_INDEX" val="6"/>
  <p:tag name="KSO_WM_UNIT_TEXT_FILL_TYPE" val="1"/>
</p:tagLst>
</file>

<file path=ppt/tags/tag59.xml><?xml version="1.0" encoding="utf-8"?>
<p:tagLst xmlns:p="http://schemas.openxmlformats.org/presentationml/2006/main">
  <p:tag name="KSO_WM_TAG_VERSION" val="1.0"/>
  <p:tag name="KSO_WM_TEMPLATE_CATEGORY" val="diagram"/>
  <p:tag name="KSO_WM_TEMPLATE_INDEX" val="800"/>
  <p:tag name="KSO_WM_UNIT_TYPE" val="l_i"/>
  <p:tag name="KSO_WM_UNIT_INDEX" val="1_11"/>
  <p:tag name="KSO_WM_UNIT_ID" val="258*l_i*1_11"/>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590.xml><?xml version="1.0" encoding="utf-8"?>
<p:tagLst xmlns:p="http://schemas.openxmlformats.org/presentationml/2006/main">
  <p:tag name="KSO_WM_TAG_VERSION" val="1.0"/>
  <p:tag name="KSO_WM_BEAUTIFY_FLAG" val="#wm#"/>
  <p:tag name="KSO_WM_TEMPLATE_CATEGORY" val="diagram"/>
  <p:tag name="KSO_WM_TEMPLATE_INDEX" val="160132"/>
  <p:tag name="KSO_WM_UNIT_TYPE" val="m_i"/>
  <p:tag name="KSO_WM_UNIT_INDEX" val="1_6"/>
  <p:tag name="KSO_WM_UNIT_ID" val="diagram160132_3*m_i*1_6"/>
  <p:tag name="KSO_WM_UNIT_CLEAR" val="1"/>
  <p:tag name="KSO_WM_UNIT_LAYERLEVEL" val="1_1"/>
  <p:tag name="KSO_WM_DIAGRAM_GROUP_CODE" val="m1-1"/>
  <p:tag name="KSO_WM_UNIT_FILL_FORE_SCHEMECOLOR_INDEX" val="5"/>
  <p:tag name="KSO_WM_UNIT_FILL_TYPE" val="1"/>
</p:tagLst>
</file>

<file path=ppt/tags/tag591.xml><?xml version="1.0" encoding="utf-8"?>
<p:tagLst xmlns:p="http://schemas.openxmlformats.org/presentationml/2006/main">
  <p:tag name="KSO_WM_TAG_VERSION" val="1.0"/>
  <p:tag name="KSO_WM_BEAUTIFY_FLAG" val="#wm#"/>
  <p:tag name="KSO_WM_TEMPLATE_CATEGORY" val="diagram"/>
  <p:tag name="KSO_WM_TEMPLATE_INDEX" val="160132"/>
  <p:tag name="KSO_WM_UNIT_TYPE" val="m_h_f"/>
  <p:tag name="KSO_WM_UNIT_INDEX" val="1_1_1"/>
  <p:tag name="KSO_WM_UNIT_ID" val="diagram160132_3*m_h_f*1_1_1"/>
  <p:tag name="KSO_WM_UNIT_CLEAR" val="1"/>
  <p:tag name="KSO_WM_UNIT_LAYERLEVEL" val="1_1_1"/>
  <p:tag name="KSO_WM_UNIT_VALUE" val="16"/>
  <p:tag name="KSO_WM_UNIT_HIGHLIGHT" val="0"/>
  <p:tag name="KSO_WM_UNIT_COMPATIBLE" val="0"/>
  <p:tag name="KSO_WM_UNIT_PRESET_TEXT_INDEX" val="4"/>
  <p:tag name="KSO_WM_UNIT_PRESET_TEXT_LEN" val="28"/>
  <p:tag name="KSO_WM_DIAGRAM_GROUP_CODE" val="m1-1"/>
  <p:tag name="KSO_WM_UNIT_TEXT_FILL_FORE_SCHEMECOLOR_INDEX" val="13"/>
  <p:tag name="KSO_WM_UNIT_TEXT_FILL_TYPE" val="1"/>
</p:tagLst>
</file>

<file path=ppt/tags/tag592.xml><?xml version="1.0" encoding="utf-8"?>
<p:tagLst xmlns:p="http://schemas.openxmlformats.org/presentationml/2006/main">
  <p:tag name="KSO_WM_TAG_VERSION" val="1.0"/>
  <p:tag name="KSO_WM_BEAUTIFY_FLAG" val="#wm#"/>
  <p:tag name="KSO_WM_TEMPLATE_CATEGORY" val="diagram"/>
  <p:tag name="KSO_WM_TEMPLATE_INDEX" val="160132"/>
  <p:tag name="KSO_WM_UNIT_TYPE" val="m_h_a"/>
  <p:tag name="KSO_WM_UNIT_INDEX" val="1_1_1"/>
  <p:tag name="KSO_WM_UNIT_ID" val="diagram160132_3*m_h_a*1_1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m1-1"/>
  <p:tag name="KSO_WM_UNIT_TEXT_FILL_FORE_SCHEMECOLOR_INDEX" val="6"/>
  <p:tag name="KSO_WM_UNIT_TEXT_FILL_TYPE" val="1"/>
</p:tagLst>
</file>

<file path=ppt/tags/tag593.xml><?xml version="1.0" encoding="utf-8"?>
<p:tagLst xmlns:p="http://schemas.openxmlformats.org/presentationml/2006/main">
  <p:tag name="KSO_WM_TAG_VERSION" val="1.0"/>
  <p:tag name="KSO_WM_BEAUTIFY_FLAG" val="#wm#"/>
  <p:tag name="KSO_WM_TEMPLATE_CATEGORY" val="diagram"/>
  <p:tag name="KSO_WM_TEMPLATE_INDEX" val="160132"/>
  <p:tag name="KSO_WM_UNIT_TYPE" val="m_i"/>
  <p:tag name="KSO_WM_UNIT_INDEX" val="1_8"/>
  <p:tag name="KSO_WM_UNIT_ID" val="diagram160132_3*m_i*1_8"/>
  <p:tag name="KSO_WM_UNIT_CLEAR" val="1"/>
  <p:tag name="KSO_WM_UNIT_LAYERLEVEL" val="1_1"/>
  <p:tag name="KSO_WM_DIAGRAM_GROUP_CODE" val="m1-1"/>
  <p:tag name="KSO_WM_UNIT_FILL_FORE_SCHEMECOLOR_INDEX" val="5"/>
  <p:tag name="KSO_WM_UNIT_FILL_TYPE" val="1"/>
</p:tagLst>
</file>

<file path=ppt/tags/tag594.xml><?xml version="1.0" encoding="utf-8"?>
<p:tagLst xmlns:p="http://schemas.openxmlformats.org/presentationml/2006/main">
  <p:tag name="KSO_WM_TAG_VERSION" val="1.0"/>
  <p:tag name="KSO_WM_BEAUTIFY_FLAG" val="#wm#"/>
  <p:tag name="KSO_WM_TEMPLATE_CATEGORY" val="diagram"/>
  <p:tag name="KSO_WM_TEMPLATE_INDEX" val="160132"/>
  <p:tag name="KSO_WM_UNIT_TYPE" val="m_h_a"/>
  <p:tag name="KSO_WM_UNIT_INDEX" val="1_3_1"/>
  <p:tag name="KSO_WM_UNIT_ID" val="diagram160132_3*m_h_a*1_3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m1-1"/>
  <p:tag name="KSO_WM_UNIT_TEXT_FILL_FORE_SCHEMECOLOR_INDEX" val="6"/>
  <p:tag name="KSO_WM_UNIT_TEXT_FILL_TYPE" val="1"/>
</p:tagLst>
</file>

<file path=ppt/tags/tag595.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2"/>
  <p:tag name="KSO_WM_UNIT_ISCONTENTSTITLE" val="0"/>
  <p:tag name="KSO_WM_UNIT_HIGHLIGHT" val="0"/>
  <p:tag name="KSO_WM_UNIT_COMPATIBLE" val="0"/>
  <p:tag name="KSO_WM_UNIT_CLEAR" val="0"/>
  <p:tag name="KSO_WM_UNIT_PRESET_TEXT_INDEX" val="3"/>
  <p:tag name="KSO_WM_UNIT_PRESET_TEXT_LEN" val="17"/>
  <p:tag name="KSO_WM_TEMPLATE_CATEGORY" val="custom"/>
  <p:tag name="KSO_WM_TEMPLATE_INDEX" val="20180586"/>
  <p:tag name="KSO_WM_DIAGRAM_GROUP_CODE" val="_1"/>
  <p:tag name="KSO_WM_UNIT_ID" val="custom20180586_26*a*1"/>
  <p:tag name="KSO_WM_UNIT_TEXT_FILL_FORE_SCHEMECOLOR_INDEX" val="13"/>
  <p:tag name="KSO_WM_UNIT_TEXT_FILL_TYPE" val="1"/>
  <p:tag name="KSO_WM_UNIT_USESOURCEFORMAT_APPLY" val="1"/>
</p:tagLst>
</file>

<file path=ppt/tags/tag596.xml><?xml version="1.0" encoding="utf-8"?>
<p:tagLst xmlns:p="http://schemas.openxmlformats.org/presentationml/2006/main">
  <p:tag name="KSO_WM_TAG_VERSION" val="1.0"/>
  <p:tag name="KSO_WM_SLIDE_ITEM_CNT" val="2"/>
  <p:tag name="KSO_WM_SLIDE_LAYOUT" val="a_d_h"/>
  <p:tag name="KSO_WM_SLIDE_LAYOUT_CNT" val="1_1_1"/>
  <p:tag name="KSO_WM_SLIDE_TYPE" val="text"/>
  <p:tag name="KSO_WM_BEAUTIFY_FLAG" val="#wm#"/>
  <p:tag name="KSO_WM_SLIDE_POSITION" val="151*212"/>
  <p:tag name="KSO_WM_SLIDE_SIZE" val="740*241"/>
  <p:tag name="KSO_WM_COMBINE_RELATE_SLIDE_ID" val="background20177508_10"/>
  <p:tag name="KSO_WM_TEMPLATE_CATEGORY" val="custom"/>
  <p:tag name="KSO_WM_TEMPLATE_INDEX" val="20180586"/>
  <p:tag name="KSO_WM_SLIDE_ID" val="custom20180586_26"/>
  <p:tag name="KSO_WM_SLIDE_INDEX" val="26"/>
  <p:tag name="KSO_WM_TEMPLATE_SUBCATEGORY" val="combine"/>
</p:tagLst>
</file>

<file path=ppt/tags/tag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h_a"/>
  <p:tag name="KSO_WM_UNIT_INDEX" val="1_1_1_1"/>
  <p:tag name="KSO_WM_UNIT_ID" val="diagram20200265_1*l_h_h_a*1_1_1_1"/>
  <p:tag name="KSO_WM_TEMPLATE_CATEGORY" val="diagram"/>
  <p:tag name="KSO_WM_TEMPLATE_INDEX" val="20200265"/>
  <p:tag name="KSO_WM_UNIT_LAYERLEVEL" val="1_1_1_1"/>
  <p:tag name="KSO_WM_TAG_VERSION" val="1.0"/>
  <p:tag name="KSO_WM_BEAUTIFY_FLAG" val="#wm#"/>
  <p:tag name="KSO_WM_UNIT_PRESET_TEXT" val="添加标题"/>
  <p:tag name="KSO_WM_UNIT_VALUE" val="7"/>
  <p:tag name="KSO_WM_UNIT_TEXT_FILL_FORE_SCHEMECOLOR_INDEX" val="13"/>
  <p:tag name="KSO_WM_UNIT_TEXT_FILL_TYPE" val="1"/>
</p:tagLst>
</file>

<file path=ppt/tags/tag60.xml><?xml version="1.0" encoding="utf-8"?>
<p:tagLst xmlns:p="http://schemas.openxmlformats.org/presentationml/2006/main">
  <p:tag name="KSO_WM_TAG_VERSION" val="1.0"/>
  <p:tag name="KSO_WM_TEMPLATE_CATEGORY" val="diagram"/>
  <p:tag name="KSO_WM_TEMPLATE_INDEX" val="800"/>
  <p:tag name="KSO_WM_UNIT_TYPE" val="l_i"/>
  <p:tag name="KSO_WM_UNIT_INDEX" val="1_12"/>
  <p:tag name="KSO_WM_UNIT_ID" val="258*l_i*1_12"/>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61.xml><?xml version="1.0" encoding="utf-8"?>
<p:tagLst xmlns:p="http://schemas.openxmlformats.org/presentationml/2006/main">
  <p:tag name="KSO_WM_TAG_VERSION" val="1.0"/>
  <p:tag name="KSO_WM_TEMPLATE_CATEGORY" val="diagram"/>
  <p:tag name="KSO_WM_TEMPLATE_INDEX" val="800"/>
  <p:tag name="KSO_WM_UNIT_TYPE" val="l_i"/>
  <p:tag name="KSO_WM_UNIT_INDEX" val="1_13"/>
  <p:tag name="KSO_WM_UNIT_ID" val="258*l_i*1_13"/>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62.xml><?xml version="1.0" encoding="utf-8"?>
<p:tagLst xmlns:p="http://schemas.openxmlformats.org/presentationml/2006/main">
  <p:tag name="KSO_WM_TAG_VERSION" val="1.0"/>
  <p:tag name="KSO_WM_TEMPLATE_CATEGORY" val="diagram"/>
  <p:tag name="KSO_WM_TEMPLATE_INDEX" val="800"/>
  <p:tag name="KSO_WM_UNIT_TYPE" val="l_h_f"/>
  <p:tag name="KSO_WM_UNIT_INDEX" val="1_1_1"/>
  <p:tag name="KSO_WM_UNIT_ID" val="258*l_h_f*1_1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Lst>
</file>

<file path=ppt/tags/tag63.xml><?xml version="1.0" encoding="utf-8"?>
<p:tagLst xmlns:p="http://schemas.openxmlformats.org/presentationml/2006/main">
  <p:tag name="KSO_WM_TAG_VERSION" val="1.0"/>
  <p:tag name="KSO_WM_TEMPLATE_CATEGORY" val="diagram"/>
  <p:tag name="KSO_WM_TEMPLATE_INDEX" val="800"/>
  <p:tag name="KSO_WM_UNIT_TYPE" val="l_h_a"/>
  <p:tag name="KSO_WM_UNIT_INDEX" val="1_1_1"/>
  <p:tag name="KSO_WM_UNIT_ID" val="258*l_h_a*1_1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5"/>
  <p:tag name="KSO_WM_UNIT_TEXT_FILL_TYPE" val="1"/>
</p:tagLst>
</file>

<file path=ppt/tags/tag64.xml><?xml version="1.0" encoding="utf-8"?>
<p:tagLst xmlns:p="http://schemas.openxmlformats.org/presentationml/2006/main">
  <p:tag name="KSO_WM_TAG_VERSION" val="1.0"/>
  <p:tag name="KSO_WM_TEMPLATE_CATEGORY" val="diagram"/>
  <p:tag name="KSO_WM_TEMPLATE_INDEX" val="800"/>
  <p:tag name="KSO_WM_UNIT_TYPE" val="l_h_f"/>
  <p:tag name="KSO_WM_UNIT_INDEX" val="1_2_1"/>
  <p:tag name="KSO_WM_UNIT_ID" val="258*l_h_f*1_2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Lst>
</file>

<file path=ppt/tags/tag65.xml><?xml version="1.0" encoding="utf-8"?>
<p:tagLst xmlns:p="http://schemas.openxmlformats.org/presentationml/2006/main">
  <p:tag name="KSO_WM_TAG_VERSION" val="1.0"/>
  <p:tag name="KSO_WM_TEMPLATE_CATEGORY" val="diagram"/>
  <p:tag name="KSO_WM_TEMPLATE_INDEX" val="800"/>
  <p:tag name="KSO_WM_UNIT_TYPE" val="l_h_a"/>
  <p:tag name="KSO_WM_UNIT_INDEX" val="1_2_1"/>
  <p:tag name="KSO_WM_UNIT_ID" val="258*l_h_a*1_2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6"/>
  <p:tag name="KSO_WM_UNIT_TEXT_FILL_TYPE" val="1"/>
</p:tagLst>
</file>

<file path=ppt/tags/tag66.xml><?xml version="1.0" encoding="utf-8"?>
<p:tagLst xmlns:p="http://schemas.openxmlformats.org/presentationml/2006/main">
  <p:tag name="KSO_WM_TAG_VERSION" val="1.0"/>
  <p:tag name="KSO_WM_TEMPLATE_CATEGORY" val="diagram"/>
  <p:tag name="KSO_WM_TEMPLATE_INDEX" val="800"/>
  <p:tag name="KSO_WM_UNIT_TYPE" val="l_h_f"/>
  <p:tag name="KSO_WM_UNIT_INDEX" val="1_3_1"/>
  <p:tag name="KSO_WM_UNIT_ID" val="258*l_h_f*1_3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Lst>
</file>

<file path=ppt/tags/tag67.xml><?xml version="1.0" encoding="utf-8"?>
<p:tagLst xmlns:p="http://schemas.openxmlformats.org/presentationml/2006/main">
  <p:tag name="KSO_WM_TAG_VERSION" val="1.0"/>
  <p:tag name="KSO_WM_TEMPLATE_CATEGORY" val="diagram"/>
  <p:tag name="KSO_WM_TEMPLATE_INDEX" val="800"/>
  <p:tag name="KSO_WM_UNIT_TYPE" val="l_h_a"/>
  <p:tag name="KSO_WM_UNIT_INDEX" val="1_3_1"/>
  <p:tag name="KSO_WM_UNIT_ID" val="258*l_h_a*1_3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8"/>
  <p:tag name="KSO_WM_UNIT_TEXT_FILL_TYPE" val="1"/>
</p:tagLst>
</file>

<file path=ppt/tags/tag68.xml><?xml version="1.0" encoding="utf-8"?>
<p:tagLst xmlns:p="http://schemas.openxmlformats.org/presentationml/2006/main">
  <p:tag name="KSO_WM_TAG_VERSION" val="1.0"/>
  <p:tag name="KSO_WM_TEMPLATE_CATEGORY" val="diagram"/>
  <p:tag name="KSO_WM_TEMPLATE_INDEX" val="800"/>
  <p:tag name="KSO_WM_UNIT_TYPE" val="l_h_f"/>
  <p:tag name="KSO_WM_UNIT_INDEX" val="1_4_1"/>
  <p:tag name="KSO_WM_UNIT_ID" val="258*l_h_f*1_4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Lst>
</file>

<file path=ppt/tags/tag69.xml><?xml version="1.0" encoding="utf-8"?>
<p:tagLst xmlns:p="http://schemas.openxmlformats.org/presentationml/2006/main">
  <p:tag name="KSO_WM_TAG_VERSION" val="1.0"/>
  <p:tag name="KSO_WM_TEMPLATE_CATEGORY" val="diagram"/>
  <p:tag name="KSO_WM_TEMPLATE_INDEX" val="800"/>
  <p:tag name="KSO_WM_UNIT_TYPE" val="l_h_a"/>
  <p:tag name="KSO_WM_UNIT_INDEX" val="1_4_1"/>
  <p:tag name="KSO_WM_UNIT_ID" val="258*l_h_a*1_4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9"/>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0265_1*l_h_d*1_2_1"/>
  <p:tag name="KSO_WM_TEMPLATE_CATEGORY" val="diagram"/>
  <p:tag name="KSO_WM_TEMPLATE_INDEX" val="20200265"/>
  <p:tag name="KSO_WM_UNIT_LAYERLEVEL" val="1_1_1"/>
  <p:tag name="KSO_WM_TAG_VERSION" val="1.0"/>
  <p:tag name="KSO_WM_BEAUTIFY_FLAG" val="#wm#"/>
  <p:tag name="KSO_WM_UNIT_VALUE" val="406*406"/>
  <p:tag name="KSO_WM_UNIT_TYPE" val="l_h_d"/>
  <p:tag name="KSO_WM_UNIT_INDEX" val="1_2_1"/>
  <p:tag name="KSO_WM_DIAGRAM_GROUP_CODE" val="l1-1"/>
  <p:tag name="KSO_WM_UNIT_FILL_FORE_SCHEMECOLOR_INDEX" val="6"/>
  <p:tag name="KSO_WM_UNIT_FILL_TYPE" val="1"/>
  <p:tag name="KSO_WM_UNIT_LINE_FORE_SCHEMECOLOR_INDEX" val="6"/>
  <p:tag name="KSO_WM_UNIT_LINE_FILL_TYPE" val="2"/>
</p:tagLst>
</file>

<file path=ppt/tags/tag70.xml><?xml version="1.0" encoding="utf-8"?>
<p:tagLst xmlns:p="http://schemas.openxmlformats.org/presentationml/2006/main">
  <p:tag name="KSO_WM_TAG_VERSION" val="1.0"/>
  <p:tag name="KSO_WM_TEMPLATE_CATEGORY" val="diagram"/>
  <p:tag name="KSO_WM_TEMPLATE_INDEX" val="800"/>
  <p:tag name="KSO_WM_UNIT_TYPE" val="l_i"/>
  <p:tag name="KSO_WM_UNIT_INDEX" val="1_14"/>
  <p:tag name="KSO_WM_UNIT_ID" val="258*l_i*1_14"/>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71.xml><?xml version="1.0" encoding="utf-8"?>
<p:tagLst xmlns:p="http://schemas.openxmlformats.org/presentationml/2006/main">
  <p:tag name="KSO_WM_TAG_VERSION" val="1.0"/>
  <p:tag name="KSO_WM_TEMPLATE_CATEGORY" val="diagram"/>
  <p:tag name="KSO_WM_TEMPLATE_INDEX" val="800"/>
  <p:tag name="KSO_WM_UNIT_TYPE" val="l_i"/>
  <p:tag name="KSO_WM_UNIT_INDEX" val="1_15"/>
  <p:tag name="KSO_WM_UNIT_ID" val="258*l_i*1_15"/>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72.xml><?xml version="1.0" encoding="utf-8"?>
<p:tagLst xmlns:p="http://schemas.openxmlformats.org/presentationml/2006/main">
  <p:tag name="KSO_WM_TAG_VERSION" val="1.0"/>
  <p:tag name="KSO_WM_TEMPLATE_CATEGORY" val="diagram"/>
  <p:tag name="KSO_WM_TEMPLATE_INDEX" val="800"/>
  <p:tag name="KSO_WM_UNIT_TYPE" val="l_i"/>
  <p:tag name="KSO_WM_UNIT_INDEX" val="1_16"/>
  <p:tag name="KSO_WM_UNIT_ID" val="258*l_i*1_16"/>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13"/>
  <p:tag name="KSO_WM_UNIT_TEXT_FILL_TYPE" val="1"/>
</p:tagLst>
</file>

<file path=ppt/tags/tag73.xml><?xml version="1.0" encoding="utf-8"?>
<p:tagLst xmlns:p="http://schemas.openxmlformats.org/presentationml/2006/main">
  <p:tag name="KSO_WM_TAG_VERSION" val="1.0"/>
  <p:tag name="KSO_WM_TEMPLATE_CATEGORY" val="diagram"/>
  <p:tag name="KSO_WM_TEMPLATE_INDEX" val="800"/>
  <p:tag name="KSO_WM_UNIT_TYPE" val="l_h_f"/>
  <p:tag name="KSO_WM_UNIT_INDEX" val="1_4_1"/>
  <p:tag name="KSO_WM_UNIT_ID" val="258*l_h_f*1_4_1"/>
  <p:tag name="KSO_WM_UNIT_CLEAR" val="1"/>
  <p:tag name="KSO_WM_UNIT_LAYERLEVEL" val="1_1_1"/>
  <p:tag name="KSO_WM_UNIT_VALUE" val="28"/>
  <p:tag name="KSO_WM_UNIT_HIGHLIGHT" val="0"/>
  <p:tag name="KSO_WM_UNIT_COMPATIBLE" val="0"/>
  <p:tag name="KSO_WM_BEAUTIFY_FLAG" val="#wm#"/>
  <p:tag name="KSO_WM_UNIT_PRESET_TEXT_INDEX" val="4"/>
  <p:tag name="KSO_WM_UNIT_PRESET_TEXT_LEN" val="60"/>
  <p:tag name="KSO_WM_DIAGRAM_GROUP_CODE" val="l1-1"/>
  <p:tag name="KSO_WM_UNIT_TEXT_FILL_FORE_SCHEMECOLOR_INDEX" val="13"/>
  <p:tag name="KSO_WM_UNIT_TEXT_FILL_TYPE" val="1"/>
</p:tagLst>
</file>

<file path=ppt/tags/tag74.xml><?xml version="1.0" encoding="utf-8"?>
<p:tagLst xmlns:p="http://schemas.openxmlformats.org/presentationml/2006/main">
  <p:tag name="KSO_WM_TAG_VERSION" val="1.0"/>
  <p:tag name="KSO_WM_BEAUTIFY_FLAG" val="#wm#"/>
  <p:tag name="KSO_WM_TEMPLATE_CATEGORY" val="diagram"/>
  <p:tag name="KSO_WM_TEMPLATE_INDEX" val="20160830"/>
  <p:tag name="KSO_WM_UNIT_TYPE" val="n_h_h_f"/>
  <p:tag name="KSO_WM_UNIT_INDEX" val="1_2_1_1"/>
  <p:tag name="KSO_WM_UNIT_ID" val="diagram20160830_3*n_h_h_f*1_2_1_1"/>
  <p:tag name="KSO_WM_UNIT_LAYERLEVEL" val="1_1_1_1"/>
  <p:tag name="KSO_WM_UNIT_VALUE" val="26"/>
  <p:tag name="KSO_WM_UNIT_HIGHLIGHT" val="0"/>
  <p:tag name="KSO_WM_UNIT_COMPATIBLE" val="0"/>
  <p:tag name="KSO_WM_UNIT_CLEAR" val="0"/>
  <p:tag name="KSO_WM_UNIT_PRESET_TEXT_INDEX" val="2"/>
  <p:tag name="KSO_WM_UNIT_PRESET_TEXT_LEN" val="20"/>
  <p:tag name="KSO_WM_DIAGRAM_GROUP_CODE" val="n1-1"/>
  <p:tag name="KSO_WM_UNIT_TEXT_FILL_FORE_SCHEMECOLOR_INDEX" val="13"/>
  <p:tag name="KSO_WM_UNIT_TEXT_FILL_TYPE" val="1"/>
</p:tagLst>
</file>

<file path=ppt/tags/tag75.xml><?xml version="1.0" encoding="utf-8"?>
<p:tagLst xmlns:p="http://schemas.openxmlformats.org/presentationml/2006/main">
  <p:tag name="KSO_WM_TAG_VERSION" val="1.0"/>
  <p:tag name="KSO_WM_BEAUTIFY_FLAG" val="#wm#"/>
  <p:tag name="KSO_WM_TEMPLATE_CATEGORY" val="diagram"/>
  <p:tag name="KSO_WM_TEMPLATE_INDEX" val="20160830"/>
  <p:tag name="KSO_WM_UNIT_TYPE" val="n_h_h_a"/>
  <p:tag name="KSO_WM_UNIT_INDEX" val="1_2_1_1"/>
  <p:tag name="KSO_WM_UNIT_ID" val="diagram20160830_3*n_h_h_a*1_2_1_1"/>
  <p:tag name="KSO_WM_UNIT_LAYERLEVEL" val="1_1_1_1"/>
  <p:tag name="KSO_WM_UNIT_VALUE" val="12"/>
  <p:tag name="KSO_WM_UNIT_HIGHLIGHT" val="0"/>
  <p:tag name="KSO_WM_UNIT_COMPATIBLE" val="0"/>
  <p:tag name="KSO_WM_UNIT_CLEAR" val="0"/>
  <p:tag name="KSO_WM_DIAGRAM_GROUP_CODE" val="n1-1"/>
  <p:tag name="KSO_WM_UNIT_PRESET_TEXT_INDEX" val="0"/>
  <p:tag name="KSO_WM_UNIT_PRESET_TEXT_LEN" val="9"/>
  <p:tag name="KSO_WM_UNIT_TEXT_FILL_FORE_SCHEMECOLOR_INDEX" val="5"/>
  <p:tag name="KSO_WM_UNIT_TEXT_FILL_TYPE" val="1"/>
</p:tagLst>
</file>

<file path=ppt/tags/tag76.xml><?xml version="1.0" encoding="utf-8"?>
<p:tagLst xmlns:p="http://schemas.openxmlformats.org/presentationml/2006/main">
  <p:tag name="KSO_WM_TAG_VERSION" val="1.0"/>
  <p:tag name="KSO_WM_BEAUTIFY_FLAG" val="#wm#"/>
  <p:tag name="KSO_WM_TEMPLATE_CATEGORY" val="diagram"/>
  <p:tag name="KSO_WM_TEMPLATE_INDEX" val="20160830"/>
  <p:tag name="KSO_WM_UNIT_TYPE" val="n_h_h_f"/>
  <p:tag name="KSO_WM_UNIT_INDEX" val="1_2_2_1"/>
  <p:tag name="KSO_WM_UNIT_ID" val="diagram20160830_3*n_h_h_f*1_2_2_1"/>
  <p:tag name="KSO_WM_UNIT_LAYERLEVEL" val="1_1_1_1"/>
  <p:tag name="KSO_WM_UNIT_VALUE" val="26"/>
  <p:tag name="KSO_WM_UNIT_HIGHLIGHT" val="0"/>
  <p:tag name="KSO_WM_UNIT_COMPATIBLE" val="0"/>
  <p:tag name="KSO_WM_UNIT_CLEAR" val="0"/>
  <p:tag name="KSO_WM_UNIT_PRESET_TEXT_INDEX" val="2"/>
  <p:tag name="KSO_WM_UNIT_PRESET_TEXT_LEN" val="20"/>
  <p:tag name="KSO_WM_DIAGRAM_GROUP_CODE" val="n1-1"/>
  <p:tag name="KSO_WM_UNIT_TEXT_FILL_FORE_SCHEMECOLOR_INDEX" val="13"/>
  <p:tag name="KSO_WM_UNIT_TEXT_FILL_TYPE" val="1"/>
</p:tagLst>
</file>

<file path=ppt/tags/tag77.xml><?xml version="1.0" encoding="utf-8"?>
<p:tagLst xmlns:p="http://schemas.openxmlformats.org/presentationml/2006/main">
  <p:tag name="KSO_WM_TAG_VERSION" val="1.0"/>
  <p:tag name="KSO_WM_BEAUTIFY_FLAG" val="#wm#"/>
  <p:tag name="KSO_WM_TEMPLATE_CATEGORY" val="diagram"/>
  <p:tag name="KSO_WM_TEMPLATE_INDEX" val="20160830"/>
  <p:tag name="KSO_WM_UNIT_TYPE" val="n_h_h_a"/>
  <p:tag name="KSO_WM_UNIT_INDEX" val="1_2_2_1"/>
  <p:tag name="KSO_WM_UNIT_ID" val="diagram20160830_3*n_h_h_a*1_2_2_1"/>
  <p:tag name="KSO_WM_UNIT_LAYERLEVEL" val="1_1_1_1"/>
  <p:tag name="KSO_WM_UNIT_VALUE" val="12"/>
  <p:tag name="KSO_WM_UNIT_HIGHLIGHT" val="0"/>
  <p:tag name="KSO_WM_UNIT_COMPATIBLE" val="0"/>
  <p:tag name="KSO_WM_UNIT_CLEAR" val="0"/>
  <p:tag name="KSO_WM_DIAGRAM_GROUP_CODE" val="n1-1"/>
  <p:tag name="KSO_WM_UNIT_PRESET_TEXT_INDEX" val="0"/>
  <p:tag name="KSO_WM_UNIT_PRESET_TEXT_LEN" val="9"/>
  <p:tag name="KSO_WM_UNIT_TEXT_FILL_FORE_SCHEMECOLOR_INDEX" val="9"/>
  <p:tag name="KSO_WM_UNIT_TEXT_FILL_TYPE" val="1"/>
</p:tagLst>
</file>

<file path=ppt/tags/tag78.xml><?xml version="1.0" encoding="utf-8"?>
<p:tagLst xmlns:p="http://schemas.openxmlformats.org/presentationml/2006/main">
  <p:tag name="KSO_WM_TAG_VERSION" val="1.0"/>
  <p:tag name="KSO_WM_BEAUTIFY_FLAG" val="#wm#"/>
  <p:tag name="KSO_WM_TEMPLATE_CATEGORY" val="diagram"/>
  <p:tag name="KSO_WM_TEMPLATE_INDEX" val="20160830"/>
  <p:tag name="KSO_WM_UNIT_TYPE" val="n_h_h_f"/>
  <p:tag name="KSO_WM_UNIT_INDEX" val="1_2_3_1"/>
  <p:tag name="KSO_WM_UNIT_ID" val="diagram20160830_3*n_h_h_f*1_2_3_1"/>
  <p:tag name="KSO_WM_UNIT_LAYERLEVEL" val="1_1_1_1"/>
  <p:tag name="KSO_WM_UNIT_VALUE" val="26"/>
  <p:tag name="KSO_WM_UNIT_HIGHLIGHT" val="0"/>
  <p:tag name="KSO_WM_UNIT_COMPATIBLE" val="0"/>
  <p:tag name="KSO_WM_UNIT_CLEAR" val="0"/>
  <p:tag name="KSO_WM_UNIT_PRESET_TEXT_INDEX" val="2"/>
  <p:tag name="KSO_WM_UNIT_PRESET_TEXT_LEN" val="20"/>
  <p:tag name="KSO_WM_DIAGRAM_GROUP_CODE" val="n1-1"/>
  <p:tag name="KSO_WM_UNIT_TEXT_FILL_FORE_SCHEMECOLOR_INDEX" val="13"/>
  <p:tag name="KSO_WM_UNIT_TEXT_FILL_TYPE" val="1"/>
</p:tagLst>
</file>

<file path=ppt/tags/tag79.xml><?xml version="1.0" encoding="utf-8"?>
<p:tagLst xmlns:p="http://schemas.openxmlformats.org/presentationml/2006/main">
  <p:tag name="KSO_WM_TAG_VERSION" val="1.0"/>
  <p:tag name="KSO_WM_BEAUTIFY_FLAG" val="#wm#"/>
  <p:tag name="KSO_WM_TEMPLATE_CATEGORY" val="diagram"/>
  <p:tag name="KSO_WM_TEMPLATE_INDEX" val="20160830"/>
  <p:tag name="KSO_WM_UNIT_TYPE" val="n_h_h_a"/>
  <p:tag name="KSO_WM_UNIT_INDEX" val="1_2_3_1"/>
  <p:tag name="KSO_WM_UNIT_ID" val="diagram20160830_3*n_h_h_a*1_2_3_1"/>
  <p:tag name="KSO_WM_UNIT_LAYERLEVEL" val="1_1_1_1"/>
  <p:tag name="KSO_WM_UNIT_VALUE" val="12"/>
  <p:tag name="KSO_WM_UNIT_HIGHLIGHT" val="0"/>
  <p:tag name="KSO_WM_UNIT_COMPATIBLE" val="0"/>
  <p:tag name="KSO_WM_UNIT_CLEAR" val="0"/>
  <p:tag name="KSO_WM_DIAGRAM_GROUP_CODE" val="n1-1"/>
  <p:tag name="KSO_WM_UNIT_PRESET_TEXT_INDEX" val="0"/>
  <p:tag name="KSO_WM_UNIT_PRESET_TEXT_LEN" val="9"/>
  <p:tag name="KSO_WM_UNIT_TEXT_FILL_FORE_SCHEMECOLOR_INDEX" val="8"/>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0265_1*l_h_i*1_2_1"/>
  <p:tag name="KSO_WM_TEMPLATE_CATEGORY" val="diagram"/>
  <p:tag name="KSO_WM_TEMPLATE_INDEX" val="2020026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80.xml><?xml version="1.0" encoding="utf-8"?>
<p:tagLst xmlns:p="http://schemas.openxmlformats.org/presentationml/2006/main">
  <p:tag name="KSO_WM_TAG_VERSION" val="1.0"/>
  <p:tag name="KSO_WM_BEAUTIFY_FLAG" val="#wm#"/>
  <p:tag name="KSO_WM_TEMPLATE_CATEGORY" val="diagram"/>
  <p:tag name="KSO_WM_TEMPLATE_INDEX" val="20160830"/>
  <p:tag name="KSO_WM_DIAGRAM_GROUP_CODE" val="n1-1"/>
  <p:tag name="KSO_WM_UNIT_TYPE" val="n_i"/>
  <p:tag name="KSO_WM_UNIT_INDEX" val="1_1"/>
  <p:tag name="KSO_WM_UNIT_ID" val="diagram20160830_3*n_i*1_1"/>
  <p:tag name="KSO_WM_UNIT_LAYERLEVEL" val="1_1"/>
  <p:tag name="KSO_WM_UNIT_FILL_FORE_SCHEMECOLOR_INDEX" val="6"/>
  <p:tag name="KSO_WM_UNIT_FILL_TYPE" val="1"/>
</p:tagLst>
</file>

<file path=ppt/tags/tag81.xml><?xml version="1.0" encoding="utf-8"?>
<p:tagLst xmlns:p="http://schemas.openxmlformats.org/presentationml/2006/main">
  <p:tag name="KSO_WM_TAG_VERSION" val="1.0"/>
  <p:tag name="KSO_WM_BEAUTIFY_FLAG" val="#wm#"/>
  <p:tag name="KSO_WM_TEMPLATE_CATEGORY" val="diagram"/>
  <p:tag name="KSO_WM_TEMPLATE_INDEX" val="20160830"/>
  <p:tag name="KSO_WM_DIAGRAM_GROUP_CODE" val="n1-1"/>
  <p:tag name="KSO_WM_UNIT_TYPE" val="n_i"/>
  <p:tag name="KSO_WM_UNIT_INDEX" val="1_2"/>
  <p:tag name="KSO_WM_UNIT_ID" val="diagram20160830_3*n_i*1_2"/>
  <p:tag name="KSO_WM_UNIT_LAYERLEVEL" val="1_1"/>
  <p:tag name="KSO_WM_UNIT_FILL_FORE_SCHEMECOLOR_INDEX" val="5"/>
  <p:tag name="KSO_WM_UNIT_FILL_TYPE" val="1"/>
  <p:tag name="KSO_WM_UNIT_TEXT_FILL_FORE_SCHEMECOLOR_INDEX" val="2"/>
  <p:tag name="KSO_WM_UNIT_TEXT_FILL_TYPE" val="1"/>
</p:tagLst>
</file>

<file path=ppt/tags/tag82.xml><?xml version="1.0" encoding="utf-8"?>
<p:tagLst xmlns:p="http://schemas.openxmlformats.org/presentationml/2006/main">
  <p:tag name="KSO_WM_TAG_VERSION" val="1.0"/>
  <p:tag name="KSO_WM_BEAUTIFY_FLAG" val="#wm#"/>
  <p:tag name="KSO_WM_TEMPLATE_CATEGORY" val="diagram"/>
  <p:tag name="KSO_WM_TEMPLATE_INDEX" val="20160830"/>
  <p:tag name="KSO_WM_DIAGRAM_GROUP_CODE" val="n1-1"/>
  <p:tag name="KSO_WM_UNIT_TYPE" val="n_i"/>
  <p:tag name="KSO_WM_UNIT_INDEX" val="1_3"/>
  <p:tag name="KSO_WM_UNIT_ID" val="diagram20160830_3*n_i*1_3"/>
  <p:tag name="KSO_WM_UNIT_LAYERLEVEL" val="1_1"/>
  <p:tag name="KSO_WM_UNIT_FILL_FORE_SCHEMECOLOR_INDEX" val="14"/>
  <p:tag name="KSO_WM_UNIT_FILL_TYPE" val="1"/>
  <p:tag name="KSO_WM_UNIT_TEXT_FILL_FORE_SCHEMECOLOR_INDEX" val="2"/>
  <p:tag name="KSO_WM_UNIT_TEXT_FILL_TYPE" val="1"/>
</p:tagLst>
</file>

<file path=ppt/tags/tag83.xml><?xml version="1.0" encoding="utf-8"?>
<p:tagLst xmlns:p="http://schemas.openxmlformats.org/presentationml/2006/main">
  <p:tag name="KSO_WM_TAG_VERSION" val="1.0"/>
  <p:tag name="KSO_WM_BEAUTIFY_FLAG" val="#wm#"/>
  <p:tag name="KSO_WM_TEMPLATE_CATEGORY" val="diagram"/>
  <p:tag name="KSO_WM_TEMPLATE_INDEX" val="20160830"/>
  <p:tag name="KSO_WM_DIAGRAM_GROUP_CODE" val="n1-1"/>
  <p:tag name="KSO_WM_UNIT_TYPE" val="n_i"/>
  <p:tag name="KSO_WM_UNIT_INDEX" val="1_4"/>
  <p:tag name="KSO_WM_UNIT_ID" val="diagram20160830_3*n_i*1_4"/>
  <p:tag name="KSO_WM_UNIT_LAYERLEVEL" val="1_1"/>
  <p:tag name="KSO_WM_UNIT_FILL_FORE_SCHEMECOLOR_INDEX" val="8"/>
  <p:tag name="KSO_WM_UNIT_FILL_TYPE" val="1"/>
  <p:tag name="KSO_WM_UNIT_TEXT_FILL_FORE_SCHEMECOLOR_INDEX" val="2"/>
  <p:tag name="KSO_WM_UNIT_TEXT_FILL_TYPE" val="1"/>
</p:tagLst>
</file>

<file path=ppt/tags/tag84.xml><?xml version="1.0" encoding="utf-8"?>
<p:tagLst xmlns:p="http://schemas.openxmlformats.org/presentationml/2006/main">
  <p:tag name="KSO_WM_TAG_VERSION" val="1.0"/>
  <p:tag name="KSO_WM_BEAUTIFY_FLAG" val="#wm#"/>
  <p:tag name="KSO_WM_TEMPLATE_CATEGORY" val="diagram"/>
  <p:tag name="KSO_WM_TEMPLATE_INDEX" val="20160830"/>
  <p:tag name="KSO_WM_DIAGRAM_GROUP_CODE" val="n1-1"/>
  <p:tag name="KSO_WM_UNIT_TYPE" val="n_i"/>
  <p:tag name="KSO_WM_UNIT_INDEX" val="1_5"/>
  <p:tag name="KSO_WM_UNIT_ID" val="diagram20160830_3*n_i*1_5"/>
  <p:tag name="KSO_WM_UNIT_LAYERLEVEL" val="1_1"/>
  <p:tag name="KSO_WM_UNIT_FILL_FORE_SCHEMECOLOR_INDEX" val="14"/>
  <p:tag name="KSO_WM_UNIT_FILL_TYPE" val="1"/>
  <p:tag name="KSO_WM_UNIT_TEXT_FILL_FORE_SCHEMECOLOR_INDEX" val="2"/>
  <p:tag name="KSO_WM_UNIT_TEXT_FILL_TYPE" val="1"/>
</p:tagLst>
</file>

<file path=ppt/tags/tag85.xml><?xml version="1.0" encoding="utf-8"?>
<p:tagLst xmlns:p="http://schemas.openxmlformats.org/presentationml/2006/main">
  <p:tag name="KSO_WM_TAG_VERSION" val="1.0"/>
  <p:tag name="KSO_WM_BEAUTIFY_FLAG" val="#wm#"/>
  <p:tag name="KSO_WM_TEMPLATE_CATEGORY" val="diagram"/>
  <p:tag name="KSO_WM_TEMPLATE_INDEX" val="20160830"/>
  <p:tag name="KSO_WM_DIAGRAM_GROUP_CODE" val="n1-1"/>
  <p:tag name="KSO_WM_UNIT_TYPE" val="n_i"/>
  <p:tag name="KSO_WM_UNIT_INDEX" val="1_6"/>
  <p:tag name="KSO_WM_UNIT_ID" val="diagram20160830_3*n_i*1_6"/>
  <p:tag name="KSO_WM_UNIT_LAYERLEVEL" val="1_1"/>
  <p:tag name="KSO_WM_UNIT_FILL_FORE_SCHEMECOLOR_INDEX" val="9"/>
  <p:tag name="KSO_WM_UNIT_FILL_TYPE" val="1"/>
  <p:tag name="KSO_WM_UNIT_TEXT_FILL_FORE_SCHEMECOLOR_INDEX" val="2"/>
  <p:tag name="KSO_WM_UNIT_TEXT_FILL_TYPE" val="1"/>
</p:tagLst>
</file>

<file path=ppt/tags/tag86.xml><?xml version="1.0" encoding="utf-8"?>
<p:tagLst xmlns:p="http://schemas.openxmlformats.org/presentationml/2006/main">
  <p:tag name="KSO_WM_TAG_VERSION" val="1.0"/>
  <p:tag name="KSO_WM_BEAUTIFY_FLAG" val="#wm#"/>
  <p:tag name="KSO_WM_TEMPLATE_CATEGORY" val="diagram"/>
  <p:tag name="KSO_WM_TEMPLATE_INDEX" val="20160830"/>
  <p:tag name="KSO_WM_DIAGRAM_GROUP_CODE" val="n1-1"/>
  <p:tag name="KSO_WM_UNIT_TYPE" val="n_i"/>
  <p:tag name="KSO_WM_UNIT_INDEX" val="1_9"/>
  <p:tag name="KSO_WM_UNIT_ID" val="diagram20160830_3*n_i*1_9"/>
  <p:tag name="KSO_WM_UNIT_LAYERLEVEL" val="1_1"/>
  <p:tag name="KSO_WM_UNIT_FILL_FORE_SCHEMECOLOR_INDEX" val="8"/>
  <p:tag name="KSO_WM_UNIT_FILL_TYPE" val="1"/>
</p:tagLst>
</file>

<file path=ppt/tags/tag87.xml><?xml version="1.0" encoding="utf-8"?>
<p:tagLst xmlns:p="http://schemas.openxmlformats.org/presentationml/2006/main">
  <p:tag name="KSO_WM_TAG_VERSION" val="1.0"/>
  <p:tag name="KSO_WM_BEAUTIFY_FLAG" val="#wm#"/>
  <p:tag name="KSO_WM_TEMPLATE_CATEGORY" val="diagram"/>
  <p:tag name="KSO_WM_TEMPLATE_INDEX" val="20160830"/>
  <p:tag name="KSO_WM_DIAGRAM_GROUP_CODE" val="n1-1"/>
  <p:tag name="KSO_WM_UNIT_TYPE" val="n_i"/>
  <p:tag name="KSO_WM_UNIT_INDEX" val="1_10"/>
  <p:tag name="KSO_WM_UNIT_ID" val="diagram20160830_3*n_i*1_10"/>
  <p:tag name="KSO_WM_UNIT_LAYERLEVEL" val="1_1"/>
</p:tagLst>
</file>

<file path=ppt/tags/tag88.xml><?xml version="1.0" encoding="utf-8"?>
<p:tagLst xmlns:p="http://schemas.openxmlformats.org/presentationml/2006/main">
  <p:tag name="KSO_WM_TAG_VERSION" val="1.0"/>
  <p:tag name="KSO_WM_BEAUTIFY_FLAG" val="#wm#"/>
  <p:tag name="KSO_WM_TEMPLATE_CATEGORY" val="diagram"/>
  <p:tag name="KSO_WM_TEMPLATE_INDEX" val="20160830"/>
  <p:tag name="KSO_WM_UNIT_TYPE" val="n_h_a"/>
  <p:tag name="KSO_WM_UNIT_INDEX" val="1_1_1"/>
  <p:tag name="KSO_WM_UNIT_ID" val="diagram20160830_3*n_h_a*1_1_1"/>
  <p:tag name="KSO_WM_UNIT_LAYERLEVEL" val="1_1_1"/>
  <p:tag name="KSO_WM_UNIT_VALUE" val="4"/>
  <p:tag name="KSO_WM_UNIT_HIGHLIGHT" val="0"/>
  <p:tag name="KSO_WM_UNIT_COMPATIBLE" val="0"/>
  <p:tag name="KSO_WM_UNIT_CLEAR" val="0"/>
  <p:tag name="KSO_WM_DIAGRAM_GROUP_CODE" val="n1-1"/>
  <p:tag name="KSO_WM_UNIT_PRESET_TEXT" val="特点分析"/>
  <p:tag name="KSO_WM_UNIT_TEXT_FILL_FORE_SCHEMECOLOR_INDEX" val="16"/>
  <p:tag name="KSO_WM_UNIT_TEXT_FILL_TYPE" val="1"/>
</p:tagLst>
</file>

<file path=ppt/tags/tag89.xml><?xml version="1.0" encoding="utf-8"?>
<p:tagLst xmlns:p="http://schemas.openxmlformats.org/presentationml/2006/main">
  <p:tag name="PA" val="v5.0.4"/>
</p:tagLst>
</file>

<file path=ppt/tags/tag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0265_1*l_h_a*1_2_1"/>
  <p:tag name="KSO_WM_TEMPLATE_CATEGORY" val="diagram"/>
  <p:tag name="KSO_WM_TEMPLATE_INDEX" val="20200265"/>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90.xml><?xml version="1.0" encoding="utf-8"?>
<p:tagLst xmlns:p="http://schemas.openxmlformats.org/presentationml/2006/main">
  <p:tag name="PA" val="v5.0.4"/>
</p:tagLst>
</file>

<file path=ppt/tags/tag91.xml><?xml version="1.0" encoding="utf-8"?>
<p:tagLst xmlns:p="http://schemas.openxmlformats.org/presentationml/2006/main">
  <p:tag name="PA" val="v5.0.4"/>
</p:tagLst>
</file>

<file path=ppt/tags/tag92.xml><?xml version="1.0" encoding="utf-8"?>
<p:tagLst xmlns:p="http://schemas.openxmlformats.org/presentationml/2006/main">
  <p:tag name="PA" val="v5.0.4"/>
</p:tagLst>
</file>

<file path=ppt/tags/tag93.xml><?xml version="1.0" encoding="utf-8"?>
<p:tagLst xmlns:p="http://schemas.openxmlformats.org/presentationml/2006/main">
  <p:tag name="PA" val="v5.0.4"/>
</p:tagLst>
</file>

<file path=ppt/tags/tag94.xml><?xml version="1.0" encoding="utf-8"?>
<p:tagLst xmlns:p="http://schemas.openxmlformats.org/presentationml/2006/main">
  <p:tag name="PA" val="v5.0.4"/>
</p:tagLst>
</file>

<file path=ppt/tags/tag95.xml><?xml version="1.0" encoding="utf-8"?>
<p:tagLst xmlns:p="http://schemas.openxmlformats.org/presentationml/2006/main">
  <p:tag name="PA" val="v5.0.4"/>
</p:tagLst>
</file>

<file path=ppt/tags/tag96.xml><?xml version="1.0" encoding="utf-8"?>
<p:tagLst xmlns:p="http://schemas.openxmlformats.org/presentationml/2006/main">
  <p:tag name="PA" val="v5.0.4"/>
</p:tagLst>
</file>

<file path=ppt/tags/tag97.xml><?xml version="1.0" encoding="utf-8"?>
<p:tagLst xmlns:p="http://schemas.openxmlformats.org/presentationml/2006/main">
  <p:tag name="PA" val="v5.0.4"/>
</p:tagLst>
</file>

<file path=ppt/tags/tag98.xml><?xml version="1.0" encoding="utf-8"?>
<p:tagLst xmlns:p="http://schemas.openxmlformats.org/presentationml/2006/main">
  <p:tag name="PA" val="v5.0.4"/>
</p:tagLst>
</file>

<file path=ppt/tags/tag99.xml><?xml version="1.0" encoding="utf-8"?>
<p:tagLst xmlns:p="http://schemas.openxmlformats.org/presentationml/2006/main">
  <p:tag name="PA" val="v5.0.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44546A"/>
      </a:dk2>
      <a:lt2>
        <a:srgbClr val="E7E6E6"/>
      </a:lt2>
      <a:accent1>
        <a:srgbClr val="C00000"/>
      </a:accent1>
      <a:accent2>
        <a:srgbClr val="3A3838"/>
      </a:accent2>
      <a:accent3>
        <a:srgbClr val="FFFFFF"/>
      </a:accent3>
      <a:accent4>
        <a:srgbClr val="000000"/>
      </a:accent4>
      <a:accent5>
        <a:srgbClr val="DCAAAA"/>
      </a:accent5>
      <a:accent6>
        <a:srgbClr val="333131"/>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13478</Words>
  <Application>WPS 演示</Application>
  <PresentationFormat>宽屏</PresentationFormat>
  <Paragraphs>1299</Paragraphs>
  <Slides>69</Slides>
  <Notes>22</Notes>
  <HiddenSlides>0</HiddenSlides>
  <MMClips>0</MMClips>
  <ScaleCrop>false</ScaleCrop>
  <HeadingPairs>
    <vt:vector size="8" baseType="variant">
      <vt:variant>
        <vt:lpstr>已用的字体</vt:lpstr>
      </vt:variant>
      <vt:variant>
        <vt:i4>29</vt:i4>
      </vt:variant>
      <vt:variant>
        <vt:lpstr>主题</vt:lpstr>
      </vt:variant>
      <vt:variant>
        <vt:i4>1</vt:i4>
      </vt:variant>
      <vt:variant>
        <vt:lpstr>嵌入 OLE 服务器</vt:lpstr>
      </vt:variant>
      <vt:variant>
        <vt:i4>1</vt:i4>
      </vt:variant>
      <vt:variant>
        <vt:lpstr>幻灯片标题</vt:lpstr>
      </vt:variant>
      <vt:variant>
        <vt:i4>69</vt:i4>
      </vt:variant>
    </vt:vector>
  </HeadingPairs>
  <TitlesOfParts>
    <vt:vector size="100" baseType="lpstr">
      <vt:lpstr>Arial</vt:lpstr>
      <vt:lpstr>宋体</vt:lpstr>
      <vt:lpstr>Wingdings</vt:lpstr>
      <vt:lpstr>Arial</vt:lpstr>
      <vt:lpstr>微软雅黑</vt:lpstr>
      <vt:lpstr>Calibri Light</vt:lpstr>
      <vt:lpstr>Calibri</vt:lpstr>
      <vt:lpstr>PMingLiU</vt:lpstr>
      <vt:lpstr>Arial Unicode MS</vt:lpstr>
      <vt:lpstr>Helvetica</vt:lpstr>
      <vt:lpstr>黑体</vt:lpstr>
      <vt:lpstr>楷体</vt:lpstr>
      <vt:lpstr>等线</vt:lpstr>
      <vt:lpstr>等线</vt:lpstr>
      <vt:lpstr>华文行楷</vt:lpstr>
      <vt:lpstr>华文新魏</vt:lpstr>
      <vt:lpstr>Calibri Light</vt:lpstr>
      <vt:lpstr>Tahoma</vt:lpstr>
      <vt:lpstr>典匠中特圓</vt:lpstr>
      <vt:lpstr>Malgun Gothic</vt:lpstr>
      <vt:lpstr>Segoe UI</vt:lpstr>
      <vt:lpstr>Adobe 宋体 Std L</vt:lpstr>
      <vt:lpstr>华文细黑</vt:lpstr>
      <vt:lpstr>Verdana</vt:lpstr>
      <vt:lpstr>Arial</vt:lpstr>
      <vt:lpstr>华文中宋</vt:lpstr>
      <vt:lpstr>华文楷体</vt:lpstr>
      <vt:lpstr>Gulim</vt:lpstr>
      <vt:lpstr>MingLiU</vt:lpstr>
      <vt:lpstr>Office 主题</vt:lpstr>
      <vt:lpstr>PowerPoint.Show.8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党政军民学，东西南北中，党是领导一切的</vt:lpstr>
      <vt:lpstr>新时代的战略思想</vt:lpstr>
      <vt:lpstr>PowerPoint 演示文稿</vt:lpstr>
      <vt:lpstr>深化党和国家机构改革</vt:lpstr>
      <vt:lpstr>党的四个能力和定力</vt:lpstr>
      <vt:lpstr>以人民为中心</vt:lpstr>
      <vt:lpstr>人民立场</vt:lpstr>
      <vt:lpstr>更好的发挥政府作用：政府的职责和作用</vt:lpstr>
      <vt:lpstr>政府对经济的调控</vt:lpstr>
      <vt:lpstr>国家发展战略和宏观政策的逻辑关系</vt:lpstr>
      <vt:lpstr>PowerPoint 演示文稿</vt:lpstr>
      <vt:lpstr>PowerPoint 演示文稿</vt:lpstr>
      <vt:lpstr>人才政策工具</vt:lpstr>
      <vt:lpstr>PowerPoint 演示文稿</vt:lpstr>
      <vt:lpstr>创新路上经济资源的配置逻辑</vt:lpstr>
      <vt:lpstr>建设创新型国家</vt:lpstr>
      <vt:lpstr>人才的输出——劳动的解构</vt:lpstr>
      <vt:lpstr>复杂劳动主权时代——人力资本的创新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邓公提出对外开放的两个轮子</vt:lpstr>
      <vt:lpstr>PowerPoint 演示文稿</vt:lpstr>
      <vt:lpstr>PowerPoint 演示文稿</vt:lpstr>
      <vt:lpstr>PowerPoint 演示文稿</vt:lpstr>
      <vt:lpstr>我国国家战略思维体系1396</vt:lpstr>
      <vt:lpstr>一个目标</vt:lpstr>
      <vt:lpstr>制度体系及三项制度</vt:lpstr>
      <vt:lpstr>六个重要方法</vt:lpstr>
      <vt:lpstr>中国宏观政策体系</vt:lpstr>
      <vt:lpstr>五年规划的形成</vt:lpstr>
      <vt:lpstr>国家发展战略的实施规划计划体系</vt:lpstr>
      <vt:lpstr>宏观政策的主要体系</vt:lpstr>
      <vt:lpstr>产业政策</vt:lpstr>
      <vt:lpstr>公共服务政策工具</vt:lpstr>
      <vt:lpstr>完善社会主体市场经济体制</vt:lpstr>
      <vt:lpstr>优化现代产业体系</vt:lpstr>
      <vt:lpstr>国际竞争的视角针对不同产业的政策</vt:lpstr>
      <vt:lpstr>PowerPoint 演示文稿</vt:lpstr>
      <vt:lpstr>PowerPoint 演示文稿</vt:lpstr>
      <vt:lpstr>创新型国家的重要标志</vt:lpstr>
      <vt:lpstr>营商环境清单大体模式放管服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一览·环保猎头-杨工Tom</cp:lastModifiedBy>
  <cp:revision>1738</cp:revision>
  <dcterms:created xsi:type="dcterms:W3CDTF">2015-07-22T11:55:00Z</dcterms:created>
  <dcterms:modified xsi:type="dcterms:W3CDTF">2019-07-12T08:57:31Z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2052-11.1.0.8808</vt:lpwstr>
  </property>
</Properties>
</file>