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813" r:id="rId3"/>
    <p:sldId id="1115" r:id="rId4"/>
    <p:sldId id="1159" r:id="rId5"/>
    <p:sldId id="1127" r:id="rId6"/>
    <p:sldId id="1151" r:id="rId7"/>
    <p:sldId id="1118" r:id="rId8"/>
    <p:sldId id="1152" r:id="rId9"/>
    <p:sldId id="1153" r:id="rId10"/>
    <p:sldId id="1154" r:id="rId11"/>
    <p:sldId id="1187" r:id="rId12"/>
    <p:sldId id="1160" r:id="rId13"/>
    <p:sldId id="1200" r:id="rId14"/>
    <p:sldId id="1175" r:id="rId15"/>
    <p:sldId id="1192" r:id="rId16"/>
    <p:sldId id="1194" r:id="rId17"/>
    <p:sldId id="1193" r:id="rId18"/>
    <p:sldId id="1195" r:id="rId19"/>
    <p:sldId id="1161" r:id="rId20"/>
    <p:sldId id="1185" r:id="rId21"/>
    <p:sldId id="1129" r:id="rId22"/>
  </p:sldIdLst>
  <p:sldSz cx="12192000" cy="6858000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charset="-122"/>
      <a:buNone/>
      <a:defRPr sz="1800" kern="1200" baseline="0">
        <a:solidFill>
          <a:schemeClr val="tx1"/>
        </a:solidFill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0000"/>
    <a:srgbClr val="002060"/>
    <a:srgbClr val="7030A0"/>
    <a:srgbClr val="70AD47"/>
    <a:srgbClr val="FF0066"/>
    <a:srgbClr val="9EB5BB"/>
    <a:srgbClr val="CC0000"/>
    <a:srgbClr val="333399"/>
    <a:srgbClr val="FF5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70" d="100"/>
          <a:sy n="70" d="100"/>
        </p:scale>
        <p:origin x="-72" y="-30"/>
      </p:cViewPr>
      <p:guideLst>
        <p:guide orient="horz" pos="1898"/>
        <p:guide pos="436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1908" y="72"/>
      </p:cViewPr>
      <p:guideLst/>
    </p:cSldViewPr>
  </p:notes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4086F-ABE2-4A96-BDCA-64C65576CF4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7DBB2-40B4-4668-BFF7-65E4A7BEA29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lvl="0" fontAlgn="base"/>
            <a:endParaRPr sz="1200" strike="noStrike" noProof="1">
              <a:ea typeface="宋体" panose="02010600030101010101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/>
          <a:p>
            <a:pPr lvl="0" algn="r" fontAlgn="base"/>
            <a:endParaRPr lang="zh-CN" altLang="en-US" sz="1200" strike="noStrike" noProof="1">
              <a:ea typeface="宋体" panose="02010600030101010101" pitchFamily="2" charset="-122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备注占位符 4"/>
          <p:cNvSpPr>
            <a:spLocks noGrp="1" noRot="1" noChangeAspect="1"/>
          </p:cNvSpPr>
          <p:nvPr/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/>
          </p:nvPr>
        </p:nvSpPr>
        <p:spPr>
          <a:xfrm>
            <a:off x="0" y="8685213"/>
            <a:ext cx="2971800" cy="4587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fontAlgn="base"/>
            <a:endParaRPr sz="1200" strike="noStrike" noProof="1"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/>
          <a:p>
            <a:pPr lvl="0" algn="r" fontAlgn="base"/>
            <a:fld id="{9A0DB2DC-4C9A-4742-B13C-FB6460FD3503}" type="slidenum">
              <a:rPr lang="zh-CN" altLang="en-US" strike="noStrike" noProof="1" dirty="0">
                <a:latin typeface="Arial" panose="020B0604020202020204" charset="-122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>
              <a:latin typeface="Arial" panose="020B0604020202020204" charset="-122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1pPr>
    <a:lvl2pPr marL="0" lvl="1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2pPr>
    <a:lvl3pPr marL="0" lvl="2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3pPr>
    <a:lvl4pPr marL="0" lvl="3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4pPr>
    <a:lvl5pPr marL="0" lvl="4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spcBef>
        <a:spcPct val="0"/>
      </a:spcBef>
      <a:spcAft>
        <a:spcPct val="0"/>
      </a:spcAft>
      <a:buNone/>
      <a:defRPr sz="1200" kern="1200"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lvl="0" fontAlgn="base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charset="-122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lvl="0" fontAlgn="base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charset="-122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1_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文本框 7"/>
          <p:cNvSpPr txBox="1"/>
          <p:nvPr userDrawn="1"/>
        </p:nvSpPr>
        <p:spPr>
          <a:xfrm>
            <a:off x="838200" y="6483350"/>
            <a:ext cx="4705350" cy="3524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r>
              <a:rPr lang="zh-CN" altLang="zh-CN" sz="160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一览，你的职业经纪人</a:t>
            </a:r>
            <a:endParaRPr lang="zh-CN" altLang="zh-CN" sz="1600">
              <a:solidFill>
                <a:schemeClr val="bg1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" name="文本框 9"/>
          <p:cNvSpPr txBox="1"/>
          <p:nvPr userDrawn="1"/>
        </p:nvSpPr>
        <p:spPr>
          <a:xfrm>
            <a:off x="11045825" y="6469063"/>
            <a:ext cx="738188" cy="3651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fld id="{9A0DB2DC-4C9A-4742-B13C-FB6460FD3503}" type="slidenum">
              <a:rPr lang="zh-CN" altLang="en-US">
                <a:solidFill>
                  <a:schemeClr val="bg1"/>
                </a:solidFill>
                <a:latin typeface="Arial" panose="020B0604020202020204" pitchFamily="34" charset="0"/>
              </a:rPr>
            </a:fld>
            <a:endParaRPr lang="zh-CN" altLang="en-US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lvl="0" fontAlgn="base"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charset="-122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lvl="0" fontAlgn="base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charset="-122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pPr lvl="0" fontAlgn="base"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charset="-122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smtClean="0">
                <a:latin typeface="Arial" panose="020B0604020202020204" charset="-122"/>
                <a:ea typeface="宋体" panose="02010600030101010101" pitchFamily="2" charset="-122"/>
                <a:cs typeface="+mn-ea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4" descr="2013一览LOGO(原)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 bwMode="auto">
          <a:xfrm>
            <a:off x="11012170" y="233045"/>
            <a:ext cx="819150" cy="58610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42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761601" y="4469673"/>
            <a:ext cx="4318937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zh-CN" dirty="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——</a:t>
            </a:r>
            <a:r>
              <a:rPr lang="zh-CN" altLang="zh-CN" dirty="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职业成长首选社区</a:t>
            </a:r>
            <a:endParaRPr lang="zh-CN" altLang="zh-CN" dirty="0">
              <a:solidFill>
                <a:schemeClr val="bg1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pic>
        <p:nvPicPr>
          <p:cNvPr id="2" name="图片 1" descr="一览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11378" y="1809841"/>
            <a:ext cx="3021965" cy="21971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理论支撑</a:t>
            </a:r>
            <a:endParaRPr lang="zh-CN" altLang="zh-CN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63195" y="1724025"/>
            <a:ext cx="11842115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习近平</a:t>
            </a: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新时代</a:t>
            </a:r>
            <a:r>
              <a:rPr lang="zh-CN" altLang="en-US" sz="2400" dirty="0">
                <a:ea typeface="宋体" panose="02010600030101010101" pitchFamily="2" charset="-122"/>
              </a:rPr>
              <a:t>中国特色社会主义思想（社会主要矛盾、经济发展方式、供给侧）。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新发展理念</a:t>
            </a:r>
            <a:r>
              <a:rPr lang="zh-CN" altLang="en-US" sz="2400" dirty="0">
                <a:ea typeface="宋体" panose="02010600030101010101" pitchFamily="2" charset="-122"/>
              </a:rPr>
              <a:t>：创新、协调、绿色、开放、共享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五位一体总体布局</a:t>
            </a:r>
            <a:r>
              <a:rPr lang="zh-CN" altLang="en-US" sz="2400" dirty="0">
                <a:ea typeface="宋体" panose="02010600030101010101" pitchFamily="2" charset="-122"/>
              </a:rPr>
              <a:t>：经济建设、政治建设、文化建设、社会建设、生态文明建设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                                 </a:t>
            </a:r>
            <a:r>
              <a:rPr lang="en-US" altLang="zh-CN" sz="2400" dirty="0">
                <a:ea typeface="宋体" panose="02010600030101010101" pitchFamily="2" charset="-122"/>
              </a:rPr>
              <a:t>——</a:t>
            </a:r>
            <a:r>
              <a:rPr lang="zh-CN" altLang="en-US" sz="2400" dirty="0">
                <a:ea typeface="宋体" panose="02010600030101010101" pitchFamily="2" charset="-122"/>
              </a:rPr>
              <a:t>富强、</a:t>
            </a:r>
            <a:r>
              <a:rPr lang="en-US" altLang="zh-CN" sz="2400" dirty="0">
                <a:ea typeface="宋体" panose="02010600030101010101" pitchFamily="2" charset="-122"/>
              </a:rPr>
              <a:t>——</a:t>
            </a:r>
            <a:r>
              <a:rPr lang="zh-CN" altLang="en-US" sz="2400" dirty="0">
                <a:ea typeface="宋体" panose="02010600030101010101" pitchFamily="2" charset="-122"/>
              </a:rPr>
              <a:t>民主、</a:t>
            </a:r>
            <a:r>
              <a:rPr lang="en-US" altLang="zh-CN" sz="2400" dirty="0">
                <a:ea typeface="宋体" panose="02010600030101010101" pitchFamily="2" charset="-122"/>
              </a:rPr>
              <a:t>——</a:t>
            </a:r>
            <a:r>
              <a:rPr lang="zh-CN" altLang="en-US" sz="2400" dirty="0">
                <a:ea typeface="宋体" panose="02010600030101010101" pitchFamily="2" charset="-122"/>
              </a:rPr>
              <a:t>文明、</a:t>
            </a:r>
            <a:r>
              <a:rPr lang="en-US" altLang="zh-CN" sz="2400" dirty="0">
                <a:ea typeface="宋体" panose="02010600030101010101" pitchFamily="2" charset="-122"/>
              </a:rPr>
              <a:t>——</a:t>
            </a:r>
            <a:r>
              <a:rPr lang="zh-CN" altLang="en-US" sz="2400" dirty="0">
                <a:ea typeface="宋体" panose="02010600030101010101" pitchFamily="2" charset="-122"/>
              </a:rPr>
              <a:t>和谐、</a:t>
            </a:r>
            <a:r>
              <a:rPr lang="en-US" altLang="zh-CN" sz="2400" dirty="0">
                <a:ea typeface="宋体" panose="02010600030101010101" pitchFamily="2" charset="-122"/>
              </a:rPr>
              <a:t>——</a:t>
            </a:r>
            <a:r>
              <a:rPr lang="zh-CN" altLang="en-US" sz="2400" dirty="0">
                <a:ea typeface="宋体" panose="02010600030101010101" pitchFamily="2" charset="-122"/>
              </a:rPr>
              <a:t>美丽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四个全面战略布局</a:t>
            </a:r>
            <a:r>
              <a:rPr lang="zh-CN" altLang="en-US" sz="2400" dirty="0">
                <a:ea typeface="宋体" panose="02010600030101010101" pitchFamily="2" charset="-122"/>
              </a:rPr>
              <a:t>：全面建成小康社会、全面深化改革、全民依法治国、全面从严治党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四个意识</a:t>
            </a:r>
            <a:r>
              <a:rPr lang="zh-CN" altLang="en-US" sz="2400" dirty="0">
                <a:ea typeface="宋体" panose="02010600030101010101" pitchFamily="2" charset="-122"/>
              </a:rPr>
              <a:t>：政治意识、大局意识、核心意识、看齐意识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四个自信</a:t>
            </a:r>
            <a:r>
              <a:rPr lang="zh-CN" altLang="en-US" sz="2400" dirty="0">
                <a:ea typeface="宋体" panose="02010600030101010101" pitchFamily="2" charset="-122"/>
              </a:rPr>
              <a:t>：道路自信、理论自信、制度自信、文化自信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发展策略</a:t>
            </a:r>
            <a:r>
              <a:rPr lang="zh-CN" altLang="en-US" sz="2400" dirty="0">
                <a:ea typeface="宋体" panose="02010600030101010101" pitchFamily="2" charset="-122"/>
              </a:rPr>
              <a:t>：去库存、去产能、去杠杆、降成本、补短板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党政军民学、东南西北中、</a:t>
            </a:r>
            <a:r>
              <a:rPr lang="zh-CN" altLang="en-US" sz="2400" dirty="0">
                <a:solidFill>
                  <a:schemeClr val="accent5"/>
                </a:solidFill>
                <a:ea typeface="宋体" panose="02010600030101010101" pitchFamily="2" charset="-122"/>
              </a:rPr>
              <a:t>党是领导一切的</a:t>
            </a:r>
            <a:r>
              <a:rPr lang="zh-CN" altLang="en-US" sz="2400" dirty="0">
                <a:ea typeface="宋体" panose="02010600030101010101" pitchFamily="2" charset="-122"/>
              </a:rPr>
              <a:t>。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en-US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依据</a:t>
            </a:r>
            <a:endParaRPr lang="zh-CN" altLang="en-US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165225" y="2320925"/>
            <a:ext cx="946404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十八大报告、十九大报告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十八届三中全会公告、五中全会公告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十三五规划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中组部干部培训条例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各部门、各行业有关人才方面的文件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en-US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依据</a:t>
            </a:r>
            <a:endParaRPr lang="zh-CN" altLang="en-US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08685" y="1724660"/>
            <a:ext cx="10415270" cy="433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第五十九章 推进教育现代化</a:t>
            </a:r>
            <a:r>
              <a:rPr lang="en-US" altLang="zh-CN" sz="2400" dirty="0">
                <a:ea typeface="宋体" panose="02010600030101010101" pitchFamily="2" charset="-122"/>
              </a:rPr>
              <a:t>(</a:t>
            </a:r>
            <a:r>
              <a:rPr lang="zh-CN" altLang="zh-CN" sz="2400" dirty="0">
                <a:ea typeface="宋体" panose="02010600030101010101" pitchFamily="2" charset="-122"/>
              </a:rPr>
              <a:t>十三五规划纲要</a:t>
            </a:r>
            <a:r>
              <a:rPr lang="en-US" altLang="zh-CN" sz="2400" dirty="0">
                <a:ea typeface="宋体" panose="02010600030101010101" pitchFamily="2" charset="-122"/>
              </a:rPr>
              <a:t>)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1600" b="1" dirty="0">
                <a:ea typeface="宋体" panose="02010600030101010101" pitchFamily="2" charset="-122"/>
              </a:rPr>
              <a:t>中华人民共和国国民经济和社会发展第十三个五年规划纲要</a:t>
            </a:r>
            <a:endParaRPr lang="zh-CN" altLang="en-US" sz="1600" b="1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第四节 加快学习型社会建设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大力发展继续教育，构建惠及全民的终身教育培训体系。推动各类学习资源开放共享，办好开放大学，发展在线教育和远程教育，整合各类数字教育资源向全社会提供服务。建立个人学习账号和学分累计制度，畅通继续教育、终身学习通道，制定</a:t>
            </a:r>
            <a:r>
              <a:rPr lang="zh-CN" altLang="en-US" sz="2400" b="1" dirty="0">
                <a:ea typeface="宋体" panose="02010600030101010101" pitchFamily="2" charset="-122"/>
              </a:rPr>
              <a:t>国家资历框架</a:t>
            </a:r>
            <a:r>
              <a:rPr lang="zh-CN" altLang="en-US" sz="2400" dirty="0">
                <a:ea typeface="宋体" panose="02010600030101010101" pitchFamily="2" charset="-122"/>
              </a:rPr>
              <a:t>，推进非学历教育学习成果、职业技能等级学分转换互认。发展老年教育。 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en-US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思维框架</a:t>
            </a:r>
            <a:endParaRPr lang="zh-CN" altLang="en-US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515870" y="2166620"/>
            <a:ext cx="7533640" cy="3415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一个转变：</a:t>
            </a:r>
            <a:r>
              <a:rPr lang="zh-CN" altLang="zh-CN" sz="2400" dirty="0"/>
              <a:t>从政府采购转变为政府购买服务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两个正确：</a:t>
            </a:r>
            <a:r>
              <a:rPr lang="zh-CN" altLang="zh-CN" sz="2400" dirty="0"/>
              <a:t>政治正确，程序正确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三个经得起：</a:t>
            </a:r>
            <a:r>
              <a:rPr lang="zh-CN" altLang="zh-CN" sz="2400" dirty="0"/>
              <a:t>项目开始经得起过会，过程经得起巡视检查，结果经得起审计算账</a:t>
            </a:r>
            <a:endParaRPr lang="zh-CN" altLang="zh-CN" sz="2400" dirty="0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产品服务类别（招聘）</a:t>
            </a:r>
            <a:endParaRPr lang="zh-CN" altLang="zh-CN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92480" y="2166620"/>
            <a:ext cx="1040257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b="1" dirty="0"/>
              <a:t>海外招聘服务</a:t>
            </a:r>
            <a:r>
              <a:rPr lang="zh-CN" altLang="zh-CN" sz="2400" dirty="0"/>
              <a:t>（线上线下）：中国国际科技合作协会、中国国际人才交流协会、中国人力资源开发研究会、中关村人才协会、欧美同学会等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b="1" dirty="0"/>
              <a:t>校园招聘</a:t>
            </a:r>
            <a:r>
              <a:rPr lang="zh-CN" altLang="zh-CN" sz="2400" dirty="0"/>
              <a:t>：政府组团参加校园招聘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b="1" dirty="0"/>
              <a:t>猎头</a:t>
            </a:r>
            <a:r>
              <a:rPr lang="zh-CN" altLang="zh-CN" sz="2400" dirty="0"/>
              <a:t>：聘任制公务员招聘服务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b="1" dirty="0">
                <a:ea typeface="宋体" panose="02010600030101010101" pitchFamily="2" charset="-122"/>
              </a:rPr>
              <a:t>退役军官招聘</a:t>
            </a:r>
            <a:r>
              <a:rPr lang="zh-CN" altLang="zh-CN" sz="2400" dirty="0">
                <a:ea typeface="宋体" panose="02010600030101010101" pitchFamily="2" charset="-122"/>
              </a:rPr>
              <a:t>：进企业、进机关</a:t>
            </a:r>
            <a:endParaRPr lang="zh-CN" altLang="zh-CN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产品服务类别（培训）</a:t>
            </a:r>
            <a:endParaRPr lang="zh-CN" altLang="zh-CN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53745" y="1748790"/>
            <a:ext cx="10402570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人工智能素质工程：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大学生人才引进前置培训：（城市装进大学生脑袋里，城市雇主品牌）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国际科技合作培训：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人力资源培训：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中医药培训：</a:t>
            </a:r>
            <a:endParaRPr lang="en-US" altLang="zh-CN" sz="2400" dirty="0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产品服务类别（智库）</a:t>
            </a:r>
            <a:endParaRPr lang="zh-CN" altLang="zh-CN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92480" y="2166620"/>
            <a:ext cx="1040257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人才产业融合发展论坛：（，国家级高新区、国家级经济技术开发区，中国人力资源开发研究会  国宏研究院）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大使俱乐部走进园区活动</a:t>
            </a:r>
            <a:endParaRPr lang="zh-CN" altLang="zh-CN" sz="2400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/>
              <a:t>....</a:t>
            </a:r>
            <a:endParaRPr lang="en-US" altLang="zh-CN" sz="2400" dirty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产品服务类别（互联网</a:t>
            </a:r>
            <a:r>
              <a:rPr lang="en-US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+</a:t>
            </a:r>
            <a:r>
              <a:rPr lang="zh-CN" altLang="en-US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人社</a:t>
            </a:r>
            <a:r>
              <a:rPr lang="zh-CN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）</a:t>
            </a:r>
            <a:endParaRPr lang="zh-CN" altLang="zh-CN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92480" y="2166620"/>
            <a:ext cx="1040257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互联网</a:t>
            </a:r>
            <a:r>
              <a:rPr lang="en-US" altLang="zh-CN" sz="2400" dirty="0"/>
              <a:t>+</a:t>
            </a:r>
            <a:r>
              <a:rPr lang="zh-CN" altLang="en-US" sz="2400" dirty="0">
                <a:ea typeface="宋体" panose="02010600030101010101" pitchFamily="2" charset="-122"/>
              </a:rPr>
              <a:t>人社</a:t>
            </a:r>
            <a:r>
              <a:rPr lang="en-US" altLang="zh-CN" sz="2400" dirty="0">
                <a:ea typeface="宋体" panose="02010600030101010101" pitchFamily="2" charset="-122"/>
              </a:rPr>
              <a:t>(</a:t>
            </a:r>
            <a:r>
              <a:rPr lang="zh-CN" altLang="zh-CN" sz="2400" dirty="0">
                <a:ea typeface="宋体" panose="02010600030101010101" pitchFamily="2" charset="-122"/>
              </a:rPr>
              <a:t>人才、就业、社保、劳动关系</a:t>
            </a:r>
            <a:r>
              <a:rPr lang="en-US" altLang="zh-CN" sz="2400" dirty="0">
                <a:ea typeface="宋体" panose="02010600030101010101" pitchFamily="2" charset="-122"/>
              </a:rPr>
              <a:t>)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两微一端一网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/>
              <a:t>....</a:t>
            </a:r>
            <a:endParaRPr lang="en-US" altLang="zh-CN" sz="2400" dirty="0"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en-US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学习渠道</a:t>
            </a:r>
            <a:endParaRPr lang="zh-CN" altLang="en-US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179195" y="2166620"/>
            <a:ext cx="928243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>
                <a:ea typeface="宋体" panose="02010600030101010101" pitchFamily="2" charset="-122"/>
              </a:rPr>
              <a:t>www.gov.cn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>
                <a:ea typeface="宋体" panose="02010600030101010101" pitchFamily="2" charset="-122"/>
              </a:rPr>
              <a:t>www.people.com.cn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>
                <a:ea typeface="宋体" panose="02010600030101010101" pitchFamily="2" charset="-122"/>
              </a:rPr>
              <a:t>www.news.cn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>
                <a:ea typeface="宋体" panose="02010600030101010101" pitchFamily="2" charset="-122"/>
              </a:rPr>
              <a:t>www.mohrss.gov.cn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>
                <a:ea typeface="宋体" panose="02010600030101010101" pitchFamily="2" charset="-122"/>
              </a:rPr>
              <a:t>www.moe.gov.cn/s78/A07/  </a:t>
            </a:r>
            <a:r>
              <a:rPr lang="zh-CN" altLang="en-US" sz="2400" dirty="0">
                <a:ea typeface="宋体" panose="02010600030101010101" pitchFamily="2" charset="-122"/>
              </a:rPr>
              <a:t>职成司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2400" dirty="0">
                <a:ea typeface="宋体" panose="02010600030101010101" pitchFamily="2" charset="-122"/>
              </a:rPr>
              <a:t>www.cast.org.cn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>
                <a:ea typeface="宋体" panose="02010600030101010101" pitchFamily="2" charset="-122"/>
              </a:rPr>
              <a:t>www.ccgp.gov.cn</a:t>
            </a:r>
            <a:endParaRPr lang="en-US" altLang="zh-CN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zh-CN" sz="48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Calibri Light" panose="020F0302020204030204" charset="0"/>
              </a:rPr>
              <a:t>代表案例</a:t>
            </a:r>
            <a:endParaRPr lang="zh-CN" altLang="zh-CN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179195" y="2166620"/>
            <a:ext cx="928243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2400" dirty="0">
                <a:ea typeface="宋体" panose="02010600030101010101" pitchFamily="2" charset="-122"/>
              </a:rPr>
              <a:t>http://www.ccgp.gov.cn/cggg/zygg/jzxcs/201706/t20170601_8316587.htm</a:t>
            </a:r>
            <a:endParaRPr lang="en-US" altLang="zh-CN" sz="2400" dirty="0"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endParaRPr lang="en-US" altLang="zh-CN" sz="240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583680" y="2671239"/>
            <a:ext cx="4950823" cy="2281761"/>
          </a:xfrm>
          <a:prstGeom prst="rect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3361417" y="642249"/>
            <a:ext cx="5897789" cy="1095375"/>
          </a:xfrm>
        </p:spPr>
        <p:txBody>
          <a:bodyPr anchor="ctr"/>
          <a:lstStyle/>
          <a:p>
            <a:pPr algn="ctr" defTabSz="914400"/>
            <a:r>
              <a:rPr lang="zh-CN" altLang="en-US" b="1" kern="12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一览</a:t>
            </a:r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网络</a:t>
            </a:r>
            <a:r>
              <a:rPr lang="zh-CN" altLang="en-US" sz="20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（股票代码：</a:t>
            </a:r>
            <a:r>
              <a:rPr lang="en-US" altLang="zh-CN" sz="20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833680</a:t>
            </a:r>
            <a:r>
              <a:rPr lang="zh-CN" altLang="en-US" sz="20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）</a:t>
            </a:r>
            <a:r>
              <a:rPr lang="zh-CN" altLang="en-US" sz="2000" kern="12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 </a:t>
            </a:r>
            <a:endParaRPr lang="zh-CN" altLang="en-US" sz="2000" kern="12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pic>
        <p:nvPicPr>
          <p:cNvPr id="3" name="图片 39" descr="C:\Users\lianxiang\Desktop\untitled1.bmpuntitled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1542" y="2286000"/>
            <a:ext cx="5619750" cy="35134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矩形 8"/>
          <p:cNvSpPr/>
          <p:nvPr/>
        </p:nvSpPr>
        <p:spPr>
          <a:xfrm>
            <a:off x="-1651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923314" y="2481090"/>
            <a:ext cx="564247" cy="3526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405" y="2480945"/>
            <a:ext cx="446405" cy="446405"/>
          </a:xfrm>
          <a:prstGeom prst="rect">
            <a:avLst/>
          </a:prstGeom>
        </p:spPr>
      </p:pic>
      <p:sp>
        <p:nvSpPr>
          <p:cNvPr id="10" name="矩形 30"/>
          <p:cNvSpPr/>
          <p:nvPr/>
        </p:nvSpPr>
        <p:spPr>
          <a:xfrm>
            <a:off x="6721383" y="2869555"/>
            <a:ext cx="4675415" cy="1895519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1600" dirty="0"/>
              <a:t>       </a:t>
            </a:r>
            <a:r>
              <a:rPr lang="zh-CN" altLang="zh-CN" sz="1600" dirty="0"/>
              <a:t>深圳市一览网络股份有限公司由张海东先生领衔创办于</a:t>
            </a:r>
            <a:r>
              <a:rPr lang="en-US" altLang="zh-CN" sz="1600" dirty="0"/>
              <a:t>2006</a:t>
            </a:r>
            <a:r>
              <a:rPr lang="zh-CN" altLang="zh-CN" sz="1600" dirty="0"/>
              <a:t>年，从专业细分招聘网站模式起航，深耕专业技术人才全球范围内的配置与在线学习服务，为全国</a:t>
            </a:r>
            <a:r>
              <a:rPr lang="en-US" altLang="zh-CN" sz="1600" dirty="0"/>
              <a:t>7000</a:t>
            </a:r>
            <a:r>
              <a:rPr lang="zh-CN" altLang="zh-CN" sz="1600" dirty="0"/>
              <a:t>多万专业技术人才中近</a:t>
            </a:r>
            <a:r>
              <a:rPr lang="en-US" altLang="zh-CN" sz="1600" dirty="0"/>
              <a:t>4000</a:t>
            </a:r>
            <a:r>
              <a:rPr lang="zh-CN" altLang="zh-CN" sz="1600" dirty="0"/>
              <a:t>万提供了相关服务。</a:t>
            </a:r>
            <a:endParaRPr lang="zh-CN" altLang="en-US" sz="1400" dirty="0">
              <a:solidFill>
                <a:srgbClr val="000000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Arial" panose="020B0604020202020204" charset="-122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42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287758" y="1343570"/>
            <a:ext cx="55511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pitchFamily="2" charset="-122"/>
                <a:ea typeface="微软雅黑" panose="020B0503020204020204" pitchFamily="2" charset="-122"/>
              </a:rPr>
              <a:t>立即扫码，一览更多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80394" y="2600780"/>
            <a:ext cx="1906025" cy="1860097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233943" y="4948646"/>
            <a:ext cx="3398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200" dirty="0">
                <a:solidFill>
                  <a:schemeClr val="bg1"/>
                </a:solidFill>
              </a:rPr>
              <a:t>服务热线：</a:t>
            </a:r>
            <a:r>
              <a:rPr lang="en-US" altLang="zh-CN" sz="2200" dirty="0">
                <a:solidFill>
                  <a:schemeClr val="bg1"/>
                </a:solidFill>
              </a:rPr>
              <a:t>400-884-1001</a:t>
            </a:r>
            <a:endParaRPr lang="zh-CN" alt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3361417" y="642249"/>
            <a:ext cx="5897789" cy="1095375"/>
          </a:xfrm>
        </p:spPr>
        <p:txBody>
          <a:bodyPr anchor="ctr"/>
          <a:lstStyle/>
          <a:p>
            <a:pPr algn="ctr" defTabSz="914400"/>
            <a:r>
              <a:rPr lang="zh-CN" altLang="en-US" b="1" kern="12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一览</a:t>
            </a:r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网络企业文化</a:t>
            </a:r>
            <a:r>
              <a:rPr lang="zh-CN" altLang="en-US" sz="2000" kern="1200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 </a:t>
            </a:r>
            <a:endParaRPr lang="zh-CN" altLang="en-US" sz="2000" kern="12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-1651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表格 5"/>
          <p:cNvGraphicFramePr/>
          <p:nvPr/>
        </p:nvGraphicFramePr>
        <p:xfrm>
          <a:off x="1000760" y="2606040"/>
          <a:ext cx="10620375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665"/>
                <a:gridCol w="8982710"/>
              </a:tblGrid>
              <a:tr h="91821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使命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加速人才增值！</a:t>
                      </a:r>
                      <a:endParaRPr lang="zh-CN" altLang="en-US" sz="3600"/>
                    </a:p>
                  </a:txBody>
                  <a:tcPr/>
                </a:tc>
              </a:tr>
              <a:tr h="91821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sz="3600"/>
                        <a:t>愿景</a:t>
                      </a:r>
                      <a:endParaRPr lang="zh-CN" altLang="zh-CN" sz="3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职业成长首选社区！</a:t>
                      </a:r>
                      <a:endParaRPr lang="zh-CN" altLang="en-US" sz="3600"/>
                    </a:p>
                  </a:txBody>
                  <a:tcPr/>
                </a:tc>
              </a:tr>
              <a:tr h="91821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价值观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客户第一，结果导向，专业极致，协同共赢！</a:t>
                      </a:r>
                      <a:endParaRPr lang="zh-CN" altLang="en-US" sz="3600"/>
                    </a:p>
                  </a:txBody>
                  <a:tcPr/>
                </a:tc>
              </a:tr>
              <a:tr h="91821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理念</a:t>
                      </a:r>
                      <a:endParaRPr lang="zh-CN" altLang="en-US" sz="36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3600"/>
                        <a:t>用心专注，服务专业，平台交付，效果结算！</a:t>
                      </a:r>
                      <a:endParaRPr lang="zh-CN" altLang="en-US" sz="36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5" name="文本框 8218"/>
          <p:cNvSpPr txBox="1"/>
          <p:nvPr/>
        </p:nvSpPr>
        <p:spPr>
          <a:xfrm>
            <a:off x="680085" y="2012315"/>
            <a:ext cx="1111504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en-US" altLang="zh-CN" sz="1600" dirty="0"/>
              <a:t>     </a:t>
            </a:r>
            <a:r>
              <a:rPr lang="en-US" altLang="zh-CN" sz="2000" dirty="0"/>
              <a:t>   </a:t>
            </a:r>
            <a:r>
              <a:rPr lang="zh-CN" altLang="zh-CN" sz="2000" dirty="0"/>
              <a:t>在党和国家宏观人才政策的指引下，基于我国经济“从高速发展到高质量增长”的根本转变，人才成为经济社会发展的引擎，为更好的加速高级人才、特别是专业技术人才增值，一览网络在互联网、大数据、云计算和人工智能技术应用的基础上，构建了线上线下融合的职业生态圈成长模式。从</a:t>
            </a:r>
            <a:r>
              <a:rPr lang="en-US" altLang="zh-CN" sz="2000" dirty="0"/>
              <a:t>2015</a:t>
            </a:r>
            <a:r>
              <a:rPr lang="zh-CN" altLang="zh-CN" sz="2000" dirty="0"/>
              <a:t>年起，一览网络把公司使命聚焦为：加速人才增值！愿景定位为：职业成长首选社区！开创互联网</a:t>
            </a:r>
            <a:r>
              <a:rPr lang="en-US" altLang="zh-CN" sz="2000" dirty="0"/>
              <a:t>+</a:t>
            </a:r>
            <a:r>
              <a:rPr lang="zh-CN" altLang="zh-CN" sz="2000" dirty="0"/>
              <a:t>人力资源服务业模式先锋，基于互联网、云计算、大数据和人工智能技术在人力资源服务业的应用，构建了“</a:t>
            </a:r>
            <a:r>
              <a:rPr lang="zh-CN" altLang="zh-CN" sz="2000" b="1" dirty="0"/>
              <a:t>一体两翼一引擎</a:t>
            </a:r>
            <a:r>
              <a:rPr lang="zh-CN" altLang="zh-CN" sz="2000" dirty="0"/>
              <a:t>”的服务架构，</a:t>
            </a:r>
            <a:r>
              <a:rPr lang="zh-CN" altLang="zh-CN" sz="2000" b="1" dirty="0"/>
              <a:t>一体</a:t>
            </a:r>
            <a:r>
              <a:rPr lang="zh-CN" altLang="zh-CN" sz="2000" dirty="0"/>
              <a:t>即一览职业成长社区；</a:t>
            </a:r>
            <a:r>
              <a:rPr lang="zh-CN" altLang="zh-CN" sz="2000" b="1" dirty="0"/>
              <a:t>两翼</a:t>
            </a:r>
            <a:r>
              <a:rPr lang="zh-CN" altLang="zh-CN" sz="2000" dirty="0"/>
              <a:t>即人才配置板块（线上“专业细分招聘网站阵列”和线下“职业经纪人团队”），和学习培训板块（线上“业问”，线下“扎堆”）；</a:t>
            </a:r>
            <a:r>
              <a:rPr lang="zh-CN" altLang="zh-CN" sz="2000" b="1" dirty="0"/>
              <a:t>一引擎</a:t>
            </a:r>
            <a:r>
              <a:rPr lang="zh-CN" altLang="zh-CN" sz="2000" dirty="0"/>
              <a:t>即基于互联网、大数据、云计算和人工智能技术的人才与产业融合智库服务板块。</a:t>
            </a:r>
            <a:endParaRPr lang="zh-CN" altLang="zh-CN" dirty="0"/>
          </a:p>
        </p:txBody>
      </p:sp>
      <p:sp>
        <p:nvSpPr>
          <p:cNvPr id="24" name="矩形 23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标题 8"/>
          <p:cNvSpPr txBox="1"/>
          <p:nvPr/>
        </p:nvSpPr>
        <p:spPr>
          <a:xfrm>
            <a:off x="-635" y="654050"/>
            <a:ext cx="12193270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buFontTx/>
            </a:pPr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产品体系</a:t>
            </a:r>
            <a:endParaRPr lang="zh-CN" altLang="en-US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标题 8"/>
          <p:cNvSpPr txBox="1"/>
          <p:nvPr/>
        </p:nvSpPr>
        <p:spPr>
          <a:xfrm>
            <a:off x="-635" y="654050"/>
            <a:ext cx="12193270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buFontTx/>
            </a:pPr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一体两翼一引擎</a:t>
            </a:r>
            <a:endParaRPr lang="zh-CN" altLang="en-US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27" y="1619795"/>
            <a:ext cx="6504320" cy="5024587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915107" y="2147940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000" b="1" dirty="0"/>
              <a:t>一体</a:t>
            </a:r>
            <a:endParaRPr lang="en-US" altLang="zh-CN" sz="2000" b="1" dirty="0"/>
          </a:p>
          <a:p>
            <a:r>
              <a:rPr lang="zh-CN" altLang="zh-CN" sz="1600" dirty="0"/>
              <a:t>一览职业成长社区</a:t>
            </a:r>
            <a:endParaRPr lang="zh-CN" altLang="en-US" sz="1600" dirty="0"/>
          </a:p>
        </p:txBody>
      </p:sp>
      <p:sp>
        <p:nvSpPr>
          <p:cNvPr id="7" name="矩形 6"/>
          <p:cNvSpPr/>
          <p:nvPr/>
        </p:nvSpPr>
        <p:spPr>
          <a:xfrm>
            <a:off x="8350930" y="5253011"/>
            <a:ext cx="172354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学习培训</a:t>
            </a:r>
            <a:r>
              <a:rPr lang="zh-CN" altLang="en-US" sz="2000" b="1" dirty="0"/>
              <a:t>板块</a:t>
            </a:r>
            <a:endParaRPr lang="en-US" altLang="zh-CN" sz="2000" b="1" dirty="0"/>
          </a:p>
          <a:p>
            <a:pPr algn="ctr"/>
            <a:r>
              <a:rPr lang="zh-CN" altLang="zh-CN" sz="1600" dirty="0"/>
              <a:t>线上“业问”</a:t>
            </a:r>
            <a:endParaRPr lang="en-US" altLang="zh-CN" sz="1600" dirty="0"/>
          </a:p>
          <a:p>
            <a:pPr algn="ctr"/>
            <a:r>
              <a:rPr lang="zh-CN" altLang="zh-CN" sz="1600" dirty="0"/>
              <a:t>线下“扎堆”</a:t>
            </a:r>
            <a:endParaRPr lang="zh-CN" altLang="en-US" sz="1600" dirty="0"/>
          </a:p>
        </p:txBody>
      </p:sp>
      <p:cxnSp>
        <p:nvCxnSpPr>
          <p:cNvPr id="9" name="连接符: 肘形 8"/>
          <p:cNvCxnSpPr/>
          <p:nvPr/>
        </p:nvCxnSpPr>
        <p:spPr>
          <a:xfrm rot="5400000">
            <a:off x="3628355" y="4393360"/>
            <a:ext cx="827786" cy="658835"/>
          </a:xfrm>
          <a:prstGeom prst="bentConnector3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2114090" y="5253011"/>
            <a:ext cx="2784737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人才配置</a:t>
            </a:r>
            <a:r>
              <a:rPr lang="zh-CN" altLang="zh-CN" sz="2000" b="1" dirty="0"/>
              <a:t>板块</a:t>
            </a:r>
            <a:endParaRPr lang="en-US" altLang="zh-CN" sz="2000" b="1" dirty="0"/>
          </a:p>
          <a:p>
            <a:pPr algn="ctr"/>
            <a:r>
              <a:rPr lang="zh-CN" altLang="zh-CN" sz="1600" dirty="0"/>
              <a:t>线上“专业细分招聘网站阵列”</a:t>
            </a:r>
            <a:endParaRPr lang="en-US" altLang="zh-CN" sz="1600" dirty="0"/>
          </a:p>
          <a:p>
            <a:pPr algn="ctr"/>
            <a:r>
              <a:rPr lang="zh-CN" altLang="zh-CN" sz="1600" dirty="0"/>
              <a:t>线下“职业经纪人团队”</a:t>
            </a:r>
            <a:r>
              <a:rPr lang="zh-CN" altLang="en-US" sz="1600" dirty="0"/>
              <a:t> </a:t>
            </a:r>
            <a:endParaRPr lang="zh-CN" altLang="en-US" sz="1600" dirty="0"/>
          </a:p>
        </p:txBody>
      </p:sp>
      <p:sp>
        <p:nvSpPr>
          <p:cNvPr id="13" name="矩形 12"/>
          <p:cNvSpPr/>
          <p:nvPr/>
        </p:nvSpPr>
        <p:spPr>
          <a:xfrm>
            <a:off x="8098399" y="2290227"/>
            <a:ext cx="3029563" cy="1137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sz="2000" b="1" dirty="0"/>
              <a:t>一引擎</a:t>
            </a:r>
            <a:endParaRPr lang="en-US" altLang="zh-CN" sz="2000" b="1" dirty="0"/>
          </a:p>
          <a:p>
            <a:r>
              <a:rPr lang="zh-CN" altLang="zh-CN" sz="1600" dirty="0"/>
              <a:t>基于互联网、大数据、云计算和人工智能技术的人才与产业融合</a:t>
            </a:r>
            <a:r>
              <a:rPr lang="zh-CN" altLang="zh-CN" sz="1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智库服务</a:t>
            </a:r>
            <a:r>
              <a:rPr lang="zh-CN" altLang="zh-CN" sz="1600" dirty="0"/>
              <a:t>板块</a:t>
            </a:r>
            <a:endParaRPr lang="zh-CN" altLang="en-US" sz="1600" dirty="0"/>
          </a:p>
        </p:txBody>
      </p:sp>
      <p:cxnSp>
        <p:nvCxnSpPr>
          <p:cNvPr id="26" name="连接符: 肘形 25"/>
          <p:cNvCxnSpPr/>
          <p:nvPr/>
        </p:nvCxnSpPr>
        <p:spPr>
          <a:xfrm rot="16200000" flipH="1">
            <a:off x="7738736" y="4390485"/>
            <a:ext cx="782479" cy="619278"/>
          </a:xfrm>
          <a:prstGeom prst="bentConnector3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连接符: 肘形 29"/>
          <p:cNvCxnSpPr/>
          <p:nvPr/>
        </p:nvCxnSpPr>
        <p:spPr>
          <a:xfrm rot="10800000">
            <a:off x="2971801" y="2514600"/>
            <a:ext cx="3096881" cy="800100"/>
          </a:xfrm>
          <a:prstGeom prst="bent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0" name="连接符: 肘形 20479"/>
          <p:cNvCxnSpPr/>
          <p:nvPr/>
        </p:nvCxnSpPr>
        <p:spPr>
          <a:xfrm>
            <a:off x="6288047" y="2603708"/>
            <a:ext cx="1590986" cy="535877"/>
          </a:xfrm>
          <a:prstGeom prst="bentConnector3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defTabSz="914400"/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产品服务形态</a:t>
            </a:r>
            <a:endParaRPr lang="zh-CN" altLang="en-US" sz="2000" kern="12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7935225" y="3428965"/>
            <a:ext cx="1608780" cy="1611861"/>
            <a:chOff x="5279309" y="3130194"/>
            <a:chExt cx="1608780" cy="1611861"/>
          </a:xfrm>
        </p:grpSpPr>
        <p:grpSp>
          <p:nvGrpSpPr>
            <p:cNvPr id="175" name="组合 134"/>
            <p:cNvGrpSpPr/>
            <p:nvPr/>
          </p:nvGrpSpPr>
          <p:grpSpPr>
            <a:xfrm>
              <a:off x="5279309" y="3130194"/>
              <a:ext cx="1608780" cy="1611861"/>
              <a:chOff x="0" y="297"/>
              <a:chExt cx="1080" cy="487"/>
            </a:xfrm>
          </p:grpSpPr>
          <p:sp>
            <p:nvSpPr>
              <p:cNvPr id="176" name="Oval 96"/>
              <p:cNvSpPr/>
              <p:nvPr/>
            </p:nvSpPr>
            <p:spPr>
              <a:xfrm flipH="1">
                <a:off x="0" y="297"/>
                <a:ext cx="1080" cy="487"/>
              </a:xfrm>
              <a:prstGeom prst="ellipse">
                <a:avLst/>
              </a:prstGeom>
              <a:solidFill>
                <a:srgbClr val="CC0000"/>
              </a:solidFill>
              <a:ln w="9525">
                <a:noFill/>
              </a:ln>
            </p:spPr>
            <p:txBody>
              <a:bodyPr wrap="square" lIns="82124" tIns="41061" rIns="82124" bIns="41061" anchor="ctr">
                <a:spAutoFit/>
              </a:bodyPr>
              <a:lstStyle/>
              <a:p>
                <a:pPr lvl="0"/>
                <a:endParaRPr lang="zh-CN" altLang="en-US" dirty="0">
                  <a:latin typeface="微软雅黑" panose="020B0503020204020204" pitchFamily="2" charset="-122"/>
                  <a:ea typeface="微软雅黑" panose="020B0503020204020204" pitchFamily="2" charset="-122"/>
                </a:endParaRPr>
              </a:p>
            </p:txBody>
          </p:sp>
          <p:sp>
            <p:nvSpPr>
              <p:cNvPr id="177" name="Line 114"/>
              <p:cNvSpPr/>
              <p:nvPr/>
            </p:nvSpPr>
            <p:spPr>
              <a:xfrm>
                <a:off x="130" y="700"/>
                <a:ext cx="820" cy="0"/>
              </a:xfrm>
              <a:prstGeom prst="line">
                <a:avLst/>
              </a:prstGeom>
              <a:ln w="9525">
                <a:noFill/>
              </a:ln>
            </p:spPr>
            <p:txBody>
              <a:bodyPr anchor="t"/>
              <a:lstStyle/>
              <a:p>
                <a:pPr lvl="0"/>
                <a:endParaRPr lang="zh-CN" altLang="en-US" dirty="0">
                  <a:latin typeface="微软雅黑" panose="020B0503020204020204" pitchFamily="2" charset="-122"/>
                  <a:ea typeface="微软雅黑" panose="020B0503020204020204" pitchFamily="2" charset="-122"/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5542002" y="3598776"/>
              <a:ext cx="11079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b="1" dirty="0">
                  <a:solidFill>
                    <a:schemeClr val="bg1"/>
                  </a:solidFill>
                </a:rPr>
                <a:t>人才配置</a:t>
              </a:r>
              <a:endParaRPr lang="en-US" altLang="zh-CN" b="1" dirty="0">
                <a:solidFill>
                  <a:schemeClr val="bg1"/>
                </a:solidFill>
              </a:endParaRPr>
            </a:p>
            <a:p>
              <a:r>
                <a:rPr lang="zh-CN" altLang="zh-CN" b="1" dirty="0">
                  <a:solidFill>
                    <a:schemeClr val="bg1"/>
                  </a:solidFill>
                </a:rPr>
                <a:t>服务板块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9" name="组合 134"/>
          <p:cNvGrpSpPr/>
          <p:nvPr/>
        </p:nvGrpSpPr>
        <p:grpSpPr>
          <a:xfrm>
            <a:off x="6588197" y="2064613"/>
            <a:ext cx="1091760" cy="1093851"/>
            <a:chOff x="0" y="297"/>
            <a:chExt cx="1080" cy="487"/>
          </a:xfr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2700000" scaled="1"/>
            <a:tileRect/>
          </a:gradFill>
        </p:grpSpPr>
        <p:sp>
          <p:nvSpPr>
            <p:cNvPr id="180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181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6631375" y="2319150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招聘单位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会员服务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grpSp>
        <p:nvGrpSpPr>
          <p:cNvPr id="182" name="组合 134"/>
          <p:cNvGrpSpPr/>
          <p:nvPr/>
        </p:nvGrpSpPr>
        <p:grpSpPr>
          <a:xfrm>
            <a:off x="6065615" y="3374192"/>
            <a:ext cx="1091760" cy="1093851"/>
            <a:chOff x="0" y="297"/>
            <a:chExt cx="1080" cy="487"/>
          </a:xfr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2700000" scaled="1"/>
            <a:tileRect/>
          </a:gradFill>
        </p:grpSpPr>
        <p:sp>
          <p:nvSpPr>
            <p:cNvPr id="183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184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185" name="矩形 184"/>
          <p:cNvSpPr/>
          <p:nvPr/>
        </p:nvSpPr>
        <p:spPr>
          <a:xfrm>
            <a:off x="6108793" y="3628729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高级人才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寻访服务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grpSp>
        <p:nvGrpSpPr>
          <p:cNvPr id="186" name="组合 134"/>
          <p:cNvGrpSpPr/>
          <p:nvPr/>
        </p:nvGrpSpPr>
        <p:grpSpPr>
          <a:xfrm>
            <a:off x="6081139" y="4643043"/>
            <a:ext cx="1091760" cy="1093851"/>
            <a:chOff x="0" y="297"/>
            <a:chExt cx="1080" cy="487"/>
          </a:xfrm>
          <a:gradFill flip="none" rotWithShape="1">
            <a:gsLst>
              <a:gs pos="0">
                <a:schemeClr val="accent6">
                  <a:shade val="30000"/>
                  <a:satMod val="115000"/>
                </a:schemeClr>
              </a:gs>
              <a:gs pos="50000">
                <a:schemeClr val="accent6"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</a:schemeClr>
              </a:gs>
            </a:gsLst>
            <a:lin ang="2700000" scaled="1"/>
            <a:tileRect/>
          </a:gradFill>
        </p:grpSpPr>
        <p:sp>
          <p:nvSpPr>
            <p:cNvPr id="187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188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189" name="矩形 188"/>
          <p:cNvSpPr/>
          <p:nvPr/>
        </p:nvSpPr>
        <p:spPr>
          <a:xfrm>
            <a:off x="6124317" y="4897580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人才经纪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服务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grpSp>
        <p:nvGrpSpPr>
          <p:cNvPr id="190" name="组合 134"/>
          <p:cNvGrpSpPr/>
          <p:nvPr/>
        </p:nvGrpSpPr>
        <p:grpSpPr>
          <a:xfrm>
            <a:off x="7154383" y="5546593"/>
            <a:ext cx="1091760" cy="1093851"/>
            <a:chOff x="0" y="297"/>
            <a:chExt cx="1080" cy="487"/>
          </a:xfr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191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192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193" name="矩形 192"/>
          <p:cNvSpPr/>
          <p:nvPr/>
        </p:nvSpPr>
        <p:spPr>
          <a:xfrm>
            <a:off x="7197561" y="5801130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招聘流程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外包服务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196" name="Line 114"/>
          <p:cNvSpPr/>
          <p:nvPr/>
        </p:nvSpPr>
        <p:spPr>
          <a:xfrm>
            <a:off x="9301109" y="6166190"/>
            <a:ext cx="828929" cy="0"/>
          </a:xfrm>
          <a:prstGeom prst="line">
            <a:avLst/>
          </a:prstGeom>
          <a:ln w="9525">
            <a:noFill/>
          </a:ln>
        </p:spPr>
        <p:txBody>
          <a:bodyPr anchor="t"/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95" name="Oval 96"/>
          <p:cNvSpPr/>
          <p:nvPr/>
        </p:nvSpPr>
        <p:spPr>
          <a:xfrm flipH="1">
            <a:off x="8825982" y="5687148"/>
            <a:ext cx="1091760" cy="1093851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97" name="矩形 196"/>
          <p:cNvSpPr/>
          <p:nvPr/>
        </p:nvSpPr>
        <p:spPr>
          <a:xfrm>
            <a:off x="8869160" y="594168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业务流程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外包服务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grpSp>
        <p:nvGrpSpPr>
          <p:cNvPr id="198" name="组合 134"/>
          <p:cNvGrpSpPr/>
          <p:nvPr/>
        </p:nvGrpSpPr>
        <p:grpSpPr>
          <a:xfrm>
            <a:off x="10104812" y="4847836"/>
            <a:ext cx="1091760" cy="1093851"/>
            <a:chOff x="0" y="297"/>
            <a:chExt cx="1080" cy="487"/>
          </a:xfrm>
          <a:gradFill flip="none" rotWithShape="1">
            <a:gsLst>
              <a:gs pos="0">
                <a:schemeClr val="accent2">
                  <a:lumMod val="75000"/>
                  <a:shade val="30000"/>
                  <a:satMod val="115000"/>
                </a:schemeClr>
              </a:gs>
              <a:gs pos="50000">
                <a:schemeClr val="accent2">
                  <a:lumMod val="75000"/>
                  <a:shade val="67500"/>
                  <a:satMod val="115000"/>
                </a:schemeClr>
              </a:gs>
              <a:gs pos="100000">
                <a:schemeClr val="accent2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grpSpPr>
        <p:sp>
          <p:nvSpPr>
            <p:cNvPr id="199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200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201" name="矩形 200"/>
          <p:cNvSpPr/>
          <p:nvPr/>
        </p:nvSpPr>
        <p:spPr>
          <a:xfrm>
            <a:off x="10147990" y="5102373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综合校园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招聘服务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grpSp>
        <p:nvGrpSpPr>
          <p:cNvPr id="202" name="组合 134"/>
          <p:cNvGrpSpPr/>
          <p:nvPr/>
        </p:nvGrpSpPr>
        <p:grpSpPr>
          <a:xfrm>
            <a:off x="10381663" y="3431880"/>
            <a:ext cx="1091760" cy="1093851"/>
            <a:chOff x="0" y="297"/>
            <a:chExt cx="1080" cy="487"/>
          </a:xfrm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lin ang="2700000" scaled="1"/>
            <a:tileRect/>
          </a:gradFill>
        </p:grpSpPr>
        <p:sp>
          <p:nvSpPr>
            <p:cNvPr id="203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204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205" name="矩形 204"/>
          <p:cNvSpPr/>
          <p:nvPr/>
        </p:nvSpPr>
        <p:spPr>
          <a:xfrm>
            <a:off x="10424841" y="3691628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退役军官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走进企业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grpSp>
        <p:nvGrpSpPr>
          <p:cNvPr id="206" name="组合 134"/>
          <p:cNvGrpSpPr/>
          <p:nvPr/>
        </p:nvGrpSpPr>
        <p:grpSpPr>
          <a:xfrm>
            <a:off x="9675421" y="2140322"/>
            <a:ext cx="1091760" cy="1093851"/>
            <a:chOff x="0" y="297"/>
            <a:chExt cx="1080" cy="487"/>
          </a:xfr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207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208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209" name="矩形 208"/>
          <p:cNvSpPr/>
          <p:nvPr/>
        </p:nvSpPr>
        <p:spPr>
          <a:xfrm>
            <a:off x="9718598" y="2394859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海外人才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精准寻聘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grpSp>
        <p:nvGrpSpPr>
          <p:cNvPr id="210" name="组合 134"/>
          <p:cNvGrpSpPr/>
          <p:nvPr/>
        </p:nvGrpSpPr>
        <p:grpSpPr>
          <a:xfrm>
            <a:off x="8104187" y="1782401"/>
            <a:ext cx="1091760" cy="1093851"/>
            <a:chOff x="0" y="297"/>
            <a:chExt cx="1080" cy="487"/>
          </a:xfrm>
          <a:gradFill flip="none" rotWithShape="1">
            <a:gsLst>
              <a:gs pos="0">
                <a:srgbClr val="993366">
                  <a:shade val="30000"/>
                  <a:satMod val="115000"/>
                </a:srgbClr>
              </a:gs>
              <a:gs pos="50000">
                <a:srgbClr val="993366">
                  <a:shade val="67500"/>
                  <a:satMod val="115000"/>
                </a:srgbClr>
              </a:gs>
              <a:gs pos="100000">
                <a:srgbClr val="993366">
                  <a:shade val="100000"/>
                  <a:satMod val="115000"/>
                </a:srgbClr>
              </a:gs>
            </a:gsLst>
            <a:lin ang="2700000" scaled="1"/>
            <a:tileRect/>
          </a:gradFill>
        </p:grpSpPr>
        <p:sp>
          <p:nvSpPr>
            <p:cNvPr id="211" name="Oval 96"/>
            <p:cNvSpPr/>
            <p:nvPr/>
          </p:nvSpPr>
          <p:spPr>
            <a:xfrm flipH="1">
              <a:off x="0" y="297"/>
              <a:ext cx="1080" cy="487"/>
            </a:xfrm>
            <a:prstGeom prst="ellipse">
              <a:avLst/>
            </a:prstGeom>
            <a:grpFill/>
            <a:ln w="9525">
              <a:noFill/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212" name="Line 114"/>
            <p:cNvSpPr/>
            <p:nvPr/>
          </p:nvSpPr>
          <p:spPr>
            <a:xfrm>
              <a:off x="130" y="700"/>
              <a:ext cx="820" cy="0"/>
            </a:xfrm>
            <a:prstGeom prst="line">
              <a:avLst/>
            </a:prstGeom>
            <a:grpFill/>
            <a:ln w="9525">
              <a:noFill/>
            </a:ln>
          </p:spPr>
          <p:txBody>
            <a:bodyPr anchor="t"/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</p:grpSp>
      <p:sp>
        <p:nvSpPr>
          <p:cNvPr id="213" name="矩形 212"/>
          <p:cNvSpPr/>
          <p:nvPr/>
        </p:nvSpPr>
        <p:spPr>
          <a:xfrm>
            <a:off x="8044771" y="2036938"/>
            <a:ext cx="12105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政府大型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人才双选会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31" name="箭头: 右 30"/>
          <p:cNvSpPr/>
          <p:nvPr/>
        </p:nvSpPr>
        <p:spPr>
          <a:xfrm>
            <a:off x="9675421" y="3861576"/>
            <a:ext cx="454617" cy="419216"/>
          </a:xfrm>
          <a:prstGeom prst="rightArrow">
            <a:avLst/>
          </a:prstGeom>
          <a:solidFill>
            <a:srgbClr val="9EB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4" name="箭头: 右 213"/>
          <p:cNvSpPr/>
          <p:nvPr/>
        </p:nvSpPr>
        <p:spPr>
          <a:xfrm rot="1917550">
            <a:off x="9553895" y="4585659"/>
            <a:ext cx="431718" cy="419216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5" name="箭头: 右 214"/>
          <p:cNvSpPr/>
          <p:nvPr/>
        </p:nvSpPr>
        <p:spPr>
          <a:xfrm rot="4136624">
            <a:off x="8899107" y="5084571"/>
            <a:ext cx="442126" cy="4192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6" name="箭头: 右 215"/>
          <p:cNvSpPr/>
          <p:nvPr/>
        </p:nvSpPr>
        <p:spPr>
          <a:xfrm rot="7335015">
            <a:off x="7955294" y="5032479"/>
            <a:ext cx="436232" cy="4192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7" name="箭头: 右 216"/>
          <p:cNvSpPr/>
          <p:nvPr/>
        </p:nvSpPr>
        <p:spPr>
          <a:xfrm rot="9177483">
            <a:off x="7342996" y="4507868"/>
            <a:ext cx="459389" cy="419216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8" name="箭头: 右 217"/>
          <p:cNvSpPr/>
          <p:nvPr/>
        </p:nvSpPr>
        <p:spPr>
          <a:xfrm rot="11185215">
            <a:off x="7296096" y="3827075"/>
            <a:ext cx="459038" cy="419216"/>
          </a:xfrm>
          <a:prstGeom prst="rightArrow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9" name="箭头: 右 218"/>
          <p:cNvSpPr/>
          <p:nvPr/>
        </p:nvSpPr>
        <p:spPr>
          <a:xfrm rot="13091454">
            <a:off x="7699626" y="3211857"/>
            <a:ext cx="391644" cy="419216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0" name="箭头: 右 219"/>
          <p:cNvSpPr/>
          <p:nvPr/>
        </p:nvSpPr>
        <p:spPr>
          <a:xfrm rot="16200000">
            <a:off x="8485635" y="2954945"/>
            <a:ext cx="369838" cy="419216"/>
          </a:xfrm>
          <a:prstGeom prst="rightArrow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1" name="箭头: 右 220"/>
          <p:cNvSpPr/>
          <p:nvPr/>
        </p:nvSpPr>
        <p:spPr>
          <a:xfrm rot="19251176">
            <a:off x="9265494" y="3174855"/>
            <a:ext cx="389306" cy="419216"/>
          </a:xfrm>
          <a:prstGeom prst="rightArrow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828845" y="2446365"/>
            <a:ext cx="410784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00"/>
              </a:buClr>
            </a:pPr>
            <a:r>
              <a:rPr lang="zh-CN" altLang="en-US" sz="2000" b="1" dirty="0"/>
              <a:t>人才配置服务板块：</a:t>
            </a:r>
            <a:endParaRPr lang="en-US" altLang="zh-CN" sz="2000" b="1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en-US" sz="1600" dirty="0"/>
              <a:t>基于一览网络人才配置服务的线上“行招聘网站阵列”、线下“职业经纪人团队”保障措施，提供招聘单位会员服务，高级人才寻访服务，人才经纪服务，招聘流程外包服务，业务流程外包服务，综合校园招聘服务，退役军官走进企业推动党建和企业文化建设服务，海外人才精准寻聘服务，政府大型人才双选会承办服务等成熟业务形态；</a:t>
            </a:r>
            <a:endParaRPr lang="zh-CN" altLang="en-US" sz="1600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defTabSz="914400"/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产品服务形态</a:t>
            </a:r>
            <a:endParaRPr lang="zh-CN" altLang="en-US" sz="2000" kern="12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420090" y="2084724"/>
            <a:ext cx="529088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/>
              <a:t>学习培训服务板块：</a:t>
            </a:r>
            <a:endParaRPr lang="zh-CN" altLang="zh-CN" sz="2000" b="1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1600" dirty="0"/>
              <a:t>基于一览网络学习培训服务的线上“业问”、线下“扎堆”基础设施，面向在校学生各类通识教育的素质工程（包括人工智能素质工程、媒体传播素质工程、财经理财素质工程、人力资源管理素质工程、创新创业素质工程等业务形态）；面向政府公职人员的新型领域素质工程（包括人工智能素质工程、大数据素质工程、互联网＋素质工程等成熟业务形态）；面向行业大咖的师徒职业成长社区服务（行业大咖在自带粉丝的基础上，整合一览网络职业社区长期汇聚的行业专业人才，形成强大的专业人才汇聚力量，在专属的职业社区里便捷交流分享成长），同时共享一览网络布局在各个高新区的线下“扎堆”场所。</a:t>
            </a:r>
            <a:endParaRPr lang="zh-CN" altLang="zh-CN" sz="1600" dirty="0"/>
          </a:p>
        </p:txBody>
      </p:sp>
      <p:sp>
        <p:nvSpPr>
          <p:cNvPr id="11" name="Oval 96"/>
          <p:cNvSpPr/>
          <p:nvPr/>
        </p:nvSpPr>
        <p:spPr>
          <a:xfrm flipH="1">
            <a:off x="2596489" y="3449506"/>
            <a:ext cx="1608780" cy="1611861"/>
          </a:xfrm>
          <a:prstGeom prst="ellipse">
            <a:avLst/>
          </a:prstGeom>
          <a:solidFill>
            <a:srgbClr val="CC0000"/>
          </a:solidFill>
          <a:ln w="5715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2" name="Line 114"/>
          <p:cNvSpPr/>
          <p:nvPr/>
        </p:nvSpPr>
        <p:spPr>
          <a:xfrm>
            <a:off x="2790138" y="4783346"/>
            <a:ext cx="1221481" cy="0"/>
          </a:xfrm>
          <a:prstGeom prst="line">
            <a:avLst/>
          </a:prstGeom>
          <a:ln w="9525">
            <a:noFill/>
          </a:ln>
        </p:spPr>
        <p:txBody>
          <a:bodyPr anchor="t"/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859182" y="3918088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1" dirty="0">
                <a:solidFill>
                  <a:schemeClr val="bg1"/>
                </a:solidFill>
              </a:rPr>
              <a:t>学习培训</a:t>
            </a:r>
            <a:endParaRPr lang="en-US" altLang="zh-CN" b="1" dirty="0">
              <a:solidFill>
                <a:schemeClr val="bg1"/>
              </a:solidFill>
            </a:endParaRPr>
          </a:p>
          <a:p>
            <a:r>
              <a:rPr lang="zh-CN" altLang="zh-CN" b="1" dirty="0">
                <a:solidFill>
                  <a:schemeClr val="bg1"/>
                </a:solidFill>
              </a:rPr>
              <a:t>服务板块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16" name="Oval 96"/>
          <p:cNvSpPr/>
          <p:nvPr/>
        </p:nvSpPr>
        <p:spPr>
          <a:xfrm flipH="1">
            <a:off x="1804364" y="1808729"/>
            <a:ext cx="1091760" cy="1093851"/>
          </a:xfrm>
          <a:prstGeom prst="ellipse">
            <a:avLst/>
          </a:prstGeom>
          <a:gradFill flip="none" rotWithShape="1">
            <a:gsLst>
              <a:gs pos="0">
                <a:srgbClr val="002060">
                  <a:tint val="66000"/>
                  <a:satMod val="160000"/>
                </a:srgbClr>
              </a:gs>
              <a:gs pos="50000">
                <a:srgbClr val="002060">
                  <a:tint val="44500"/>
                  <a:satMod val="160000"/>
                </a:srgbClr>
              </a:gs>
              <a:gs pos="100000">
                <a:srgbClr val="00206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47542" y="206326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人工智能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素质工程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21" name="Oval 96"/>
          <p:cNvSpPr/>
          <p:nvPr/>
        </p:nvSpPr>
        <p:spPr>
          <a:xfrm flipH="1">
            <a:off x="691873" y="2902580"/>
            <a:ext cx="1091760" cy="1093851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35051" y="3157117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媒体传播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素质工程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26" name="Oval 96"/>
          <p:cNvSpPr/>
          <p:nvPr/>
        </p:nvSpPr>
        <p:spPr>
          <a:xfrm flipH="1">
            <a:off x="714014" y="4428361"/>
            <a:ext cx="1091760" cy="1093851"/>
          </a:xfrm>
          <a:prstGeom prst="ellipse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57192" y="4682898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财经理财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素质工程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1" name="Oval 96"/>
          <p:cNvSpPr/>
          <p:nvPr/>
        </p:nvSpPr>
        <p:spPr>
          <a:xfrm flipH="1">
            <a:off x="1673672" y="5510474"/>
            <a:ext cx="1222452" cy="1224793"/>
          </a:xfrm>
          <a:prstGeom prst="ellipse">
            <a:avLst/>
          </a:pr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564613" y="5892897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人力资源管理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素质工程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33" name="Line 114"/>
          <p:cNvSpPr/>
          <p:nvPr/>
        </p:nvSpPr>
        <p:spPr>
          <a:xfrm>
            <a:off x="3962373" y="6186731"/>
            <a:ext cx="828929" cy="0"/>
          </a:xfrm>
          <a:prstGeom prst="line">
            <a:avLst/>
          </a:prstGeom>
          <a:ln w="9525">
            <a:noFill/>
          </a:ln>
        </p:spPr>
        <p:txBody>
          <a:bodyPr anchor="t"/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35" name="Oval 96"/>
          <p:cNvSpPr/>
          <p:nvPr/>
        </p:nvSpPr>
        <p:spPr>
          <a:xfrm flipH="1">
            <a:off x="3487246" y="5707689"/>
            <a:ext cx="1091760" cy="1093851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530424" y="596222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创新创业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素质工程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40" name="Oval 96"/>
          <p:cNvSpPr/>
          <p:nvPr/>
        </p:nvSpPr>
        <p:spPr>
          <a:xfrm flipH="1">
            <a:off x="4863757" y="4682898"/>
            <a:ext cx="1091760" cy="1093851"/>
          </a:xfrm>
          <a:prstGeom prst="ellipse">
            <a:avLst/>
          </a:prstGeom>
          <a:gradFill flip="none" rotWithShape="1">
            <a:gsLst>
              <a:gs pos="0">
                <a:srgbClr val="4472C4">
                  <a:shade val="30000"/>
                  <a:satMod val="115000"/>
                </a:srgbClr>
              </a:gs>
              <a:gs pos="50000">
                <a:srgbClr val="4472C4">
                  <a:shade val="67500"/>
                  <a:satMod val="115000"/>
                </a:srgbClr>
              </a:gs>
              <a:gs pos="100000">
                <a:srgbClr val="4472C4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41" name="Line 114"/>
          <p:cNvSpPr/>
          <p:nvPr/>
        </p:nvSpPr>
        <p:spPr>
          <a:xfrm>
            <a:off x="4995173" y="5588077"/>
            <a:ext cx="828929" cy="0"/>
          </a:xfrm>
          <a:prstGeom prst="line">
            <a:avLst/>
          </a:prstGeom>
          <a:solidFill>
            <a:srgbClr val="4472C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906935" y="4937435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大数据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素质工程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45" name="Oval 96"/>
          <p:cNvSpPr/>
          <p:nvPr/>
        </p:nvSpPr>
        <p:spPr>
          <a:xfrm flipH="1">
            <a:off x="5004554" y="3125707"/>
            <a:ext cx="1091760" cy="1093851"/>
          </a:xfrm>
          <a:prstGeom prst="ellipse">
            <a:avLst/>
          </a:prstGeom>
          <a:gradFill flip="none" rotWithShape="1">
            <a:gsLst>
              <a:gs pos="0">
                <a:srgbClr val="9EB5BB">
                  <a:shade val="30000"/>
                  <a:satMod val="115000"/>
                </a:srgbClr>
              </a:gs>
              <a:gs pos="50000">
                <a:srgbClr val="9EB5BB">
                  <a:shade val="67500"/>
                  <a:satMod val="115000"/>
                </a:srgbClr>
              </a:gs>
              <a:gs pos="100000">
                <a:srgbClr val="9EB5BB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047732" y="3410084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互联网＋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素质工程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50" name="Oval 96"/>
          <p:cNvSpPr/>
          <p:nvPr/>
        </p:nvSpPr>
        <p:spPr>
          <a:xfrm flipH="1">
            <a:off x="3748742" y="1789734"/>
            <a:ext cx="1091760" cy="109385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57" name="箭头: 右 56"/>
          <p:cNvSpPr/>
          <p:nvPr/>
        </p:nvSpPr>
        <p:spPr>
          <a:xfrm rot="20698127">
            <a:off x="4314581" y="3729375"/>
            <a:ext cx="354591" cy="419216"/>
          </a:xfrm>
          <a:prstGeom prst="rightArrow">
            <a:avLst/>
          </a:prstGeom>
          <a:solidFill>
            <a:srgbClr val="9EB5B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箭头: 右 57"/>
          <p:cNvSpPr/>
          <p:nvPr/>
        </p:nvSpPr>
        <p:spPr>
          <a:xfrm rot="1482225">
            <a:off x="4212680" y="4606891"/>
            <a:ext cx="400244" cy="419216"/>
          </a:xfrm>
          <a:prstGeom prst="rightArrow">
            <a:avLst/>
          </a:prstGeom>
          <a:solidFill>
            <a:srgbClr val="4472C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箭头: 右 58"/>
          <p:cNvSpPr/>
          <p:nvPr/>
        </p:nvSpPr>
        <p:spPr>
          <a:xfrm rot="4136624">
            <a:off x="3570949" y="5089703"/>
            <a:ext cx="409105" cy="419216"/>
          </a:xfrm>
          <a:prstGeom prst="rightArrow">
            <a:avLst/>
          </a:prstGeom>
          <a:solidFill>
            <a:srgbClr val="FF00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箭头: 右 59"/>
          <p:cNvSpPr/>
          <p:nvPr/>
        </p:nvSpPr>
        <p:spPr>
          <a:xfrm rot="7335015">
            <a:off x="2540079" y="5097992"/>
            <a:ext cx="482574" cy="419216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箭头: 右 60"/>
          <p:cNvSpPr/>
          <p:nvPr/>
        </p:nvSpPr>
        <p:spPr>
          <a:xfrm rot="9631870">
            <a:off x="2010970" y="4533957"/>
            <a:ext cx="455242" cy="4192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箭头: 右 61"/>
          <p:cNvSpPr/>
          <p:nvPr/>
        </p:nvSpPr>
        <p:spPr>
          <a:xfrm rot="12109081">
            <a:off x="1999491" y="3693143"/>
            <a:ext cx="455279" cy="4192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箭头: 右 62"/>
          <p:cNvSpPr/>
          <p:nvPr/>
        </p:nvSpPr>
        <p:spPr>
          <a:xfrm rot="14164377">
            <a:off x="2661535" y="3070680"/>
            <a:ext cx="349025" cy="419216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箭头: 右 64"/>
          <p:cNvSpPr/>
          <p:nvPr/>
        </p:nvSpPr>
        <p:spPr>
          <a:xfrm rot="17700982">
            <a:off x="3668885" y="3005460"/>
            <a:ext cx="451481" cy="419216"/>
          </a:xfrm>
          <a:prstGeom prst="rightArrow">
            <a:avLst/>
          </a:prstGeom>
          <a:solidFill>
            <a:srgbClr val="3333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3997104" y="2115789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</a:rPr>
              <a:t>……</a:t>
            </a:r>
            <a:endParaRPr lang="zh-CN" alt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defTabSz="914400"/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产品服务形态</a:t>
            </a:r>
            <a:endParaRPr lang="zh-CN" altLang="en-US" sz="2000" kern="12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983933" y="2487668"/>
            <a:ext cx="4365989" cy="3353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b="1" dirty="0"/>
              <a:t>人才与产业融合智库服务板块：</a:t>
            </a:r>
            <a:endParaRPr lang="zh-CN" altLang="zh-CN" sz="2000" b="1" dirty="0"/>
          </a:p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1600" dirty="0"/>
              <a:t>基于一览网络的大数据、云计算、人工智能技术应用和广泛的战略合作伙伴资源，为政府、园区和大型企业的人才调查报告服务、</a:t>
            </a:r>
            <a:r>
              <a:rPr lang="zh-CN" altLang="zh-CN" sz="1600" b="1" dirty="0"/>
              <a:t>人才与产业融合发展专家咨询及方案设计服务、新型产业和人才融合发展高峰论坛服务</a:t>
            </a:r>
            <a:r>
              <a:rPr lang="zh-CN" altLang="zh-CN" sz="1600" dirty="0"/>
              <a:t>、互联网</a:t>
            </a:r>
            <a:r>
              <a:rPr lang="en-US" altLang="zh-CN" sz="1600" dirty="0"/>
              <a:t>+</a:t>
            </a:r>
            <a:r>
              <a:rPr lang="zh-CN" altLang="zh-CN" sz="1600" dirty="0"/>
              <a:t>人社服务、雇主品牌咨询与建设服务、海外高级人才批量寻聘服务，员工学习成长解决方案服务等。</a:t>
            </a:r>
            <a:endParaRPr lang="zh-CN" altLang="zh-CN" sz="1600" dirty="0"/>
          </a:p>
        </p:txBody>
      </p:sp>
      <p:sp>
        <p:nvSpPr>
          <p:cNvPr id="5" name="Oval 96"/>
          <p:cNvSpPr/>
          <p:nvPr/>
        </p:nvSpPr>
        <p:spPr>
          <a:xfrm flipH="1">
            <a:off x="8112649" y="3415317"/>
            <a:ext cx="1608780" cy="1611861"/>
          </a:xfrm>
          <a:prstGeom prst="ellipse">
            <a:avLst/>
          </a:prstGeom>
          <a:solidFill>
            <a:srgbClr val="CC0000"/>
          </a:solidFill>
          <a:ln w="5715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6" name="Line 114"/>
          <p:cNvSpPr/>
          <p:nvPr/>
        </p:nvSpPr>
        <p:spPr>
          <a:xfrm>
            <a:off x="8306298" y="4749157"/>
            <a:ext cx="1221481" cy="0"/>
          </a:xfrm>
          <a:prstGeom prst="line">
            <a:avLst/>
          </a:prstGeom>
          <a:ln w="9525">
            <a:noFill/>
          </a:ln>
        </p:spPr>
        <p:txBody>
          <a:bodyPr anchor="t"/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25214" y="3883899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b="1" dirty="0">
                <a:solidFill>
                  <a:schemeClr val="bg1"/>
                </a:solidFill>
              </a:rPr>
              <a:t>人才与产业</a:t>
            </a:r>
            <a:endParaRPr lang="en-US" altLang="zh-CN" b="1" dirty="0">
              <a:solidFill>
                <a:schemeClr val="bg1"/>
              </a:solidFill>
            </a:endParaRPr>
          </a:p>
          <a:p>
            <a:pPr algn="ctr"/>
            <a:r>
              <a:rPr lang="zh-CN" altLang="zh-CN" b="1" dirty="0">
                <a:solidFill>
                  <a:schemeClr val="bg1"/>
                </a:solidFill>
              </a:rPr>
              <a:t>融合智库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36" name="Oval 96"/>
          <p:cNvSpPr/>
          <p:nvPr/>
        </p:nvSpPr>
        <p:spPr>
          <a:xfrm flipH="1">
            <a:off x="7405108" y="5374446"/>
            <a:ext cx="1415772" cy="1418484"/>
          </a:xfrm>
          <a:prstGeom prst="ellipse">
            <a:avLst/>
          </a:prstGeom>
          <a:gradFill flip="none" rotWithShape="1">
            <a:gsLst>
              <a:gs pos="0">
                <a:srgbClr val="70AD47">
                  <a:shade val="30000"/>
                  <a:satMod val="115000"/>
                </a:srgbClr>
              </a:gs>
              <a:gs pos="50000">
                <a:srgbClr val="70AD47">
                  <a:shade val="67500"/>
                  <a:satMod val="115000"/>
                </a:srgbClr>
              </a:gs>
              <a:gs pos="100000">
                <a:srgbClr val="70AD47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480053" y="5825683"/>
            <a:ext cx="1210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品牌咨询与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建设服务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17" name="Line 114"/>
          <p:cNvSpPr/>
          <p:nvPr/>
        </p:nvSpPr>
        <p:spPr>
          <a:xfrm>
            <a:off x="9478533" y="6152542"/>
            <a:ext cx="828929" cy="0"/>
          </a:xfrm>
          <a:prstGeom prst="line">
            <a:avLst/>
          </a:prstGeom>
          <a:ln w="9525">
            <a:noFill/>
          </a:ln>
        </p:spPr>
        <p:txBody>
          <a:bodyPr anchor="t"/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21" name="Line 114"/>
          <p:cNvSpPr/>
          <p:nvPr/>
        </p:nvSpPr>
        <p:spPr>
          <a:xfrm>
            <a:off x="10511333" y="5553888"/>
            <a:ext cx="828929" cy="0"/>
          </a:xfrm>
          <a:prstGeom prst="line">
            <a:avLst/>
          </a:prstGeom>
          <a:solidFill>
            <a:srgbClr val="4472C4"/>
          </a:solidFill>
          <a:ln w="9525">
            <a:noFill/>
          </a:ln>
        </p:spPr>
        <p:txBody>
          <a:bodyPr anchor="t"/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20" name="Oval 96"/>
          <p:cNvSpPr/>
          <p:nvPr/>
        </p:nvSpPr>
        <p:spPr>
          <a:xfrm flipH="1">
            <a:off x="10337683" y="3609912"/>
            <a:ext cx="1415772" cy="1418484"/>
          </a:xfrm>
          <a:prstGeom prst="ellipse">
            <a:avLst/>
          </a:prstGeom>
          <a:gradFill flip="none" rotWithShape="1">
            <a:gsLst>
              <a:gs pos="0">
                <a:srgbClr val="4472C4">
                  <a:shade val="30000"/>
                  <a:satMod val="115000"/>
                </a:srgbClr>
              </a:gs>
              <a:gs pos="50000">
                <a:srgbClr val="4472C4">
                  <a:shade val="67500"/>
                  <a:satMod val="115000"/>
                </a:srgbClr>
              </a:gs>
              <a:gs pos="100000">
                <a:srgbClr val="4472C4">
                  <a:shade val="100000"/>
                  <a:satMod val="115000"/>
                </a:srgbClr>
              </a:gs>
            </a:gsLst>
            <a:lin ang="2700000" scaled="1"/>
            <a:tileRect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329473" y="4043412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员工学习成长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解决方案服务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27" name="箭头: 右 26"/>
          <p:cNvSpPr/>
          <p:nvPr/>
        </p:nvSpPr>
        <p:spPr>
          <a:xfrm>
            <a:off x="9852867" y="4020066"/>
            <a:ext cx="414465" cy="419216"/>
          </a:xfrm>
          <a:prstGeom prst="rightArrow">
            <a:avLst/>
          </a:prstGeom>
          <a:solidFill>
            <a:srgbClr val="4472C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箭头: 右 27"/>
          <p:cNvSpPr/>
          <p:nvPr/>
        </p:nvSpPr>
        <p:spPr>
          <a:xfrm rot="2894614">
            <a:off x="9411326" y="4925020"/>
            <a:ext cx="426477" cy="419216"/>
          </a:xfrm>
          <a:prstGeom prst="rightArrow">
            <a:avLst/>
          </a:prstGeom>
          <a:solidFill>
            <a:srgbClr val="FF006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箭头: 右 28"/>
          <p:cNvSpPr/>
          <p:nvPr/>
        </p:nvSpPr>
        <p:spPr>
          <a:xfrm rot="6991087">
            <a:off x="8280084" y="5032384"/>
            <a:ext cx="410714" cy="419216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箭头: 右 29"/>
          <p:cNvSpPr/>
          <p:nvPr/>
        </p:nvSpPr>
        <p:spPr>
          <a:xfrm rot="9631870">
            <a:off x="7516233" y="4364277"/>
            <a:ext cx="466460" cy="419216"/>
          </a:xfrm>
          <a:prstGeom prst="right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箭头: 右 30"/>
          <p:cNvSpPr/>
          <p:nvPr/>
        </p:nvSpPr>
        <p:spPr>
          <a:xfrm rot="12109081">
            <a:off x="7626550" y="3485821"/>
            <a:ext cx="439570" cy="41921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箭头: 右 31"/>
          <p:cNvSpPr/>
          <p:nvPr/>
        </p:nvSpPr>
        <p:spPr>
          <a:xfrm rot="15498654">
            <a:off x="8405011" y="2953789"/>
            <a:ext cx="425682" cy="419216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箭头: 右 32"/>
          <p:cNvSpPr/>
          <p:nvPr/>
        </p:nvSpPr>
        <p:spPr>
          <a:xfrm rot="18848388">
            <a:off x="9522507" y="3173573"/>
            <a:ext cx="456456" cy="419216"/>
          </a:xfrm>
          <a:prstGeom prst="rightArrow">
            <a:avLst/>
          </a:prstGeom>
          <a:solidFill>
            <a:srgbClr val="333399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4" name="组合 43"/>
          <p:cNvGrpSpPr/>
          <p:nvPr/>
        </p:nvGrpSpPr>
        <p:grpSpPr>
          <a:xfrm>
            <a:off x="9915054" y="2186883"/>
            <a:ext cx="1091760" cy="1093851"/>
            <a:chOff x="9791803" y="2122101"/>
            <a:chExt cx="1091760" cy="1093851"/>
          </a:xfrm>
        </p:grpSpPr>
        <p:sp>
          <p:nvSpPr>
            <p:cNvPr id="25" name="Oval 96"/>
            <p:cNvSpPr/>
            <p:nvPr/>
          </p:nvSpPr>
          <p:spPr>
            <a:xfrm flipH="1">
              <a:off x="9791803" y="2122101"/>
              <a:ext cx="1091760" cy="1093851"/>
            </a:xfrm>
            <a:prstGeom prst="ellipse">
              <a:avLst/>
            </a:prstGeom>
            <a:noFill/>
            <a:ln w="38100">
              <a:solidFill>
                <a:srgbClr val="333399"/>
              </a:solidFill>
            </a:ln>
          </p:spPr>
          <p:txBody>
            <a:bodyPr wrap="square" lIns="82124" tIns="41061" rIns="82124" bIns="41061" anchor="ctr">
              <a:spAutoFit/>
            </a:bodyPr>
            <a:lstStyle/>
            <a:p>
              <a:pPr lvl="0"/>
              <a:endParaRPr lang="zh-CN" altLang="en-US" dirty="0">
                <a:latin typeface="微软雅黑" panose="020B0503020204020204" pitchFamily="2" charset="-122"/>
                <a:ea typeface="微软雅黑" panose="020B0503020204020204" pitchFamily="2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10040165" y="2448156"/>
              <a:ext cx="59503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600" b="1" dirty="0"/>
                <a:t>……</a:t>
              </a:r>
              <a:endParaRPr lang="zh-CN" altLang="en-US" sz="1600" b="1" dirty="0"/>
            </a:p>
          </p:txBody>
        </p:sp>
      </p:grpSp>
      <p:sp>
        <p:nvSpPr>
          <p:cNvPr id="35" name="Oval 96"/>
          <p:cNvSpPr/>
          <p:nvPr/>
        </p:nvSpPr>
        <p:spPr>
          <a:xfrm flipH="1">
            <a:off x="9521474" y="5242078"/>
            <a:ext cx="1415772" cy="1418484"/>
          </a:xfrm>
          <a:prstGeom prst="ellipse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513264" y="5616227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海外高级人才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批量寻聘服务</a:t>
            </a:r>
            <a:endParaRPr lang="en-US" altLang="zh-CN" sz="1600" dirty="0">
              <a:solidFill>
                <a:schemeClr val="bg1"/>
              </a:solidFill>
            </a:endParaRPr>
          </a:p>
        </p:txBody>
      </p:sp>
      <p:sp>
        <p:nvSpPr>
          <p:cNvPr id="37" name="Oval 96"/>
          <p:cNvSpPr/>
          <p:nvPr/>
        </p:nvSpPr>
        <p:spPr>
          <a:xfrm flipH="1">
            <a:off x="6001345" y="4207064"/>
            <a:ext cx="1415772" cy="1418484"/>
          </a:xfrm>
          <a:prstGeom prst="ellipse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068416" y="4653774"/>
            <a:ext cx="13308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互联网</a:t>
            </a:r>
            <a:r>
              <a:rPr lang="en-US" altLang="zh-CN" sz="1600" dirty="0">
                <a:solidFill>
                  <a:schemeClr val="bg1"/>
                </a:solidFill>
              </a:rPr>
              <a:t>+</a:t>
            </a:r>
            <a:r>
              <a:rPr lang="zh-CN" altLang="zh-CN" sz="1600" dirty="0">
                <a:solidFill>
                  <a:schemeClr val="bg1"/>
                </a:solidFill>
              </a:rPr>
              <a:t>人社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服务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8" name="Oval 96"/>
          <p:cNvSpPr/>
          <p:nvPr/>
        </p:nvSpPr>
        <p:spPr>
          <a:xfrm flipH="1">
            <a:off x="6150974" y="2600288"/>
            <a:ext cx="1415772" cy="1418484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2700000" scaled="1"/>
            <a:tileRect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215011" y="3039682"/>
            <a:ext cx="121058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咨询及方案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设计服务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  <p:sp>
        <p:nvSpPr>
          <p:cNvPr id="39" name="Oval 96"/>
          <p:cNvSpPr/>
          <p:nvPr/>
        </p:nvSpPr>
        <p:spPr>
          <a:xfrm flipH="1">
            <a:off x="7659912" y="1477801"/>
            <a:ext cx="1415772" cy="1418484"/>
          </a:xfrm>
          <a:prstGeom prst="ellips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38100">
            <a:noFill/>
          </a:ln>
        </p:spPr>
        <p:txBody>
          <a:bodyPr wrap="square" lIns="82124" tIns="41061" rIns="82124" bIns="41061" anchor="ctr">
            <a:spAutoFit/>
          </a:bodyPr>
          <a:lstStyle/>
          <a:p>
            <a:pPr lvl="0"/>
            <a:endParaRPr lang="zh-CN" altLang="en-US" dirty="0">
              <a:latin typeface="微软雅黑" panose="020B0503020204020204" pitchFamily="2" charset="-122"/>
              <a:ea typeface="微软雅黑" panose="020B0503020204020204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865097" y="1896544"/>
            <a:ext cx="100540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人才调查</a:t>
            </a:r>
            <a:endParaRPr lang="en-US" altLang="zh-CN" sz="1600" dirty="0">
              <a:solidFill>
                <a:schemeClr val="bg1"/>
              </a:solidFill>
            </a:endParaRPr>
          </a:p>
          <a:p>
            <a:pPr algn="ctr"/>
            <a:r>
              <a:rPr lang="zh-CN" altLang="zh-CN" sz="1600" dirty="0">
                <a:solidFill>
                  <a:schemeClr val="bg1"/>
                </a:solidFill>
              </a:rPr>
              <a:t>报告服务</a:t>
            </a:r>
            <a:endParaRPr lang="zh-CN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8"/>
          <p:cNvSpPr>
            <a:spLocks noGrp="1"/>
          </p:cNvSpPr>
          <p:nvPr>
            <p:ph type="title"/>
          </p:nvPr>
        </p:nvSpPr>
        <p:spPr>
          <a:xfrm>
            <a:off x="0" y="653415"/>
            <a:ext cx="12192635" cy="1095375"/>
          </a:xfrm>
        </p:spPr>
        <p:txBody>
          <a:bodyPr anchor="ctr"/>
          <a:lstStyle/>
          <a:p>
            <a:pPr algn="ctr" fontAlgn="auto">
              <a:spcAft>
                <a:spcPts val="0"/>
              </a:spcAft>
              <a:buFontTx/>
            </a:pPr>
            <a:r>
              <a:rPr lang="zh-CN" altLang="en-US" b="1" dirty="0">
                <a:solidFill>
                  <a:srgbClr val="38425D"/>
                </a:solidFill>
                <a:latin typeface="微软雅黑" panose="020B0503020204020204" pitchFamily="2" charset="-122"/>
                <a:ea typeface="微软雅黑" panose="020B0503020204020204" pitchFamily="2" charset="-122"/>
                <a:sym typeface="微软雅黑" panose="020B0503020204020204" pitchFamily="2" charset="-122"/>
              </a:rPr>
              <a:t>荣誉与认可</a:t>
            </a:r>
            <a:endParaRPr lang="zh-CN" altLang="en-US" sz="4800" dirty="0">
              <a:solidFill>
                <a:srgbClr val="38425D"/>
              </a:solidFill>
              <a:latin typeface="微软雅黑" panose="020B0503020204020204" pitchFamily="2" charset="-122"/>
              <a:ea typeface="微软雅黑" panose="020B0503020204020204" pitchFamily="2" charset="-122"/>
              <a:sym typeface="Calibri Light" panose="020F030202020403020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0" y="1619795"/>
            <a:ext cx="12192000" cy="104029"/>
          </a:xfrm>
          <a:prstGeom prst="rect">
            <a:avLst/>
          </a:prstGeom>
          <a:solidFill>
            <a:srgbClr val="3842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727710" y="2398395"/>
            <a:ext cx="10737850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000000"/>
              </a:buClr>
            </a:pPr>
            <a:r>
              <a:rPr lang="zh-CN" altLang="zh-CN" sz="2400" dirty="0"/>
              <a:t>一览网络在服务人才、服务企业、服务园区、服务政府的过程中也得到了社会的广泛认可，在创办三年即</a:t>
            </a:r>
            <a:r>
              <a:rPr lang="en-US" altLang="zh-CN" sz="2400" dirty="0"/>
              <a:t>2009</a:t>
            </a:r>
            <a:r>
              <a:rPr lang="zh-CN" altLang="zh-CN" sz="2400" dirty="0"/>
              <a:t>年开始获得国家高新技术企业起一直属于国家高新技术企业，其中有连续三年获得“福布斯潜力企业榜（非上市类）”；“业问”平台入选</a:t>
            </a:r>
            <a:r>
              <a:rPr lang="en-US" altLang="zh-CN" sz="2400" dirty="0"/>
              <a:t>2013</a:t>
            </a:r>
            <a:r>
              <a:rPr lang="zh-CN" altLang="zh-CN" sz="2400" dirty="0"/>
              <a:t>年“国家重点新产品”；一览网络的企业客户基本都是大型企业（大型企业对高级人才需求旺盛）、园区和政府机构，同时公益形式服务了大量中小型企业，从</a:t>
            </a:r>
            <a:r>
              <a:rPr lang="en-US" altLang="zh-CN" sz="2400" dirty="0"/>
              <a:t>2013</a:t>
            </a:r>
            <a:r>
              <a:rPr lang="zh-CN" altLang="zh-CN" sz="2400" dirty="0"/>
              <a:t>年起，一直是“国家中小企业公共服务示范平台”；每年都获得包括各级政府部门、行业组织和国际组织颁发的多项荣誉证书。</a:t>
            </a:r>
            <a:endParaRPr lang="zh-CN" altLang="zh-CN" sz="24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C00000"/>
      </a:accent1>
      <a:accent2>
        <a:srgbClr val="3A3838"/>
      </a:accent2>
      <a:accent3>
        <a:srgbClr val="FFFFFF"/>
      </a:accent3>
      <a:accent4>
        <a:srgbClr val="000000"/>
      </a:accent4>
      <a:accent5>
        <a:srgbClr val="DCAAAA"/>
      </a:accent5>
      <a:accent6>
        <a:srgbClr val="333131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2896</Words>
  <Application>WPS 演示</Application>
  <PresentationFormat>宽屏</PresentationFormat>
  <Paragraphs>232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Arial</vt:lpstr>
      <vt:lpstr>宋体</vt:lpstr>
      <vt:lpstr>Wingdings</vt:lpstr>
      <vt:lpstr>Arial</vt:lpstr>
      <vt:lpstr>微软雅黑</vt:lpstr>
      <vt:lpstr>Calibri Light</vt:lpstr>
      <vt:lpstr>Arial Unicode MS</vt:lpstr>
      <vt:lpstr>Calibri</vt:lpstr>
      <vt:lpstr>Office 主题</vt:lpstr>
      <vt:lpstr>PowerPoint 演示文稿</vt:lpstr>
      <vt:lpstr>一览网络（股票代码：833680） </vt:lpstr>
      <vt:lpstr>一览网络企业文化 </vt:lpstr>
      <vt:lpstr>PowerPoint 演示文稿</vt:lpstr>
      <vt:lpstr>PowerPoint 演示文稿</vt:lpstr>
      <vt:lpstr>产品服务形态</vt:lpstr>
      <vt:lpstr>产品服务形态</vt:lpstr>
      <vt:lpstr>产品服务形态</vt:lpstr>
      <vt:lpstr>荣誉与认可</vt:lpstr>
      <vt:lpstr>理论支撑</vt:lpstr>
      <vt:lpstr>依据</vt:lpstr>
      <vt:lpstr>依据</vt:lpstr>
      <vt:lpstr>思维框架</vt:lpstr>
      <vt:lpstr>产品服务类别（招聘）</vt:lpstr>
      <vt:lpstr>产品服务类别（培训）</vt:lpstr>
      <vt:lpstr>产品服务类别（智库）</vt:lpstr>
      <vt:lpstr>产品服务类别（互联网+人社）</vt:lpstr>
      <vt:lpstr>学习渠道</vt:lpstr>
      <vt:lpstr>代表案例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冷明</cp:lastModifiedBy>
  <cp:revision>1299</cp:revision>
  <dcterms:created xsi:type="dcterms:W3CDTF">2015-07-22T11:55:00Z</dcterms:created>
  <dcterms:modified xsi:type="dcterms:W3CDTF">2018-02-08T02:25:13Z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