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27" r:id="rId2"/>
    <p:sldId id="330" r:id="rId3"/>
    <p:sldId id="332" r:id="rId4"/>
    <p:sldId id="325" r:id="rId5"/>
    <p:sldId id="329" r:id="rId6"/>
    <p:sldId id="360" r:id="rId7"/>
    <p:sldId id="361" r:id="rId8"/>
    <p:sldId id="362" r:id="rId9"/>
    <p:sldId id="363" r:id="rId10"/>
    <p:sldId id="364" r:id="rId11"/>
    <p:sldId id="411" r:id="rId12"/>
    <p:sldId id="338" r:id="rId13"/>
    <p:sldId id="339" r:id="rId14"/>
    <p:sldId id="389" r:id="rId15"/>
    <p:sldId id="341" r:id="rId16"/>
    <p:sldId id="346" r:id="rId17"/>
    <p:sldId id="347" r:id="rId18"/>
    <p:sldId id="348" r:id="rId19"/>
    <p:sldId id="390" r:id="rId20"/>
    <p:sldId id="350" r:id="rId21"/>
    <p:sldId id="387" r:id="rId22"/>
    <p:sldId id="388" r:id="rId23"/>
    <p:sldId id="349" r:id="rId24"/>
    <p:sldId id="359" r:id="rId25"/>
    <p:sldId id="385" r:id="rId26"/>
    <p:sldId id="351" r:id="rId27"/>
    <p:sldId id="358" r:id="rId28"/>
    <p:sldId id="367" r:id="rId29"/>
    <p:sldId id="386" r:id="rId30"/>
    <p:sldId id="352" r:id="rId31"/>
    <p:sldId id="391" r:id="rId32"/>
    <p:sldId id="344" r:id="rId33"/>
    <p:sldId id="366" r:id="rId34"/>
    <p:sldId id="294" r:id="rId35"/>
    <p:sldId id="291"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无标题节" id="{A06A40A3-B21F-45B0-A8D1-59DB82D1330F}">
          <p14:sldIdLst>
            <p14:sldId id="327"/>
            <p14:sldId id="294"/>
            <p14:sldId id="291"/>
            <p14:sldId id="388"/>
            <p14:sldId id="366"/>
            <p14:sldId id="330"/>
            <p14:sldId id="332"/>
            <p14:sldId id="361"/>
            <p14:sldId id="360"/>
            <p14:sldId id="325"/>
            <p14:sldId id="348"/>
            <p14:sldId id="347"/>
            <p14:sldId id="389"/>
            <p14:sldId id="346"/>
            <p14:sldId id="387"/>
            <p14:sldId id="359"/>
            <p14:sldId id="358"/>
            <p14:sldId id="350"/>
            <p14:sldId id="349"/>
            <p14:sldId id="385"/>
            <p14:sldId id="351"/>
            <p14:sldId id="367"/>
            <p14:sldId id="386"/>
            <p14:sldId id="391"/>
            <p14:sldId id="352"/>
            <p14:sldId id="344"/>
            <p14:sldId id="329"/>
            <p14:sldId id="362"/>
            <p14:sldId id="363"/>
            <p14:sldId id="364"/>
            <p14:sldId id="341"/>
            <p14:sldId id="390"/>
            <p14:sldId id="340"/>
            <p14:sldId id="339"/>
            <p14:sldId id="411"/>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DCA"/>
    <a:srgbClr val="ED7D31"/>
    <a:srgbClr val="82C1EA"/>
    <a:srgbClr val="3B4449"/>
    <a:srgbClr val="2EA7E0"/>
    <a:srgbClr val="2EA5DF"/>
    <a:srgbClr val="DFEEFA"/>
    <a:srgbClr val="BBDCF4"/>
    <a:srgbClr val="0073AB"/>
    <a:srgbClr val="5AA1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79" autoAdjust="0"/>
    <p:restoredTop sz="94660"/>
  </p:normalViewPr>
  <p:slideViewPr>
    <p:cSldViewPr snapToGrid="0" showGuides="1">
      <p:cViewPr>
        <p:scale>
          <a:sx n="68" d="100"/>
          <a:sy n="68" d="100"/>
        </p:scale>
        <p:origin x="-78" y="12"/>
      </p:cViewPr>
      <p:guideLst>
        <p:guide orient="horz" pos="2172"/>
        <p:guide pos="385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A228-F372-4F65-A7A2-F5607A3C50EF}" type="datetimeFigureOut">
              <a:rPr lang="zh-CN" altLang="en-US" smtClean="0"/>
              <a:pPr/>
              <a:t>2017/4/21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7AAFA-26FE-4FFD-959A-17F2447D6A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开场，大家互动，抛出问题和困惑。。寻找共鸣和需求。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就如同我们常听到的一句广告：“我们不生产水，我们只是大自然的搬运工”。人力资源同样，我们不可能去生产出企业理想的各种各样的人，我们只是能找到适合的人。就如：人生一辈子去寻找那么一个人，最后也很少遇到你的“盖世英雄”，招聘那么多的岗位更加不可能都是业务经理“理想的候选人”。</a:t>
            </a:r>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pPr/>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这里没有战略，不会向大家普及各种招聘面试方法，而是通过对执行力与各方利益的思考，</a:t>
            </a:r>
            <a:r>
              <a:rPr lang="zh-CN" altLang="en-US">
                <a:sym typeface="+mn-ea"/>
              </a:rPr>
              <a:t>三个关键动作希望能帮助大家</a:t>
            </a:r>
            <a:r>
              <a:rPr lang="en-US" altLang="zh-CN">
                <a:sym typeface="+mn-ea"/>
              </a:rPr>
              <a:t>“</a:t>
            </a:r>
            <a:r>
              <a:rPr lang="zh-CN" altLang="en-US">
                <a:sym typeface="+mn-ea"/>
              </a:rPr>
              <a:t>快、准、稳</a:t>
            </a:r>
            <a:r>
              <a:rPr lang="en-US" altLang="zh-CN">
                <a:sym typeface="+mn-ea"/>
              </a:rPr>
              <a:t>”</a:t>
            </a:r>
            <a:r>
              <a:rPr lang="zh-CN" altLang="en-US">
                <a:sym typeface="+mn-ea"/>
              </a:rPr>
              <a:t>的为企业找到适合的人才，提高招聘力。</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这里没有战略，不会向大家普及各种招聘面试方法，而是通过对执行力与各方利益的思考，</a:t>
            </a:r>
            <a:r>
              <a:rPr lang="zh-CN" altLang="en-US">
                <a:sym typeface="+mn-ea"/>
              </a:rPr>
              <a:t>三个关键动作希望能帮助大家</a:t>
            </a:r>
            <a:r>
              <a:rPr lang="en-US" altLang="zh-CN">
                <a:sym typeface="+mn-ea"/>
              </a:rPr>
              <a:t>“</a:t>
            </a:r>
            <a:r>
              <a:rPr lang="zh-CN" altLang="en-US">
                <a:sym typeface="+mn-ea"/>
              </a:rPr>
              <a:t>快、准、稳</a:t>
            </a:r>
            <a:r>
              <a:rPr lang="en-US" altLang="zh-CN">
                <a:sym typeface="+mn-ea"/>
              </a:rPr>
              <a:t>”</a:t>
            </a:r>
            <a:r>
              <a:rPr lang="zh-CN" altLang="en-US">
                <a:sym typeface="+mn-ea"/>
              </a:rPr>
              <a:t>的为企业找到适合的人才，提高招聘力。</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这里没有战略，不会向大家普及各种招聘面试方法，而是通过对执行力与各方利益的思考，</a:t>
            </a:r>
            <a:r>
              <a:rPr lang="zh-CN" altLang="en-US">
                <a:sym typeface="+mn-ea"/>
              </a:rPr>
              <a:t>三个关键动作希望能帮助大家</a:t>
            </a:r>
            <a:r>
              <a:rPr lang="en-US" altLang="zh-CN">
                <a:sym typeface="+mn-ea"/>
              </a:rPr>
              <a:t>“</a:t>
            </a:r>
            <a:r>
              <a:rPr lang="zh-CN" altLang="en-US">
                <a:sym typeface="+mn-ea"/>
              </a:rPr>
              <a:t>快、准、稳</a:t>
            </a:r>
            <a:r>
              <a:rPr lang="en-US" altLang="zh-CN">
                <a:sym typeface="+mn-ea"/>
              </a:rPr>
              <a:t>”</a:t>
            </a:r>
            <a:r>
              <a:rPr lang="zh-CN" altLang="en-US">
                <a:sym typeface="+mn-ea"/>
              </a:rPr>
              <a:t>的为企业找到适合的人才，提高招聘力。</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teliss.blog.163.com/" TargetMode="External"/><Relationship Id="rId2" Type="http://schemas.openxmlformats.org/officeDocument/2006/relationships/hyperlink" Target="http://weibo.com/teliss"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rgbClr val="2EA7E0"/>
        </a:solidFill>
        <a:effectLst/>
      </p:bgPr>
    </p:bg>
    <p:spTree>
      <p:nvGrpSpPr>
        <p:cNvPr id="1" name=""/>
        <p:cNvGrpSpPr/>
        <p:nvPr/>
      </p:nvGrpSpPr>
      <p:grpSpPr>
        <a:xfrm>
          <a:off x="0" y="0"/>
          <a:ext cx="0" cy="0"/>
          <a:chOff x="0" y="0"/>
          <a:chExt cx="0" cy="0"/>
        </a:xfrm>
      </p:grpSpPr>
      <p:sp>
        <p:nvSpPr>
          <p:cNvPr id="11" name="Freeform 5"/>
          <p:cNvSpPr/>
          <p:nvPr userDrawn="1"/>
        </p:nvSpPr>
        <p:spPr bwMode="auto">
          <a:xfrm>
            <a:off x="3449636" y="0"/>
            <a:ext cx="3968750" cy="4103036"/>
          </a:xfrm>
          <a:custGeom>
            <a:avLst/>
            <a:gdLst>
              <a:gd name="T0" fmla="*/ 0 w 2500"/>
              <a:gd name="T1" fmla="*/ 0 h 2581"/>
              <a:gd name="T2" fmla="*/ 2500 w 2500"/>
              <a:gd name="T3" fmla="*/ 2581 h 2581"/>
              <a:gd name="T4" fmla="*/ 2220 w 2500"/>
              <a:gd name="T5" fmla="*/ 1975 h 2581"/>
              <a:gd name="T6" fmla="*/ 0 w 2500"/>
              <a:gd name="T7" fmla="*/ 0 h 2581"/>
            </a:gdLst>
            <a:ahLst/>
            <a:cxnLst>
              <a:cxn ang="0">
                <a:pos x="T0" y="T1"/>
              </a:cxn>
              <a:cxn ang="0">
                <a:pos x="T2" y="T3"/>
              </a:cxn>
              <a:cxn ang="0">
                <a:pos x="T4" y="T5"/>
              </a:cxn>
              <a:cxn ang="0">
                <a:pos x="T6" y="T7"/>
              </a:cxn>
            </a:cxnLst>
            <a:rect l="0" t="0" r="r" b="b"/>
            <a:pathLst>
              <a:path w="2500" h="2581">
                <a:moveTo>
                  <a:pt x="0" y="0"/>
                </a:moveTo>
                <a:lnTo>
                  <a:pt x="2500" y="2581"/>
                </a:lnTo>
                <a:lnTo>
                  <a:pt x="2220" y="1975"/>
                </a:lnTo>
                <a:lnTo>
                  <a:pt x="0" y="0"/>
                </a:lnTo>
                <a:close/>
              </a:path>
            </a:pathLst>
          </a:cu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userDrawn="1"/>
        </p:nvSpPr>
        <p:spPr bwMode="auto">
          <a:xfrm>
            <a:off x="8740774" y="4630819"/>
            <a:ext cx="2811463" cy="2227181"/>
          </a:xfrm>
          <a:custGeom>
            <a:avLst/>
            <a:gdLst>
              <a:gd name="T0" fmla="*/ 1771 w 1771"/>
              <a:gd name="T1" fmla="*/ 932 h 1401"/>
              <a:gd name="T2" fmla="*/ 345 w 1771"/>
              <a:gd name="T3" fmla="*/ 0 h 1401"/>
              <a:gd name="T4" fmla="*/ 0 w 1771"/>
              <a:gd name="T5" fmla="*/ 541 h 1401"/>
              <a:gd name="T6" fmla="*/ 742 w 1771"/>
              <a:gd name="T7" fmla="*/ 1401 h 1401"/>
              <a:gd name="T8" fmla="*/ 1771 w 1771"/>
              <a:gd name="T9" fmla="*/ 932 h 1401"/>
            </a:gdLst>
            <a:ahLst/>
            <a:cxnLst>
              <a:cxn ang="0">
                <a:pos x="T0" y="T1"/>
              </a:cxn>
              <a:cxn ang="0">
                <a:pos x="T2" y="T3"/>
              </a:cxn>
              <a:cxn ang="0">
                <a:pos x="T4" y="T5"/>
              </a:cxn>
              <a:cxn ang="0">
                <a:pos x="T6" y="T7"/>
              </a:cxn>
              <a:cxn ang="0">
                <a:pos x="T8" y="T9"/>
              </a:cxn>
            </a:cxnLst>
            <a:rect l="0" t="0" r="r" b="b"/>
            <a:pathLst>
              <a:path w="1771" h="1401">
                <a:moveTo>
                  <a:pt x="1771" y="932"/>
                </a:moveTo>
                <a:lnTo>
                  <a:pt x="345" y="0"/>
                </a:lnTo>
                <a:lnTo>
                  <a:pt x="0" y="541"/>
                </a:lnTo>
                <a:lnTo>
                  <a:pt x="742" y="1401"/>
                </a:lnTo>
                <a:lnTo>
                  <a:pt x="1771" y="932"/>
                </a:lnTo>
                <a:close/>
              </a:path>
            </a:pathLst>
          </a:custGeom>
          <a:solidFill>
            <a:srgbClr val="0073A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p:nvPr userDrawn="1"/>
        </p:nvSpPr>
        <p:spPr bwMode="auto">
          <a:xfrm>
            <a:off x="7521574" y="850494"/>
            <a:ext cx="4670425" cy="2599173"/>
          </a:xfrm>
          <a:custGeom>
            <a:avLst/>
            <a:gdLst>
              <a:gd name="T0" fmla="*/ 0 w 2942"/>
              <a:gd name="T1" fmla="*/ 0 h 1635"/>
              <a:gd name="T2" fmla="*/ 2942 w 2942"/>
              <a:gd name="T3" fmla="*/ 990 h 1635"/>
              <a:gd name="T4" fmla="*/ 1881 w 2942"/>
              <a:gd name="T5" fmla="*/ 1635 h 1635"/>
              <a:gd name="T6" fmla="*/ 0 w 2942"/>
              <a:gd name="T7" fmla="*/ 0 h 1635"/>
            </a:gdLst>
            <a:ahLst/>
            <a:cxnLst>
              <a:cxn ang="0">
                <a:pos x="T0" y="T1"/>
              </a:cxn>
              <a:cxn ang="0">
                <a:pos x="T2" y="T3"/>
              </a:cxn>
              <a:cxn ang="0">
                <a:pos x="T4" y="T5"/>
              </a:cxn>
              <a:cxn ang="0">
                <a:pos x="T6" y="T7"/>
              </a:cxn>
            </a:cxnLst>
            <a:rect l="0" t="0" r="r" b="b"/>
            <a:pathLst>
              <a:path w="2942" h="1635">
                <a:moveTo>
                  <a:pt x="0" y="0"/>
                </a:moveTo>
                <a:lnTo>
                  <a:pt x="2942" y="990"/>
                </a:lnTo>
                <a:lnTo>
                  <a:pt x="1881" y="1635"/>
                </a:lnTo>
                <a:lnTo>
                  <a:pt x="0" y="0"/>
                </a:lnTo>
                <a:close/>
              </a:path>
            </a:pathLst>
          </a:custGeom>
          <a:solidFill>
            <a:srgbClr val="DFEEF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userDrawn="1"/>
        </p:nvSpPr>
        <p:spPr bwMode="auto">
          <a:xfrm>
            <a:off x="7026274" y="11128"/>
            <a:ext cx="5165725" cy="2413176"/>
          </a:xfrm>
          <a:custGeom>
            <a:avLst/>
            <a:gdLst>
              <a:gd name="T0" fmla="*/ 0 w 3254"/>
              <a:gd name="T1" fmla="*/ 0 h 1518"/>
              <a:gd name="T2" fmla="*/ 312 w 3254"/>
              <a:gd name="T3" fmla="*/ 528 h 1518"/>
              <a:gd name="T4" fmla="*/ 3254 w 3254"/>
              <a:gd name="T5" fmla="*/ 1518 h 1518"/>
              <a:gd name="T6" fmla="*/ 0 w 3254"/>
              <a:gd name="T7" fmla="*/ 0 h 1518"/>
            </a:gdLst>
            <a:ahLst/>
            <a:cxnLst>
              <a:cxn ang="0">
                <a:pos x="T0" y="T1"/>
              </a:cxn>
              <a:cxn ang="0">
                <a:pos x="T2" y="T3"/>
              </a:cxn>
              <a:cxn ang="0">
                <a:pos x="T4" y="T5"/>
              </a:cxn>
              <a:cxn ang="0">
                <a:pos x="T6" y="T7"/>
              </a:cxn>
            </a:cxnLst>
            <a:rect l="0" t="0" r="r" b="b"/>
            <a:pathLst>
              <a:path w="3254" h="1518">
                <a:moveTo>
                  <a:pt x="0" y="0"/>
                </a:moveTo>
                <a:lnTo>
                  <a:pt x="312" y="528"/>
                </a:lnTo>
                <a:lnTo>
                  <a:pt x="3254" y="1518"/>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p:nvPr userDrawn="1"/>
        </p:nvSpPr>
        <p:spPr bwMode="auto">
          <a:xfrm>
            <a:off x="8543924" y="3139673"/>
            <a:ext cx="1963738" cy="1491146"/>
          </a:xfrm>
          <a:custGeom>
            <a:avLst/>
            <a:gdLst>
              <a:gd name="T0" fmla="*/ 469 w 1237"/>
              <a:gd name="T1" fmla="*/ 938 h 938"/>
              <a:gd name="T2" fmla="*/ 1237 w 1237"/>
              <a:gd name="T3" fmla="*/ 195 h 938"/>
              <a:gd name="T4" fmla="*/ 0 w 1237"/>
              <a:gd name="T5" fmla="*/ 0 h 938"/>
              <a:gd name="T6" fmla="*/ 469 w 1237"/>
              <a:gd name="T7" fmla="*/ 938 h 938"/>
            </a:gdLst>
            <a:ahLst/>
            <a:cxnLst>
              <a:cxn ang="0">
                <a:pos x="T0" y="T1"/>
              </a:cxn>
              <a:cxn ang="0">
                <a:pos x="T2" y="T3"/>
              </a:cxn>
              <a:cxn ang="0">
                <a:pos x="T4" y="T5"/>
              </a:cxn>
              <a:cxn ang="0">
                <a:pos x="T6" y="T7"/>
              </a:cxn>
            </a:cxnLst>
            <a:rect l="0" t="0" r="r" b="b"/>
            <a:pathLst>
              <a:path w="1237" h="938">
                <a:moveTo>
                  <a:pt x="469" y="938"/>
                </a:moveTo>
                <a:lnTo>
                  <a:pt x="1237" y="195"/>
                </a:lnTo>
                <a:lnTo>
                  <a:pt x="0" y="0"/>
                </a:lnTo>
                <a:lnTo>
                  <a:pt x="469" y="938"/>
                </a:lnTo>
                <a:close/>
              </a:path>
            </a:pathLst>
          </a:custGeom>
          <a:solidFill>
            <a:srgbClr val="2EA7E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
          <p:cNvSpPr/>
          <p:nvPr userDrawn="1"/>
        </p:nvSpPr>
        <p:spPr bwMode="auto">
          <a:xfrm>
            <a:off x="7831137" y="3139673"/>
            <a:ext cx="1457325" cy="2351178"/>
          </a:xfrm>
          <a:custGeom>
            <a:avLst/>
            <a:gdLst>
              <a:gd name="T0" fmla="*/ 0 w 918"/>
              <a:gd name="T1" fmla="*/ 1355 h 1479"/>
              <a:gd name="T2" fmla="*/ 449 w 918"/>
              <a:gd name="T3" fmla="*/ 0 h 1479"/>
              <a:gd name="T4" fmla="*/ 918 w 918"/>
              <a:gd name="T5" fmla="*/ 938 h 1479"/>
              <a:gd name="T6" fmla="*/ 573 w 918"/>
              <a:gd name="T7" fmla="*/ 1479 h 1479"/>
              <a:gd name="T8" fmla="*/ 0 w 918"/>
              <a:gd name="T9" fmla="*/ 1355 h 1479"/>
            </a:gdLst>
            <a:ahLst/>
            <a:cxnLst>
              <a:cxn ang="0">
                <a:pos x="T0" y="T1"/>
              </a:cxn>
              <a:cxn ang="0">
                <a:pos x="T2" y="T3"/>
              </a:cxn>
              <a:cxn ang="0">
                <a:pos x="T4" y="T5"/>
              </a:cxn>
              <a:cxn ang="0">
                <a:pos x="T6" y="T7"/>
              </a:cxn>
              <a:cxn ang="0">
                <a:pos x="T8" y="T9"/>
              </a:cxn>
            </a:cxnLst>
            <a:rect l="0" t="0" r="r" b="b"/>
            <a:pathLst>
              <a:path w="918" h="1479">
                <a:moveTo>
                  <a:pt x="0" y="1355"/>
                </a:moveTo>
                <a:lnTo>
                  <a:pt x="449" y="0"/>
                </a:lnTo>
                <a:lnTo>
                  <a:pt x="918" y="938"/>
                </a:lnTo>
                <a:lnTo>
                  <a:pt x="573" y="1479"/>
                </a:lnTo>
                <a:lnTo>
                  <a:pt x="0" y="1355"/>
                </a:lnTo>
                <a:close/>
              </a:path>
            </a:pathLst>
          </a:cu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1"/>
          <p:cNvSpPr/>
          <p:nvPr userDrawn="1"/>
        </p:nvSpPr>
        <p:spPr bwMode="auto">
          <a:xfrm>
            <a:off x="6973887" y="3139673"/>
            <a:ext cx="1570038" cy="2154054"/>
          </a:xfrm>
          <a:custGeom>
            <a:avLst/>
            <a:gdLst>
              <a:gd name="T0" fmla="*/ 0 w 989"/>
              <a:gd name="T1" fmla="*/ 0 h 1355"/>
              <a:gd name="T2" fmla="*/ 540 w 989"/>
              <a:gd name="T3" fmla="*/ 1355 h 1355"/>
              <a:gd name="T4" fmla="*/ 989 w 989"/>
              <a:gd name="T5" fmla="*/ 0 h 1355"/>
              <a:gd name="T6" fmla="*/ 0 w 989"/>
              <a:gd name="T7" fmla="*/ 0 h 1355"/>
            </a:gdLst>
            <a:ahLst/>
            <a:cxnLst>
              <a:cxn ang="0">
                <a:pos x="T0" y="T1"/>
              </a:cxn>
              <a:cxn ang="0">
                <a:pos x="T2" y="T3"/>
              </a:cxn>
              <a:cxn ang="0">
                <a:pos x="T4" y="T5"/>
              </a:cxn>
              <a:cxn ang="0">
                <a:pos x="T6" y="T7"/>
              </a:cxn>
            </a:cxnLst>
            <a:rect l="0" t="0" r="r" b="b"/>
            <a:pathLst>
              <a:path w="989" h="1355">
                <a:moveTo>
                  <a:pt x="0" y="0"/>
                </a:moveTo>
                <a:lnTo>
                  <a:pt x="540" y="1355"/>
                </a:lnTo>
                <a:lnTo>
                  <a:pt x="989" y="0"/>
                </a:lnTo>
                <a:lnTo>
                  <a:pt x="0" y="0"/>
                </a:lnTo>
                <a:close/>
              </a:path>
            </a:pathLst>
          </a:custGeom>
          <a:solidFill>
            <a:srgbClr val="0073A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p:nvPr userDrawn="1"/>
        </p:nvSpPr>
        <p:spPr bwMode="auto">
          <a:xfrm>
            <a:off x="9288462" y="3449666"/>
            <a:ext cx="1466850" cy="2134978"/>
          </a:xfrm>
          <a:custGeom>
            <a:avLst/>
            <a:gdLst>
              <a:gd name="T0" fmla="*/ 0 w 924"/>
              <a:gd name="T1" fmla="*/ 743 h 1343"/>
              <a:gd name="T2" fmla="*/ 768 w 924"/>
              <a:gd name="T3" fmla="*/ 0 h 1343"/>
              <a:gd name="T4" fmla="*/ 924 w 924"/>
              <a:gd name="T5" fmla="*/ 1343 h 1343"/>
              <a:gd name="T6" fmla="*/ 0 w 924"/>
              <a:gd name="T7" fmla="*/ 743 h 1343"/>
            </a:gdLst>
            <a:ahLst/>
            <a:cxnLst>
              <a:cxn ang="0">
                <a:pos x="T0" y="T1"/>
              </a:cxn>
              <a:cxn ang="0">
                <a:pos x="T2" y="T3"/>
              </a:cxn>
              <a:cxn ang="0">
                <a:pos x="T4" y="T5"/>
              </a:cxn>
              <a:cxn ang="0">
                <a:pos x="T6" y="T7"/>
              </a:cxn>
            </a:cxnLst>
            <a:rect l="0" t="0" r="r" b="b"/>
            <a:pathLst>
              <a:path w="924" h="1343">
                <a:moveTo>
                  <a:pt x="0" y="743"/>
                </a:moveTo>
                <a:lnTo>
                  <a:pt x="768" y="0"/>
                </a:lnTo>
                <a:lnTo>
                  <a:pt x="924" y="1343"/>
                </a:lnTo>
                <a:lnTo>
                  <a:pt x="0" y="743"/>
                </a:lnTo>
                <a:close/>
              </a:path>
            </a:pathLst>
          </a:custGeom>
          <a:solidFill>
            <a:srgbClr val="82C1E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userDrawn="1"/>
        </p:nvSpPr>
        <p:spPr bwMode="auto">
          <a:xfrm>
            <a:off x="7521574" y="850494"/>
            <a:ext cx="2986088" cy="2599173"/>
          </a:xfrm>
          <a:custGeom>
            <a:avLst/>
            <a:gdLst>
              <a:gd name="T0" fmla="*/ 1881 w 1881"/>
              <a:gd name="T1" fmla="*/ 1635 h 1635"/>
              <a:gd name="T2" fmla="*/ 0 w 1881"/>
              <a:gd name="T3" fmla="*/ 0 h 1635"/>
              <a:gd name="T4" fmla="*/ 644 w 1881"/>
              <a:gd name="T5" fmla="*/ 1440 h 1635"/>
              <a:gd name="T6" fmla="*/ 1881 w 1881"/>
              <a:gd name="T7" fmla="*/ 1635 h 1635"/>
            </a:gdLst>
            <a:ahLst/>
            <a:cxnLst>
              <a:cxn ang="0">
                <a:pos x="T0" y="T1"/>
              </a:cxn>
              <a:cxn ang="0">
                <a:pos x="T2" y="T3"/>
              </a:cxn>
              <a:cxn ang="0">
                <a:pos x="T4" y="T5"/>
              </a:cxn>
              <a:cxn ang="0">
                <a:pos x="T6" y="T7"/>
              </a:cxn>
            </a:cxnLst>
            <a:rect l="0" t="0" r="r" b="b"/>
            <a:pathLst>
              <a:path w="1881" h="1635">
                <a:moveTo>
                  <a:pt x="1881" y="1635"/>
                </a:moveTo>
                <a:lnTo>
                  <a:pt x="0" y="0"/>
                </a:lnTo>
                <a:lnTo>
                  <a:pt x="644" y="1440"/>
                </a:lnTo>
                <a:lnTo>
                  <a:pt x="1881" y="1635"/>
                </a:lnTo>
                <a:close/>
              </a:path>
            </a:pathLst>
          </a:custGeom>
          <a:solidFill>
            <a:srgbClr val="BBDCF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userDrawn="1"/>
        </p:nvSpPr>
        <p:spPr bwMode="auto">
          <a:xfrm>
            <a:off x="6973887" y="850494"/>
            <a:ext cx="1570038" cy="2289179"/>
          </a:xfrm>
          <a:custGeom>
            <a:avLst/>
            <a:gdLst>
              <a:gd name="T0" fmla="*/ 989 w 989"/>
              <a:gd name="T1" fmla="*/ 1440 h 1440"/>
              <a:gd name="T2" fmla="*/ 0 w 989"/>
              <a:gd name="T3" fmla="*/ 1440 h 1440"/>
              <a:gd name="T4" fmla="*/ 345 w 989"/>
              <a:gd name="T5" fmla="*/ 0 h 1440"/>
              <a:gd name="T6" fmla="*/ 989 w 989"/>
              <a:gd name="T7" fmla="*/ 1440 h 1440"/>
            </a:gdLst>
            <a:ahLst/>
            <a:cxnLst>
              <a:cxn ang="0">
                <a:pos x="T0" y="T1"/>
              </a:cxn>
              <a:cxn ang="0">
                <a:pos x="T2" y="T3"/>
              </a:cxn>
              <a:cxn ang="0">
                <a:pos x="T4" y="T5"/>
              </a:cxn>
              <a:cxn ang="0">
                <a:pos x="T6" y="T7"/>
              </a:cxn>
            </a:cxnLst>
            <a:rect l="0" t="0" r="r" b="b"/>
            <a:pathLst>
              <a:path w="989" h="1440">
                <a:moveTo>
                  <a:pt x="989" y="1440"/>
                </a:moveTo>
                <a:lnTo>
                  <a:pt x="0" y="1440"/>
                </a:lnTo>
                <a:lnTo>
                  <a:pt x="345" y="0"/>
                </a:lnTo>
                <a:lnTo>
                  <a:pt x="989" y="1440"/>
                </a:lnTo>
                <a:close/>
              </a:path>
            </a:pathLst>
          </a:custGeom>
          <a:solidFill>
            <a:srgbClr val="82C1E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userDrawn="1"/>
        </p:nvSpPr>
        <p:spPr bwMode="auto">
          <a:xfrm>
            <a:off x="3449636" y="0"/>
            <a:ext cx="4071938" cy="3139673"/>
          </a:xfrm>
          <a:custGeom>
            <a:avLst/>
            <a:gdLst>
              <a:gd name="T0" fmla="*/ 2253 w 2565"/>
              <a:gd name="T1" fmla="*/ 7 h 1975"/>
              <a:gd name="T2" fmla="*/ 0 w 2565"/>
              <a:gd name="T3" fmla="*/ 0 h 1975"/>
              <a:gd name="T4" fmla="*/ 2220 w 2565"/>
              <a:gd name="T5" fmla="*/ 1975 h 1975"/>
              <a:gd name="T6" fmla="*/ 2565 w 2565"/>
              <a:gd name="T7" fmla="*/ 535 h 1975"/>
              <a:gd name="T8" fmla="*/ 2253 w 2565"/>
              <a:gd name="T9" fmla="*/ 7 h 1975"/>
            </a:gdLst>
            <a:ahLst/>
            <a:cxnLst>
              <a:cxn ang="0">
                <a:pos x="T0" y="T1"/>
              </a:cxn>
              <a:cxn ang="0">
                <a:pos x="T2" y="T3"/>
              </a:cxn>
              <a:cxn ang="0">
                <a:pos x="T4" y="T5"/>
              </a:cxn>
              <a:cxn ang="0">
                <a:pos x="T6" y="T7"/>
              </a:cxn>
              <a:cxn ang="0">
                <a:pos x="T8" y="T9"/>
              </a:cxn>
            </a:cxnLst>
            <a:rect l="0" t="0" r="r" b="b"/>
            <a:pathLst>
              <a:path w="2565" h="1975">
                <a:moveTo>
                  <a:pt x="2253" y="7"/>
                </a:moveTo>
                <a:lnTo>
                  <a:pt x="0" y="0"/>
                </a:lnTo>
                <a:lnTo>
                  <a:pt x="2220" y="1975"/>
                </a:lnTo>
                <a:lnTo>
                  <a:pt x="2565" y="535"/>
                </a:lnTo>
                <a:lnTo>
                  <a:pt x="2253" y="7"/>
                </a:lnTo>
                <a:close/>
              </a:path>
            </a:pathLst>
          </a:custGeom>
          <a:solidFill>
            <a:srgbClr val="BBDCF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userDrawn="1"/>
        </p:nvSpPr>
        <p:spPr bwMode="auto">
          <a:xfrm>
            <a:off x="10507662" y="2424305"/>
            <a:ext cx="1684338" cy="2527635"/>
          </a:xfrm>
          <a:custGeom>
            <a:avLst/>
            <a:gdLst>
              <a:gd name="T0" fmla="*/ 1061 w 1061"/>
              <a:gd name="T1" fmla="*/ 0 h 1590"/>
              <a:gd name="T2" fmla="*/ 111 w 1061"/>
              <a:gd name="T3" fmla="*/ 1590 h 1590"/>
              <a:gd name="T4" fmla="*/ 0 w 1061"/>
              <a:gd name="T5" fmla="*/ 645 h 1590"/>
              <a:gd name="T6" fmla="*/ 1061 w 1061"/>
              <a:gd name="T7" fmla="*/ 0 h 1590"/>
            </a:gdLst>
            <a:ahLst/>
            <a:cxnLst>
              <a:cxn ang="0">
                <a:pos x="T0" y="T1"/>
              </a:cxn>
              <a:cxn ang="0">
                <a:pos x="T2" y="T3"/>
              </a:cxn>
              <a:cxn ang="0">
                <a:pos x="T4" y="T5"/>
              </a:cxn>
              <a:cxn ang="0">
                <a:pos x="T6" y="T7"/>
              </a:cxn>
            </a:cxnLst>
            <a:rect l="0" t="0" r="r" b="b"/>
            <a:pathLst>
              <a:path w="1061" h="1590">
                <a:moveTo>
                  <a:pt x="1061" y="0"/>
                </a:moveTo>
                <a:lnTo>
                  <a:pt x="111" y="1590"/>
                </a:lnTo>
                <a:lnTo>
                  <a:pt x="0" y="645"/>
                </a:lnTo>
                <a:lnTo>
                  <a:pt x="1061" y="0"/>
                </a:lnTo>
                <a:close/>
              </a:path>
            </a:pathLst>
          </a:cu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TextBox 14"/>
          <p:cNvSpPr txBox="1"/>
          <p:nvPr userDrawn="1"/>
        </p:nvSpPr>
        <p:spPr>
          <a:xfrm>
            <a:off x="307806" y="4875890"/>
            <a:ext cx="7266474" cy="1717393"/>
          </a:xfrm>
          <a:prstGeom prst="rect">
            <a:avLst/>
          </a:prstGeom>
          <a:noFill/>
        </p:spPr>
        <p:txBody>
          <a:bodyPr wrap="square" rtlCol="0">
            <a:spAutoFit/>
          </a:bodyPr>
          <a:lstStyle/>
          <a:p>
            <a:pPr marL="0" marR="0" indent="0" defTabSz="914400" rtl="0" eaLnBrk="1" fontAlgn="auto" latinLnBrk="0" hangingPunct="1">
              <a:lnSpc>
                <a:spcPct val="120000"/>
              </a:lnSpc>
              <a:spcBef>
                <a:spcPts val="0"/>
              </a:spcBef>
              <a:spcAft>
                <a:spcPts val="0"/>
              </a:spcAft>
              <a:buClrTx/>
              <a:buSzTx/>
              <a:buFontTx/>
              <a:buNone/>
              <a:defRPr/>
            </a:pPr>
            <a:r>
              <a:rPr lang="zh-CN" altLang="en-US" sz="8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企业文化讨论</a:t>
            </a:r>
          </a:p>
        </p:txBody>
      </p:sp>
      <p:sp>
        <p:nvSpPr>
          <p:cNvPr id="25" name="圆角矩形 24"/>
          <p:cNvSpPr/>
          <p:nvPr userDrawn="1"/>
        </p:nvSpPr>
        <p:spPr>
          <a:xfrm>
            <a:off x="451358" y="4404104"/>
            <a:ext cx="2931922" cy="479685"/>
          </a:xfrm>
          <a:prstGeom prst="roundRect">
            <a:avLst>
              <a:gd name="adj" fmla="val 7292"/>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34" charset="-122"/>
                <a:ea typeface="微软雅黑" panose="020B0503020204020204" pitchFamily="34" charset="-122"/>
              </a:rPr>
              <a:t>布衣公子公众号：</a:t>
            </a:r>
            <a:r>
              <a:rPr lang="en-US" altLang="zh-CN" dirty="0" smtClean="0">
                <a:solidFill>
                  <a:schemeClr val="bg1"/>
                </a:solidFill>
                <a:latin typeface="微软雅黑" panose="020B0503020204020204" pitchFamily="34" charset="-122"/>
                <a:ea typeface="微软雅黑" panose="020B0503020204020204" pitchFamily="34" charset="-122"/>
              </a:rPr>
              <a:t>HR-PPT</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1358" y="1372784"/>
            <a:ext cx="2931922" cy="2931922"/>
          </a:xfrm>
          <a:prstGeom prst="rect">
            <a:avLst/>
          </a:prstGeom>
        </p:spPr>
      </p:pic>
    </p:spTree>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第六章    企业文化讨论结果的整合宣传</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C7764D38-FE05-4BC7-8C7A-4B00CCDAF73B}" type="datetimeFigureOut">
              <a:rPr lang="zh-CN" altLang="en-US"/>
              <a:pPr>
                <a:defRPr/>
              </a:pPr>
              <a:t>2017/4/21</a:t>
            </a:fld>
            <a:endParaRPr lang="zh-CN" altLang="en-US"/>
          </a:p>
        </p:txBody>
      </p:sp>
      <p:sp>
        <p:nvSpPr>
          <p:cNvPr id="3"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47510283-EA50-4E7F-A8AE-E0FDA92356F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10" name="Freeform 5"/>
          <p:cNvSpPr/>
          <p:nvPr userDrawn="1"/>
        </p:nvSpPr>
        <p:spPr bwMode="auto">
          <a:xfrm>
            <a:off x="0" y="2339975"/>
            <a:ext cx="6589713" cy="2160588"/>
          </a:xfrm>
          <a:custGeom>
            <a:avLst/>
            <a:gdLst>
              <a:gd name="T0" fmla="*/ 0 w 4151"/>
              <a:gd name="T1" fmla="*/ 1361 h 1361"/>
              <a:gd name="T2" fmla="*/ 4151 w 4151"/>
              <a:gd name="T3" fmla="*/ 1361 h 1361"/>
              <a:gd name="T4" fmla="*/ 4151 w 4151"/>
              <a:gd name="T5" fmla="*/ 294 h 1361"/>
              <a:gd name="T6" fmla="*/ 1945 w 4151"/>
              <a:gd name="T7" fmla="*/ 0 h 1361"/>
              <a:gd name="T8" fmla="*/ 0 w 4151"/>
              <a:gd name="T9" fmla="*/ 1361 h 1361"/>
            </a:gdLst>
            <a:ahLst/>
            <a:cxnLst>
              <a:cxn ang="0">
                <a:pos x="T0" y="T1"/>
              </a:cxn>
              <a:cxn ang="0">
                <a:pos x="T2" y="T3"/>
              </a:cxn>
              <a:cxn ang="0">
                <a:pos x="T4" y="T5"/>
              </a:cxn>
              <a:cxn ang="0">
                <a:pos x="T6" y="T7"/>
              </a:cxn>
              <a:cxn ang="0">
                <a:pos x="T8" y="T9"/>
              </a:cxn>
            </a:cxnLst>
            <a:rect l="0" t="0" r="r" b="b"/>
            <a:pathLst>
              <a:path w="4151" h="1361">
                <a:moveTo>
                  <a:pt x="0" y="1361"/>
                </a:moveTo>
                <a:lnTo>
                  <a:pt x="4151" y="1361"/>
                </a:lnTo>
                <a:lnTo>
                  <a:pt x="4151" y="294"/>
                </a:lnTo>
                <a:lnTo>
                  <a:pt x="1945" y="0"/>
                </a:lnTo>
                <a:lnTo>
                  <a:pt x="0" y="1361"/>
                </a:lnTo>
                <a:close/>
              </a:path>
            </a:pathLst>
          </a:custGeom>
          <a:solidFill>
            <a:srgbClr val="2EA7E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userDrawn="1"/>
        </p:nvSpPr>
        <p:spPr bwMode="auto">
          <a:xfrm>
            <a:off x="0" y="-12700"/>
            <a:ext cx="3087688" cy="4513263"/>
          </a:xfrm>
          <a:custGeom>
            <a:avLst/>
            <a:gdLst>
              <a:gd name="T0" fmla="*/ 1945 w 1945"/>
              <a:gd name="T1" fmla="*/ 1482 h 2843"/>
              <a:gd name="T2" fmla="*/ 0 w 1945"/>
              <a:gd name="T3" fmla="*/ 0 h 2843"/>
              <a:gd name="T4" fmla="*/ 0 w 1945"/>
              <a:gd name="T5" fmla="*/ 2843 h 2843"/>
              <a:gd name="T6" fmla="*/ 1945 w 1945"/>
              <a:gd name="T7" fmla="*/ 1482 h 2843"/>
            </a:gdLst>
            <a:ahLst/>
            <a:cxnLst>
              <a:cxn ang="0">
                <a:pos x="T0" y="T1"/>
              </a:cxn>
              <a:cxn ang="0">
                <a:pos x="T2" y="T3"/>
              </a:cxn>
              <a:cxn ang="0">
                <a:pos x="T4" y="T5"/>
              </a:cxn>
              <a:cxn ang="0">
                <a:pos x="T6" y="T7"/>
              </a:cxn>
            </a:cxnLst>
            <a:rect l="0" t="0" r="r" b="b"/>
            <a:pathLst>
              <a:path w="1945" h="2843">
                <a:moveTo>
                  <a:pt x="1945" y="1482"/>
                </a:moveTo>
                <a:lnTo>
                  <a:pt x="0" y="0"/>
                </a:lnTo>
                <a:lnTo>
                  <a:pt x="0" y="2843"/>
                </a:lnTo>
                <a:lnTo>
                  <a:pt x="1945" y="1482"/>
                </a:lnTo>
                <a:close/>
              </a:path>
            </a:pathLst>
          </a:cu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userDrawn="1"/>
        </p:nvSpPr>
        <p:spPr bwMode="auto">
          <a:xfrm>
            <a:off x="0" y="4500563"/>
            <a:ext cx="2390775" cy="1408113"/>
          </a:xfrm>
          <a:custGeom>
            <a:avLst/>
            <a:gdLst>
              <a:gd name="T0" fmla="*/ 0 w 1506"/>
              <a:gd name="T1" fmla="*/ 887 h 887"/>
              <a:gd name="T2" fmla="*/ 1506 w 1506"/>
              <a:gd name="T3" fmla="*/ 0 h 887"/>
              <a:gd name="T4" fmla="*/ 0 w 1506"/>
              <a:gd name="T5" fmla="*/ 0 h 887"/>
              <a:gd name="T6" fmla="*/ 0 w 1506"/>
              <a:gd name="T7" fmla="*/ 887 h 887"/>
            </a:gdLst>
            <a:ahLst/>
            <a:cxnLst>
              <a:cxn ang="0">
                <a:pos x="T0" y="T1"/>
              </a:cxn>
              <a:cxn ang="0">
                <a:pos x="T2" y="T3"/>
              </a:cxn>
              <a:cxn ang="0">
                <a:pos x="T4" y="T5"/>
              </a:cxn>
              <a:cxn ang="0">
                <a:pos x="T6" y="T7"/>
              </a:cxn>
            </a:cxnLst>
            <a:rect l="0" t="0" r="r" b="b"/>
            <a:pathLst>
              <a:path w="1506" h="887">
                <a:moveTo>
                  <a:pt x="0" y="887"/>
                </a:moveTo>
                <a:lnTo>
                  <a:pt x="1506" y="0"/>
                </a:lnTo>
                <a:lnTo>
                  <a:pt x="0" y="0"/>
                </a:lnTo>
                <a:lnTo>
                  <a:pt x="0" y="887"/>
                </a:lnTo>
                <a:close/>
              </a:path>
            </a:pathLst>
          </a:custGeom>
          <a:solidFill>
            <a:srgbClr val="0073A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p:nvPr userDrawn="1"/>
        </p:nvSpPr>
        <p:spPr bwMode="auto">
          <a:xfrm>
            <a:off x="2390775" y="4500563"/>
            <a:ext cx="4198938" cy="696913"/>
          </a:xfrm>
          <a:custGeom>
            <a:avLst/>
            <a:gdLst>
              <a:gd name="T0" fmla="*/ 2645 w 2645"/>
              <a:gd name="T1" fmla="*/ 0 h 439"/>
              <a:gd name="T2" fmla="*/ 2108 w 2645"/>
              <a:gd name="T3" fmla="*/ 439 h 439"/>
              <a:gd name="T4" fmla="*/ 0 w 2645"/>
              <a:gd name="T5" fmla="*/ 0 h 439"/>
              <a:gd name="T6" fmla="*/ 2645 w 2645"/>
              <a:gd name="T7" fmla="*/ 0 h 439"/>
            </a:gdLst>
            <a:ahLst/>
            <a:cxnLst>
              <a:cxn ang="0">
                <a:pos x="T0" y="T1"/>
              </a:cxn>
              <a:cxn ang="0">
                <a:pos x="T2" y="T3"/>
              </a:cxn>
              <a:cxn ang="0">
                <a:pos x="T4" y="T5"/>
              </a:cxn>
              <a:cxn ang="0">
                <a:pos x="T6" y="T7"/>
              </a:cxn>
            </a:cxnLst>
            <a:rect l="0" t="0" r="r" b="b"/>
            <a:pathLst>
              <a:path w="2645" h="439">
                <a:moveTo>
                  <a:pt x="2645" y="0"/>
                </a:moveTo>
                <a:lnTo>
                  <a:pt x="2108" y="439"/>
                </a:lnTo>
                <a:lnTo>
                  <a:pt x="0" y="0"/>
                </a:lnTo>
                <a:lnTo>
                  <a:pt x="2645" y="0"/>
                </a:lnTo>
                <a:close/>
              </a:path>
            </a:pathLst>
          </a:custGeom>
          <a:solidFill>
            <a:srgbClr val="82C1E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Text Box 54"/>
          <p:cNvSpPr txBox="1">
            <a:spLocks noChangeArrowheads="1"/>
          </p:cNvSpPr>
          <p:nvPr/>
        </p:nvSpPr>
        <p:spPr bwMode="auto">
          <a:xfrm>
            <a:off x="7669778" y="2701805"/>
            <a:ext cx="4522222" cy="56830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2400" kern="1200" dirty="0" smtClean="0">
                <a:solidFill>
                  <a:srgbClr val="4D4D4D"/>
                </a:solidFill>
                <a:latin typeface="Tahoma" panose="020B0604030504040204" pitchFamily="34" charset="0"/>
                <a:ea typeface="微软雅黑" panose="020B0503020204020204" pitchFamily="34" charset="-122"/>
                <a:cs typeface="Tahoma" panose="020B0604030504040204" pitchFamily="34" charset="0"/>
              </a:rPr>
              <a:t> 11020228@qq.com</a:t>
            </a:r>
            <a:endParaRPr lang="en-US" altLang="zh-CN" sz="2400" kern="1200" dirty="0">
              <a:solidFill>
                <a:srgbClr val="4D4D4D"/>
              </a:solidFill>
              <a:latin typeface="Tahoma" panose="020B0604030504040204" pitchFamily="34" charset="0"/>
              <a:ea typeface="微软雅黑" panose="020B0503020204020204" pitchFamily="34" charset="-122"/>
              <a:cs typeface="Tahoma" panose="020B0604030504040204" pitchFamily="34" charset="0"/>
            </a:endParaRPr>
          </a:p>
        </p:txBody>
      </p:sp>
      <p:sp>
        <p:nvSpPr>
          <p:cNvPr id="16" name="TextBox 10">
            <a:hlinkClick r:id="rId2"/>
          </p:cNvPr>
          <p:cNvSpPr>
            <a:spLocks noChangeArrowheads="1"/>
          </p:cNvSpPr>
          <p:nvPr/>
        </p:nvSpPr>
        <p:spPr bwMode="auto">
          <a:xfrm>
            <a:off x="7669778" y="4044019"/>
            <a:ext cx="4522222" cy="4616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spcBef>
                <a:spcPct val="50000"/>
              </a:spcBef>
              <a:spcAft>
                <a:spcPct val="0"/>
              </a:spcAft>
            </a:pPr>
            <a:r>
              <a:rPr lang="en-US" sz="2400" dirty="0" smtClean="0">
                <a:solidFill>
                  <a:srgbClr val="4D4D4D"/>
                </a:solidFill>
                <a:latin typeface="微软雅黑 Light" panose="020B0502040204020203" pitchFamily="34" charset="-122"/>
                <a:ea typeface="微软雅黑 Light" panose="020B0502040204020203" pitchFamily="34" charset="-122"/>
                <a:cs typeface="Times New Roman" panose="02020603050405020304" pitchFamily="18" charset="0"/>
                <a:sym typeface="Arial" panose="020B0604020202020204" pitchFamily="34" charset="0"/>
              </a:rPr>
              <a:t>  </a:t>
            </a:r>
            <a:r>
              <a:rPr lang="en-US" sz="2400" dirty="0">
                <a:solidFill>
                  <a:srgbClr val="4D4D4D"/>
                </a:solidFill>
                <a:latin typeface="Tahoma" panose="020B0604030504040204" pitchFamily="34" charset="0"/>
                <a:ea typeface="微软雅黑" panose="020B0503020204020204" pitchFamily="34" charset="-122"/>
                <a:cs typeface="Tahoma" panose="020B0604030504040204" pitchFamily="34" charset="0"/>
                <a:sym typeface="Arial" panose="020B0604020202020204" pitchFamily="34" charset="0"/>
              </a:rPr>
              <a:t>http://weibo.com/teliss</a:t>
            </a:r>
          </a:p>
        </p:txBody>
      </p:sp>
      <p:sp>
        <p:nvSpPr>
          <p:cNvPr id="17" name="Text Box 54">
            <a:hlinkClick r:id="rId3"/>
          </p:cNvPr>
          <p:cNvSpPr txBox="1">
            <a:spLocks noChangeArrowheads="1"/>
          </p:cNvSpPr>
          <p:nvPr/>
        </p:nvSpPr>
        <p:spPr bwMode="auto">
          <a:xfrm>
            <a:off x="7669778" y="3372912"/>
            <a:ext cx="4522222" cy="56830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400" kern="1200" dirty="0" smtClean="0">
                <a:solidFill>
                  <a:srgbClr val="4D4D4D"/>
                </a:solidFill>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2400" dirty="0">
                <a:solidFill>
                  <a:srgbClr val="4D4D4D"/>
                </a:solidFill>
                <a:latin typeface="Tahoma" panose="020B0604030504040204" pitchFamily="34" charset="0"/>
                <a:ea typeface="微软雅黑" panose="020B0503020204020204" pitchFamily="34" charset="-122"/>
                <a:cs typeface="Tahoma" panose="020B0604030504040204" pitchFamily="34" charset="0"/>
              </a:rPr>
              <a:t>http://teliss.blog.163.com</a:t>
            </a:r>
          </a:p>
        </p:txBody>
      </p:sp>
      <p:grpSp>
        <p:nvGrpSpPr>
          <p:cNvPr id="18" name="组合 17"/>
          <p:cNvGrpSpPr>
            <a:grpSpLocks noChangeAspect="1"/>
          </p:cNvGrpSpPr>
          <p:nvPr/>
        </p:nvGrpSpPr>
        <p:grpSpPr>
          <a:xfrm>
            <a:off x="6964692" y="4022280"/>
            <a:ext cx="591140" cy="480022"/>
            <a:chOff x="3175" y="295276"/>
            <a:chExt cx="4856163" cy="3943350"/>
          </a:xfrm>
          <a:solidFill>
            <a:srgbClr val="424242"/>
          </a:solidFill>
        </p:grpSpPr>
        <p:sp>
          <p:nvSpPr>
            <p:cNvPr id="23" name="Freeform 10"/>
            <p:cNvSpPr>
              <a:spLocks noEditPoints="1"/>
            </p:cNvSpPr>
            <p:nvPr/>
          </p:nvSpPr>
          <p:spPr bwMode="auto">
            <a:xfrm>
              <a:off x="3175" y="741363"/>
              <a:ext cx="4173538" cy="3497263"/>
            </a:xfrm>
            <a:custGeom>
              <a:avLst/>
              <a:gdLst>
                <a:gd name="T0" fmla="*/ 957 w 1111"/>
                <a:gd name="T1" fmla="*/ 394 h 930"/>
                <a:gd name="T2" fmla="*/ 936 w 1111"/>
                <a:gd name="T3" fmla="*/ 362 h 930"/>
                <a:gd name="T4" fmla="*/ 936 w 1111"/>
                <a:gd name="T5" fmla="*/ 235 h 930"/>
                <a:gd name="T6" fmla="*/ 652 w 1111"/>
                <a:gd name="T7" fmla="*/ 233 h 930"/>
                <a:gd name="T8" fmla="*/ 622 w 1111"/>
                <a:gd name="T9" fmla="*/ 219 h 930"/>
                <a:gd name="T10" fmla="*/ 608 w 1111"/>
                <a:gd name="T11" fmla="*/ 70 h 930"/>
                <a:gd name="T12" fmla="*/ 190 w 1111"/>
                <a:gd name="T13" fmla="*/ 233 h 930"/>
                <a:gd name="T14" fmla="*/ 0 w 1111"/>
                <a:gd name="T15" fmla="*/ 591 h 930"/>
                <a:gd name="T16" fmla="*/ 534 w 1111"/>
                <a:gd name="T17" fmla="*/ 930 h 930"/>
                <a:gd name="T18" fmla="*/ 1111 w 1111"/>
                <a:gd name="T19" fmla="*/ 568 h 930"/>
                <a:gd name="T20" fmla="*/ 957 w 1111"/>
                <a:gd name="T21" fmla="*/ 394 h 930"/>
                <a:gd name="T22" fmla="*/ 535 w 1111"/>
                <a:gd name="T23" fmla="*/ 854 h 930"/>
                <a:gd name="T24" fmla="*/ 128 w 1111"/>
                <a:gd name="T25" fmla="*/ 641 h 930"/>
                <a:gd name="T26" fmla="*/ 485 w 1111"/>
                <a:gd name="T27" fmla="*/ 353 h 930"/>
                <a:gd name="T28" fmla="*/ 892 w 1111"/>
                <a:gd name="T29" fmla="*/ 565 h 930"/>
                <a:gd name="T30" fmla="*/ 535 w 1111"/>
                <a:gd name="T31" fmla="*/ 8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930">
                  <a:moveTo>
                    <a:pt x="957" y="394"/>
                  </a:moveTo>
                  <a:cubicBezTo>
                    <a:pt x="939" y="389"/>
                    <a:pt x="926" y="385"/>
                    <a:pt x="936" y="362"/>
                  </a:cubicBezTo>
                  <a:cubicBezTo>
                    <a:pt x="956" y="311"/>
                    <a:pt x="958" y="266"/>
                    <a:pt x="936" y="235"/>
                  </a:cubicBezTo>
                  <a:cubicBezTo>
                    <a:pt x="895" y="176"/>
                    <a:pt x="782" y="179"/>
                    <a:pt x="652" y="233"/>
                  </a:cubicBezTo>
                  <a:cubicBezTo>
                    <a:pt x="652" y="233"/>
                    <a:pt x="611" y="251"/>
                    <a:pt x="622" y="219"/>
                  </a:cubicBezTo>
                  <a:cubicBezTo>
                    <a:pt x="642" y="155"/>
                    <a:pt x="639" y="101"/>
                    <a:pt x="608" y="70"/>
                  </a:cubicBezTo>
                  <a:cubicBezTo>
                    <a:pt x="537" y="0"/>
                    <a:pt x="350" y="73"/>
                    <a:pt x="190" y="233"/>
                  </a:cubicBezTo>
                  <a:cubicBezTo>
                    <a:pt x="69" y="353"/>
                    <a:pt x="0" y="481"/>
                    <a:pt x="0" y="591"/>
                  </a:cubicBezTo>
                  <a:cubicBezTo>
                    <a:pt x="0" y="801"/>
                    <a:pt x="270" y="930"/>
                    <a:pt x="534" y="930"/>
                  </a:cubicBezTo>
                  <a:cubicBezTo>
                    <a:pt x="881" y="930"/>
                    <a:pt x="1111" y="728"/>
                    <a:pt x="1111" y="568"/>
                  </a:cubicBezTo>
                  <a:cubicBezTo>
                    <a:pt x="1111" y="472"/>
                    <a:pt x="1030" y="417"/>
                    <a:pt x="957" y="394"/>
                  </a:cubicBezTo>
                  <a:close/>
                  <a:moveTo>
                    <a:pt x="535" y="854"/>
                  </a:moveTo>
                  <a:cubicBezTo>
                    <a:pt x="324" y="875"/>
                    <a:pt x="142" y="779"/>
                    <a:pt x="128" y="641"/>
                  </a:cubicBezTo>
                  <a:cubicBezTo>
                    <a:pt x="114" y="503"/>
                    <a:pt x="274" y="373"/>
                    <a:pt x="485" y="353"/>
                  </a:cubicBezTo>
                  <a:cubicBezTo>
                    <a:pt x="696" y="332"/>
                    <a:pt x="878" y="427"/>
                    <a:pt x="892" y="565"/>
                  </a:cubicBezTo>
                  <a:cubicBezTo>
                    <a:pt x="906" y="704"/>
                    <a:pt x="746" y="833"/>
                    <a:pt x="535" y="85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3094038" y="295276"/>
              <a:ext cx="1765300" cy="1868488"/>
            </a:xfrm>
            <a:custGeom>
              <a:avLst/>
              <a:gdLst>
                <a:gd name="T0" fmla="*/ 364 w 470"/>
                <a:gd name="T1" fmla="*/ 128 h 497"/>
                <a:gd name="T2" fmla="*/ 43 w 470"/>
                <a:gd name="T3" fmla="*/ 24 h 497"/>
                <a:gd name="T4" fmla="*/ 43 w 470"/>
                <a:gd name="T5" fmla="*/ 24 h 497"/>
                <a:gd name="T6" fmla="*/ 5 w 470"/>
                <a:gd name="T7" fmla="*/ 82 h 497"/>
                <a:gd name="T8" fmla="*/ 63 w 470"/>
                <a:gd name="T9" fmla="*/ 119 h 497"/>
                <a:gd name="T10" fmla="*/ 291 w 470"/>
                <a:gd name="T11" fmla="*/ 193 h 497"/>
                <a:gd name="T12" fmla="*/ 341 w 470"/>
                <a:gd name="T13" fmla="*/ 428 h 497"/>
                <a:gd name="T14" fmla="*/ 341 w 470"/>
                <a:gd name="T15" fmla="*/ 428 h 497"/>
                <a:gd name="T16" fmla="*/ 373 w 470"/>
                <a:gd name="T17" fmla="*/ 489 h 497"/>
                <a:gd name="T18" fmla="*/ 434 w 470"/>
                <a:gd name="T19" fmla="*/ 458 h 497"/>
                <a:gd name="T20" fmla="*/ 434 w 470"/>
                <a:gd name="T21" fmla="*/ 458 h 497"/>
                <a:gd name="T22" fmla="*/ 364 w 470"/>
                <a:gd name="T23" fmla="*/ 12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97">
                  <a:moveTo>
                    <a:pt x="364" y="128"/>
                  </a:moveTo>
                  <a:cubicBezTo>
                    <a:pt x="280" y="35"/>
                    <a:pt x="157" y="0"/>
                    <a:pt x="43" y="24"/>
                  </a:cubicBezTo>
                  <a:cubicBezTo>
                    <a:pt x="43" y="24"/>
                    <a:pt x="43" y="24"/>
                    <a:pt x="43" y="24"/>
                  </a:cubicBezTo>
                  <a:cubicBezTo>
                    <a:pt x="16" y="30"/>
                    <a:pt x="0" y="55"/>
                    <a:pt x="5" y="82"/>
                  </a:cubicBezTo>
                  <a:cubicBezTo>
                    <a:pt x="11" y="108"/>
                    <a:pt x="37" y="125"/>
                    <a:pt x="63" y="119"/>
                  </a:cubicBezTo>
                  <a:cubicBezTo>
                    <a:pt x="144" y="102"/>
                    <a:pt x="232" y="127"/>
                    <a:pt x="291" y="193"/>
                  </a:cubicBezTo>
                  <a:cubicBezTo>
                    <a:pt x="351" y="259"/>
                    <a:pt x="367" y="349"/>
                    <a:pt x="341" y="428"/>
                  </a:cubicBezTo>
                  <a:cubicBezTo>
                    <a:pt x="341" y="428"/>
                    <a:pt x="341" y="428"/>
                    <a:pt x="341" y="428"/>
                  </a:cubicBezTo>
                  <a:cubicBezTo>
                    <a:pt x="333" y="453"/>
                    <a:pt x="347" y="481"/>
                    <a:pt x="373" y="489"/>
                  </a:cubicBezTo>
                  <a:cubicBezTo>
                    <a:pt x="398" y="497"/>
                    <a:pt x="426" y="483"/>
                    <a:pt x="434" y="458"/>
                  </a:cubicBezTo>
                  <a:cubicBezTo>
                    <a:pt x="434" y="458"/>
                    <a:pt x="434" y="458"/>
                    <a:pt x="434" y="458"/>
                  </a:cubicBezTo>
                  <a:cubicBezTo>
                    <a:pt x="470" y="347"/>
                    <a:pt x="447" y="220"/>
                    <a:pt x="364" y="128"/>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3252788" y="974726"/>
              <a:ext cx="919163" cy="969963"/>
            </a:xfrm>
            <a:custGeom>
              <a:avLst/>
              <a:gdLst>
                <a:gd name="T0" fmla="*/ 193 w 245"/>
                <a:gd name="T1" fmla="*/ 63 h 258"/>
                <a:gd name="T2" fmla="*/ 37 w 245"/>
                <a:gd name="T3" fmla="*/ 12 h 258"/>
                <a:gd name="T4" fmla="*/ 5 w 245"/>
                <a:gd name="T5" fmla="*/ 62 h 258"/>
                <a:gd name="T6" fmla="*/ 54 w 245"/>
                <a:gd name="T7" fmla="*/ 94 h 258"/>
                <a:gd name="T8" fmla="*/ 54 w 245"/>
                <a:gd name="T9" fmla="*/ 94 h 258"/>
                <a:gd name="T10" fmla="*/ 131 w 245"/>
                <a:gd name="T11" fmla="*/ 119 h 258"/>
                <a:gd name="T12" fmla="*/ 148 w 245"/>
                <a:gd name="T13" fmla="*/ 198 h 258"/>
                <a:gd name="T14" fmla="*/ 148 w 245"/>
                <a:gd name="T15" fmla="*/ 198 h 258"/>
                <a:gd name="T16" fmla="*/ 175 w 245"/>
                <a:gd name="T17" fmla="*/ 251 h 258"/>
                <a:gd name="T18" fmla="*/ 228 w 245"/>
                <a:gd name="T19" fmla="*/ 223 h 258"/>
                <a:gd name="T20" fmla="*/ 193 w 245"/>
                <a:gd name="T21" fmla="*/ 6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58">
                  <a:moveTo>
                    <a:pt x="193" y="63"/>
                  </a:moveTo>
                  <a:cubicBezTo>
                    <a:pt x="153" y="18"/>
                    <a:pt x="92" y="0"/>
                    <a:pt x="37" y="12"/>
                  </a:cubicBezTo>
                  <a:cubicBezTo>
                    <a:pt x="14" y="17"/>
                    <a:pt x="0" y="39"/>
                    <a:pt x="5" y="62"/>
                  </a:cubicBezTo>
                  <a:cubicBezTo>
                    <a:pt x="9" y="85"/>
                    <a:pt x="32" y="99"/>
                    <a:pt x="54" y="94"/>
                  </a:cubicBezTo>
                  <a:cubicBezTo>
                    <a:pt x="54" y="94"/>
                    <a:pt x="54" y="94"/>
                    <a:pt x="54" y="94"/>
                  </a:cubicBezTo>
                  <a:cubicBezTo>
                    <a:pt x="82" y="89"/>
                    <a:pt x="111" y="97"/>
                    <a:pt x="131" y="119"/>
                  </a:cubicBezTo>
                  <a:cubicBezTo>
                    <a:pt x="151" y="141"/>
                    <a:pt x="156" y="171"/>
                    <a:pt x="148" y="198"/>
                  </a:cubicBezTo>
                  <a:cubicBezTo>
                    <a:pt x="148" y="198"/>
                    <a:pt x="148" y="198"/>
                    <a:pt x="148" y="198"/>
                  </a:cubicBezTo>
                  <a:cubicBezTo>
                    <a:pt x="141" y="220"/>
                    <a:pt x="153" y="243"/>
                    <a:pt x="175" y="251"/>
                  </a:cubicBezTo>
                  <a:cubicBezTo>
                    <a:pt x="197" y="258"/>
                    <a:pt x="220" y="246"/>
                    <a:pt x="228" y="223"/>
                  </a:cubicBezTo>
                  <a:cubicBezTo>
                    <a:pt x="245" y="169"/>
                    <a:pt x="234" y="108"/>
                    <a:pt x="193" y="63"/>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957263" y="2370138"/>
              <a:ext cx="1724025" cy="1485900"/>
            </a:xfrm>
            <a:custGeom>
              <a:avLst/>
              <a:gdLst>
                <a:gd name="T0" fmla="*/ 302 w 459"/>
                <a:gd name="T1" fmla="*/ 26 h 395"/>
                <a:gd name="T2" fmla="*/ 45 w 459"/>
                <a:gd name="T3" fmla="*/ 138 h 395"/>
                <a:gd name="T4" fmla="*/ 144 w 459"/>
                <a:gd name="T5" fmla="*/ 362 h 395"/>
                <a:gd name="T6" fmla="*/ 416 w 459"/>
                <a:gd name="T7" fmla="*/ 246 h 395"/>
                <a:gd name="T8" fmla="*/ 302 w 459"/>
                <a:gd name="T9" fmla="*/ 26 h 395"/>
                <a:gd name="T10" fmla="*/ 225 w 459"/>
                <a:gd name="T11" fmla="*/ 256 h 395"/>
                <a:gd name="T12" fmla="*/ 128 w 459"/>
                <a:gd name="T13" fmla="*/ 288 h 395"/>
                <a:gd name="T14" fmla="*/ 107 w 459"/>
                <a:gd name="T15" fmla="*/ 204 h 395"/>
                <a:gd name="T16" fmla="*/ 202 w 459"/>
                <a:gd name="T17" fmla="*/ 172 h 395"/>
                <a:gd name="T18" fmla="*/ 225 w 459"/>
                <a:gd name="T19" fmla="*/ 256 h 395"/>
                <a:gd name="T20" fmla="*/ 292 w 459"/>
                <a:gd name="T21" fmla="*/ 170 h 395"/>
                <a:gd name="T22" fmla="*/ 256 w 459"/>
                <a:gd name="T23" fmla="*/ 184 h 395"/>
                <a:gd name="T24" fmla="*/ 247 w 459"/>
                <a:gd name="T25" fmla="*/ 152 h 395"/>
                <a:gd name="T26" fmla="*/ 282 w 459"/>
                <a:gd name="T27" fmla="*/ 139 h 395"/>
                <a:gd name="T28" fmla="*/ 292 w 459"/>
                <a:gd name="T29" fmla="*/ 17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395">
                  <a:moveTo>
                    <a:pt x="302" y="26"/>
                  </a:moveTo>
                  <a:cubicBezTo>
                    <a:pt x="202" y="0"/>
                    <a:pt x="88" y="50"/>
                    <a:pt x="45" y="138"/>
                  </a:cubicBezTo>
                  <a:cubicBezTo>
                    <a:pt x="0" y="229"/>
                    <a:pt x="43" y="329"/>
                    <a:pt x="144" y="362"/>
                  </a:cubicBezTo>
                  <a:cubicBezTo>
                    <a:pt x="249" y="395"/>
                    <a:pt x="373" y="343"/>
                    <a:pt x="416" y="246"/>
                  </a:cubicBezTo>
                  <a:cubicBezTo>
                    <a:pt x="459" y="151"/>
                    <a:pt x="406" y="53"/>
                    <a:pt x="302" y="26"/>
                  </a:cubicBezTo>
                  <a:close/>
                  <a:moveTo>
                    <a:pt x="225" y="256"/>
                  </a:moveTo>
                  <a:cubicBezTo>
                    <a:pt x="205" y="289"/>
                    <a:pt x="161" y="303"/>
                    <a:pt x="128" y="288"/>
                  </a:cubicBezTo>
                  <a:cubicBezTo>
                    <a:pt x="96" y="273"/>
                    <a:pt x="86" y="236"/>
                    <a:pt x="107" y="204"/>
                  </a:cubicBezTo>
                  <a:cubicBezTo>
                    <a:pt x="127" y="172"/>
                    <a:pt x="169" y="158"/>
                    <a:pt x="202" y="172"/>
                  </a:cubicBezTo>
                  <a:cubicBezTo>
                    <a:pt x="235" y="186"/>
                    <a:pt x="245" y="224"/>
                    <a:pt x="225" y="256"/>
                  </a:cubicBezTo>
                  <a:close/>
                  <a:moveTo>
                    <a:pt x="292" y="170"/>
                  </a:moveTo>
                  <a:cubicBezTo>
                    <a:pt x="285" y="183"/>
                    <a:pt x="269" y="189"/>
                    <a:pt x="256" y="184"/>
                  </a:cubicBezTo>
                  <a:cubicBezTo>
                    <a:pt x="243" y="178"/>
                    <a:pt x="240" y="164"/>
                    <a:pt x="247" y="152"/>
                  </a:cubicBezTo>
                  <a:cubicBezTo>
                    <a:pt x="254" y="140"/>
                    <a:pt x="270" y="134"/>
                    <a:pt x="282" y="139"/>
                  </a:cubicBezTo>
                  <a:cubicBezTo>
                    <a:pt x="295" y="143"/>
                    <a:pt x="300" y="158"/>
                    <a:pt x="292" y="1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a:grpSpLocks noChangeAspect="1"/>
          </p:cNvGrpSpPr>
          <p:nvPr/>
        </p:nvGrpSpPr>
        <p:grpSpPr>
          <a:xfrm>
            <a:off x="6964692" y="3387443"/>
            <a:ext cx="591140" cy="476725"/>
            <a:chOff x="2482850" y="17463"/>
            <a:chExt cx="442913" cy="357188"/>
          </a:xfrm>
          <a:solidFill>
            <a:srgbClr val="424242"/>
          </a:solidFill>
        </p:grpSpPr>
        <p:sp>
          <p:nvSpPr>
            <p:cNvPr id="21" name="Freeform 14"/>
            <p:cNvSpPr/>
            <p:nvPr/>
          </p:nvSpPr>
          <p:spPr bwMode="auto">
            <a:xfrm>
              <a:off x="2482850" y="17463"/>
              <a:ext cx="442913" cy="204788"/>
            </a:xfrm>
            <a:custGeom>
              <a:avLst/>
              <a:gdLst>
                <a:gd name="T0" fmla="*/ 553 w 558"/>
                <a:gd name="T1" fmla="*/ 229 h 257"/>
                <a:gd name="T2" fmla="*/ 354 w 558"/>
                <a:gd name="T3" fmla="*/ 30 h 257"/>
                <a:gd name="T4" fmla="*/ 354 w 558"/>
                <a:gd name="T5" fmla="*/ 30 h 257"/>
                <a:gd name="T6" fmla="*/ 346 w 558"/>
                <a:gd name="T7" fmla="*/ 24 h 257"/>
                <a:gd name="T8" fmla="*/ 339 w 558"/>
                <a:gd name="T9" fmla="*/ 17 h 257"/>
                <a:gd name="T10" fmla="*/ 329 w 558"/>
                <a:gd name="T11" fmla="*/ 12 h 257"/>
                <a:gd name="T12" fmla="*/ 320 w 558"/>
                <a:gd name="T13" fmla="*/ 7 h 257"/>
                <a:gd name="T14" fmla="*/ 310 w 558"/>
                <a:gd name="T15" fmla="*/ 3 h 257"/>
                <a:gd name="T16" fmla="*/ 300 w 558"/>
                <a:gd name="T17" fmla="*/ 1 h 257"/>
                <a:gd name="T18" fmla="*/ 290 w 558"/>
                <a:gd name="T19" fmla="*/ 0 h 257"/>
                <a:gd name="T20" fmla="*/ 280 w 558"/>
                <a:gd name="T21" fmla="*/ 0 h 257"/>
                <a:gd name="T22" fmla="*/ 280 w 558"/>
                <a:gd name="T23" fmla="*/ 0 h 257"/>
                <a:gd name="T24" fmla="*/ 268 w 558"/>
                <a:gd name="T25" fmla="*/ 0 h 257"/>
                <a:gd name="T26" fmla="*/ 258 w 558"/>
                <a:gd name="T27" fmla="*/ 1 h 257"/>
                <a:gd name="T28" fmla="*/ 248 w 558"/>
                <a:gd name="T29" fmla="*/ 3 h 257"/>
                <a:gd name="T30" fmla="*/ 238 w 558"/>
                <a:gd name="T31" fmla="*/ 7 h 257"/>
                <a:gd name="T32" fmla="*/ 229 w 558"/>
                <a:gd name="T33" fmla="*/ 12 h 257"/>
                <a:gd name="T34" fmla="*/ 220 w 558"/>
                <a:gd name="T35" fmla="*/ 17 h 257"/>
                <a:gd name="T36" fmla="*/ 212 w 558"/>
                <a:gd name="T37" fmla="*/ 24 h 257"/>
                <a:gd name="T38" fmla="*/ 204 w 558"/>
                <a:gd name="T39" fmla="*/ 30 h 257"/>
                <a:gd name="T40" fmla="*/ 169 w 558"/>
                <a:gd name="T41" fmla="*/ 65 h 257"/>
                <a:gd name="T42" fmla="*/ 169 w 558"/>
                <a:gd name="T43" fmla="*/ 17 h 257"/>
                <a:gd name="T44" fmla="*/ 84 w 558"/>
                <a:gd name="T45" fmla="*/ 17 h 257"/>
                <a:gd name="T46" fmla="*/ 84 w 558"/>
                <a:gd name="T47" fmla="*/ 151 h 257"/>
                <a:gd name="T48" fmla="*/ 5 w 558"/>
                <a:gd name="T49" fmla="*/ 229 h 257"/>
                <a:gd name="T50" fmla="*/ 5 w 558"/>
                <a:gd name="T51" fmla="*/ 229 h 257"/>
                <a:gd name="T52" fmla="*/ 1 w 558"/>
                <a:gd name="T53" fmla="*/ 234 h 257"/>
                <a:gd name="T54" fmla="*/ 0 w 558"/>
                <a:gd name="T55" fmla="*/ 240 h 257"/>
                <a:gd name="T56" fmla="*/ 1 w 558"/>
                <a:gd name="T57" fmla="*/ 247 h 257"/>
                <a:gd name="T58" fmla="*/ 5 w 558"/>
                <a:gd name="T59" fmla="*/ 252 h 257"/>
                <a:gd name="T60" fmla="*/ 5 w 558"/>
                <a:gd name="T61" fmla="*/ 252 h 257"/>
                <a:gd name="T62" fmla="*/ 10 w 558"/>
                <a:gd name="T63" fmla="*/ 255 h 257"/>
                <a:gd name="T64" fmla="*/ 16 w 558"/>
                <a:gd name="T65" fmla="*/ 257 h 257"/>
                <a:gd name="T66" fmla="*/ 23 w 558"/>
                <a:gd name="T67" fmla="*/ 255 h 257"/>
                <a:gd name="T68" fmla="*/ 29 w 558"/>
                <a:gd name="T69" fmla="*/ 252 h 257"/>
                <a:gd name="T70" fmla="*/ 227 w 558"/>
                <a:gd name="T71" fmla="*/ 54 h 257"/>
                <a:gd name="T72" fmla="*/ 227 w 558"/>
                <a:gd name="T73" fmla="*/ 54 h 257"/>
                <a:gd name="T74" fmla="*/ 238 w 558"/>
                <a:gd name="T75" fmla="*/ 45 h 257"/>
                <a:gd name="T76" fmla="*/ 251 w 558"/>
                <a:gd name="T77" fmla="*/ 37 h 257"/>
                <a:gd name="T78" fmla="*/ 265 w 558"/>
                <a:gd name="T79" fmla="*/ 34 h 257"/>
                <a:gd name="T80" fmla="*/ 280 w 558"/>
                <a:gd name="T81" fmla="*/ 32 h 257"/>
                <a:gd name="T82" fmla="*/ 280 w 558"/>
                <a:gd name="T83" fmla="*/ 32 h 257"/>
                <a:gd name="T84" fmla="*/ 293 w 558"/>
                <a:gd name="T85" fmla="*/ 34 h 257"/>
                <a:gd name="T86" fmla="*/ 307 w 558"/>
                <a:gd name="T87" fmla="*/ 37 h 257"/>
                <a:gd name="T88" fmla="*/ 320 w 558"/>
                <a:gd name="T89" fmla="*/ 45 h 257"/>
                <a:gd name="T90" fmla="*/ 331 w 558"/>
                <a:gd name="T91" fmla="*/ 54 h 257"/>
                <a:gd name="T92" fmla="*/ 530 w 558"/>
                <a:gd name="T93" fmla="*/ 252 h 257"/>
                <a:gd name="T94" fmla="*/ 530 w 558"/>
                <a:gd name="T95" fmla="*/ 252 h 257"/>
                <a:gd name="T96" fmla="*/ 535 w 558"/>
                <a:gd name="T97" fmla="*/ 255 h 257"/>
                <a:gd name="T98" fmla="*/ 542 w 558"/>
                <a:gd name="T99" fmla="*/ 257 h 257"/>
                <a:gd name="T100" fmla="*/ 548 w 558"/>
                <a:gd name="T101" fmla="*/ 255 h 257"/>
                <a:gd name="T102" fmla="*/ 553 w 558"/>
                <a:gd name="T103" fmla="*/ 252 h 257"/>
                <a:gd name="T104" fmla="*/ 553 w 558"/>
                <a:gd name="T105" fmla="*/ 252 h 257"/>
                <a:gd name="T106" fmla="*/ 557 w 558"/>
                <a:gd name="T107" fmla="*/ 247 h 257"/>
                <a:gd name="T108" fmla="*/ 558 w 558"/>
                <a:gd name="T109" fmla="*/ 240 h 257"/>
                <a:gd name="T110" fmla="*/ 557 w 558"/>
                <a:gd name="T111" fmla="*/ 234 h 257"/>
                <a:gd name="T112" fmla="*/ 553 w 558"/>
                <a:gd name="T113" fmla="*/ 229 h 257"/>
                <a:gd name="T114" fmla="*/ 553 w 558"/>
                <a:gd name="T115"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257">
                  <a:moveTo>
                    <a:pt x="553" y="229"/>
                  </a:moveTo>
                  <a:lnTo>
                    <a:pt x="354" y="30"/>
                  </a:lnTo>
                  <a:lnTo>
                    <a:pt x="354" y="30"/>
                  </a:lnTo>
                  <a:lnTo>
                    <a:pt x="346" y="24"/>
                  </a:lnTo>
                  <a:lnTo>
                    <a:pt x="339" y="17"/>
                  </a:lnTo>
                  <a:lnTo>
                    <a:pt x="329" y="12"/>
                  </a:lnTo>
                  <a:lnTo>
                    <a:pt x="320" y="7"/>
                  </a:lnTo>
                  <a:lnTo>
                    <a:pt x="310" y="3"/>
                  </a:lnTo>
                  <a:lnTo>
                    <a:pt x="300" y="1"/>
                  </a:lnTo>
                  <a:lnTo>
                    <a:pt x="290" y="0"/>
                  </a:lnTo>
                  <a:lnTo>
                    <a:pt x="280" y="0"/>
                  </a:lnTo>
                  <a:lnTo>
                    <a:pt x="280" y="0"/>
                  </a:lnTo>
                  <a:lnTo>
                    <a:pt x="268" y="0"/>
                  </a:lnTo>
                  <a:lnTo>
                    <a:pt x="258" y="1"/>
                  </a:lnTo>
                  <a:lnTo>
                    <a:pt x="248" y="3"/>
                  </a:lnTo>
                  <a:lnTo>
                    <a:pt x="238" y="7"/>
                  </a:lnTo>
                  <a:lnTo>
                    <a:pt x="229" y="12"/>
                  </a:lnTo>
                  <a:lnTo>
                    <a:pt x="220" y="17"/>
                  </a:lnTo>
                  <a:lnTo>
                    <a:pt x="212" y="24"/>
                  </a:lnTo>
                  <a:lnTo>
                    <a:pt x="204" y="30"/>
                  </a:lnTo>
                  <a:lnTo>
                    <a:pt x="169" y="65"/>
                  </a:lnTo>
                  <a:lnTo>
                    <a:pt x="169" y="17"/>
                  </a:lnTo>
                  <a:lnTo>
                    <a:pt x="84" y="17"/>
                  </a:lnTo>
                  <a:lnTo>
                    <a:pt x="84" y="151"/>
                  </a:lnTo>
                  <a:lnTo>
                    <a:pt x="5" y="229"/>
                  </a:lnTo>
                  <a:lnTo>
                    <a:pt x="5" y="229"/>
                  </a:lnTo>
                  <a:lnTo>
                    <a:pt x="1" y="234"/>
                  </a:lnTo>
                  <a:lnTo>
                    <a:pt x="0" y="240"/>
                  </a:lnTo>
                  <a:lnTo>
                    <a:pt x="1" y="247"/>
                  </a:lnTo>
                  <a:lnTo>
                    <a:pt x="5" y="252"/>
                  </a:lnTo>
                  <a:lnTo>
                    <a:pt x="5" y="252"/>
                  </a:lnTo>
                  <a:lnTo>
                    <a:pt x="10" y="255"/>
                  </a:lnTo>
                  <a:lnTo>
                    <a:pt x="16" y="257"/>
                  </a:lnTo>
                  <a:lnTo>
                    <a:pt x="23" y="255"/>
                  </a:lnTo>
                  <a:lnTo>
                    <a:pt x="29" y="252"/>
                  </a:lnTo>
                  <a:lnTo>
                    <a:pt x="227" y="54"/>
                  </a:lnTo>
                  <a:lnTo>
                    <a:pt x="227" y="54"/>
                  </a:lnTo>
                  <a:lnTo>
                    <a:pt x="238" y="45"/>
                  </a:lnTo>
                  <a:lnTo>
                    <a:pt x="251" y="37"/>
                  </a:lnTo>
                  <a:lnTo>
                    <a:pt x="265" y="34"/>
                  </a:lnTo>
                  <a:lnTo>
                    <a:pt x="280" y="32"/>
                  </a:lnTo>
                  <a:lnTo>
                    <a:pt x="280" y="32"/>
                  </a:lnTo>
                  <a:lnTo>
                    <a:pt x="293" y="34"/>
                  </a:lnTo>
                  <a:lnTo>
                    <a:pt x="307" y="37"/>
                  </a:lnTo>
                  <a:lnTo>
                    <a:pt x="320" y="45"/>
                  </a:lnTo>
                  <a:lnTo>
                    <a:pt x="331" y="54"/>
                  </a:lnTo>
                  <a:lnTo>
                    <a:pt x="530" y="252"/>
                  </a:lnTo>
                  <a:lnTo>
                    <a:pt x="530" y="252"/>
                  </a:lnTo>
                  <a:lnTo>
                    <a:pt x="535" y="255"/>
                  </a:lnTo>
                  <a:lnTo>
                    <a:pt x="542" y="257"/>
                  </a:lnTo>
                  <a:lnTo>
                    <a:pt x="548" y="255"/>
                  </a:lnTo>
                  <a:lnTo>
                    <a:pt x="553" y="252"/>
                  </a:lnTo>
                  <a:lnTo>
                    <a:pt x="553" y="252"/>
                  </a:lnTo>
                  <a:lnTo>
                    <a:pt x="557" y="247"/>
                  </a:lnTo>
                  <a:lnTo>
                    <a:pt x="558" y="240"/>
                  </a:lnTo>
                  <a:lnTo>
                    <a:pt x="557" y="234"/>
                  </a:lnTo>
                  <a:lnTo>
                    <a:pt x="553" y="229"/>
                  </a:lnTo>
                  <a:lnTo>
                    <a:pt x="553" y="2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2543175" y="65088"/>
              <a:ext cx="322263" cy="309563"/>
            </a:xfrm>
            <a:custGeom>
              <a:avLst/>
              <a:gdLst>
                <a:gd name="T0" fmla="*/ 249 w 404"/>
                <a:gd name="T1" fmla="*/ 20 h 389"/>
                <a:gd name="T2" fmla="*/ 249 w 404"/>
                <a:gd name="T3" fmla="*/ 20 h 389"/>
                <a:gd name="T4" fmla="*/ 239 w 404"/>
                <a:gd name="T5" fmla="*/ 11 h 389"/>
                <a:gd name="T6" fmla="*/ 228 w 404"/>
                <a:gd name="T7" fmla="*/ 5 h 389"/>
                <a:gd name="T8" fmla="*/ 215 w 404"/>
                <a:gd name="T9" fmla="*/ 1 h 389"/>
                <a:gd name="T10" fmla="*/ 203 w 404"/>
                <a:gd name="T11" fmla="*/ 0 h 389"/>
                <a:gd name="T12" fmla="*/ 203 w 404"/>
                <a:gd name="T13" fmla="*/ 0 h 389"/>
                <a:gd name="T14" fmla="*/ 189 w 404"/>
                <a:gd name="T15" fmla="*/ 1 h 389"/>
                <a:gd name="T16" fmla="*/ 177 w 404"/>
                <a:gd name="T17" fmla="*/ 5 h 389"/>
                <a:gd name="T18" fmla="*/ 166 w 404"/>
                <a:gd name="T19" fmla="*/ 11 h 389"/>
                <a:gd name="T20" fmla="*/ 156 w 404"/>
                <a:gd name="T21" fmla="*/ 20 h 389"/>
                <a:gd name="T22" fmla="*/ 0 w 404"/>
                <a:gd name="T23" fmla="*/ 175 h 389"/>
                <a:gd name="T24" fmla="*/ 0 w 404"/>
                <a:gd name="T25" fmla="*/ 354 h 389"/>
                <a:gd name="T26" fmla="*/ 0 w 404"/>
                <a:gd name="T27" fmla="*/ 354 h 389"/>
                <a:gd name="T28" fmla="*/ 1 w 404"/>
                <a:gd name="T29" fmla="*/ 360 h 389"/>
                <a:gd name="T30" fmla="*/ 2 w 404"/>
                <a:gd name="T31" fmla="*/ 367 h 389"/>
                <a:gd name="T32" fmla="*/ 6 w 404"/>
                <a:gd name="T33" fmla="*/ 373 h 389"/>
                <a:gd name="T34" fmla="*/ 10 w 404"/>
                <a:gd name="T35" fmla="*/ 378 h 389"/>
                <a:gd name="T36" fmla="*/ 16 w 404"/>
                <a:gd name="T37" fmla="*/ 383 h 389"/>
                <a:gd name="T38" fmla="*/ 21 w 404"/>
                <a:gd name="T39" fmla="*/ 385 h 389"/>
                <a:gd name="T40" fmla="*/ 29 w 404"/>
                <a:gd name="T41" fmla="*/ 388 h 389"/>
                <a:gd name="T42" fmla="*/ 35 w 404"/>
                <a:gd name="T43" fmla="*/ 389 h 389"/>
                <a:gd name="T44" fmla="*/ 122 w 404"/>
                <a:gd name="T45" fmla="*/ 389 h 389"/>
                <a:gd name="T46" fmla="*/ 122 w 404"/>
                <a:gd name="T47" fmla="*/ 283 h 389"/>
                <a:gd name="T48" fmla="*/ 122 w 404"/>
                <a:gd name="T49" fmla="*/ 283 h 389"/>
                <a:gd name="T50" fmla="*/ 122 w 404"/>
                <a:gd name="T51" fmla="*/ 278 h 389"/>
                <a:gd name="T52" fmla="*/ 123 w 404"/>
                <a:gd name="T53" fmla="*/ 275 h 389"/>
                <a:gd name="T54" fmla="*/ 126 w 404"/>
                <a:gd name="T55" fmla="*/ 271 h 389"/>
                <a:gd name="T56" fmla="*/ 128 w 404"/>
                <a:gd name="T57" fmla="*/ 267 h 389"/>
                <a:gd name="T58" fmla="*/ 132 w 404"/>
                <a:gd name="T59" fmla="*/ 264 h 389"/>
                <a:gd name="T60" fmla="*/ 136 w 404"/>
                <a:gd name="T61" fmla="*/ 262 h 389"/>
                <a:gd name="T62" fmla="*/ 140 w 404"/>
                <a:gd name="T63" fmla="*/ 261 h 389"/>
                <a:gd name="T64" fmla="*/ 145 w 404"/>
                <a:gd name="T65" fmla="*/ 259 h 389"/>
                <a:gd name="T66" fmla="*/ 259 w 404"/>
                <a:gd name="T67" fmla="*/ 259 h 389"/>
                <a:gd name="T68" fmla="*/ 259 w 404"/>
                <a:gd name="T69" fmla="*/ 259 h 389"/>
                <a:gd name="T70" fmla="*/ 264 w 404"/>
                <a:gd name="T71" fmla="*/ 261 h 389"/>
                <a:gd name="T72" fmla="*/ 268 w 404"/>
                <a:gd name="T73" fmla="*/ 262 h 389"/>
                <a:gd name="T74" fmla="*/ 272 w 404"/>
                <a:gd name="T75" fmla="*/ 264 h 389"/>
                <a:gd name="T76" fmla="*/ 276 w 404"/>
                <a:gd name="T77" fmla="*/ 267 h 389"/>
                <a:gd name="T78" fmla="*/ 278 w 404"/>
                <a:gd name="T79" fmla="*/ 271 h 389"/>
                <a:gd name="T80" fmla="*/ 281 w 404"/>
                <a:gd name="T81" fmla="*/ 275 h 389"/>
                <a:gd name="T82" fmla="*/ 282 w 404"/>
                <a:gd name="T83" fmla="*/ 278 h 389"/>
                <a:gd name="T84" fmla="*/ 283 w 404"/>
                <a:gd name="T85" fmla="*/ 283 h 389"/>
                <a:gd name="T86" fmla="*/ 283 w 404"/>
                <a:gd name="T87" fmla="*/ 389 h 389"/>
                <a:gd name="T88" fmla="*/ 369 w 404"/>
                <a:gd name="T89" fmla="*/ 389 h 389"/>
                <a:gd name="T90" fmla="*/ 369 w 404"/>
                <a:gd name="T91" fmla="*/ 389 h 389"/>
                <a:gd name="T92" fmla="*/ 376 w 404"/>
                <a:gd name="T93" fmla="*/ 388 h 389"/>
                <a:gd name="T94" fmla="*/ 383 w 404"/>
                <a:gd name="T95" fmla="*/ 385 h 389"/>
                <a:gd name="T96" fmla="*/ 389 w 404"/>
                <a:gd name="T97" fmla="*/ 383 h 389"/>
                <a:gd name="T98" fmla="*/ 394 w 404"/>
                <a:gd name="T99" fmla="*/ 378 h 389"/>
                <a:gd name="T100" fmla="*/ 398 w 404"/>
                <a:gd name="T101" fmla="*/ 373 h 389"/>
                <a:gd name="T102" fmla="*/ 402 w 404"/>
                <a:gd name="T103" fmla="*/ 367 h 389"/>
                <a:gd name="T104" fmla="*/ 403 w 404"/>
                <a:gd name="T105" fmla="*/ 360 h 389"/>
                <a:gd name="T106" fmla="*/ 404 w 404"/>
                <a:gd name="T107" fmla="*/ 354 h 389"/>
                <a:gd name="T108" fmla="*/ 404 w 404"/>
                <a:gd name="T109" fmla="*/ 175 h 389"/>
                <a:gd name="T110" fmla="*/ 249 w 404"/>
                <a:gd name="T111" fmla="*/ 2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389">
                  <a:moveTo>
                    <a:pt x="249" y="20"/>
                  </a:moveTo>
                  <a:lnTo>
                    <a:pt x="249" y="20"/>
                  </a:lnTo>
                  <a:lnTo>
                    <a:pt x="239" y="11"/>
                  </a:lnTo>
                  <a:lnTo>
                    <a:pt x="228" y="5"/>
                  </a:lnTo>
                  <a:lnTo>
                    <a:pt x="215" y="1"/>
                  </a:lnTo>
                  <a:lnTo>
                    <a:pt x="203" y="0"/>
                  </a:lnTo>
                  <a:lnTo>
                    <a:pt x="203" y="0"/>
                  </a:lnTo>
                  <a:lnTo>
                    <a:pt x="189" y="1"/>
                  </a:lnTo>
                  <a:lnTo>
                    <a:pt x="177" y="5"/>
                  </a:lnTo>
                  <a:lnTo>
                    <a:pt x="166" y="11"/>
                  </a:lnTo>
                  <a:lnTo>
                    <a:pt x="156" y="20"/>
                  </a:lnTo>
                  <a:lnTo>
                    <a:pt x="0" y="175"/>
                  </a:lnTo>
                  <a:lnTo>
                    <a:pt x="0" y="354"/>
                  </a:lnTo>
                  <a:lnTo>
                    <a:pt x="0" y="354"/>
                  </a:lnTo>
                  <a:lnTo>
                    <a:pt x="1" y="360"/>
                  </a:lnTo>
                  <a:lnTo>
                    <a:pt x="2" y="367"/>
                  </a:lnTo>
                  <a:lnTo>
                    <a:pt x="6" y="373"/>
                  </a:lnTo>
                  <a:lnTo>
                    <a:pt x="10" y="378"/>
                  </a:lnTo>
                  <a:lnTo>
                    <a:pt x="16" y="383"/>
                  </a:lnTo>
                  <a:lnTo>
                    <a:pt x="21" y="385"/>
                  </a:lnTo>
                  <a:lnTo>
                    <a:pt x="29" y="388"/>
                  </a:lnTo>
                  <a:lnTo>
                    <a:pt x="35" y="389"/>
                  </a:lnTo>
                  <a:lnTo>
                    <a:pt x="122" y="389"/>
                  </a:lnTo>
                  <a:lnTo>
                    <a:pt x="122" y="283"/>
                  </a:lnTo>
                  <a:lnTo>
                    <a:pt x="122" y="283"/>
                  </a:lnTo>
                  <a:lnTo>
                    <a:pt x="122" y="278"/>
                  </a:lnTo>
                  <a:lnTo>
                    <a:pt x="123" y="275"/>
                  </a:lnTo>
                  <a:lnTo>
                    <a:pt x="126" y="271"/>
                  </a:lnTo>
                  <a:lnTo>
                    <a:pt x="128" y="267"/>
                  </a:lnTo>
                  <a:lnTo>
                    <a:pt x="132" y="264"/>
                  </a:lnTo>
                  <a:lnTo>
                    <a:pt x="136" y="262"/>
                  </a:lnTo>
                  <a:lnTo>
                    <a:pt x="140" y="261"/>
                  </a:lnTo>
                  <a:lnTo>
                    <a:pt x="145" y="259"/>
                  </a:lnTo>
                  <a:lnTo>
                    <a:pt x="259" y="259"/>
                  </a:lnTo>
                  <a:lnTo>
                    <a:pt x="259" y="259"/>
                  </a:lnTo>
                  <a:lnTo>
                    <a:pt x="264" y="261"/>
                  </a:lnTo>
                  <a:lnTo>
                    <a:pt x="268" y="262"/>
                  </a:lnTo>
                  <a:lnTo>
                    <a:pt x="272" y="264"/>
                  </a:lnTo>
                  <a:lnTo>
                    <a:pt x="276" y="267"/>
                  </a:lnTo>
                  <a:lnTo>
                    <a:pt x="278" y="271"/>
                  </a:lnTo>
                  <a:lnTo>
                    <a:pt x="281" y="275"/>
                  </a:lnTo>
                  <a:lnTo>
                    <a:pt x="282" y="278"/>
                  </a:lnTo>
                  <a:lnTo>
                    <a:pt x="283" y="283"/>
                  </a:lnTo>
                  <a:lnTo>
                    <a:pt x="283" y="389"/>
                  </a:lnTo>
                  <a:lnTo>
                    <a:pt x="369" y="389"/>
                  </a:lnTo>
                  <a:lnTo>
                    <a:pt x="369" y="389"/>
                  </a:lnTo>
                  <a:lnTo>
                    <a:pt x="376" y="388"/>
                  </a:lnTo>
                  <a:lnTo>
                    <a:pt x="383" y="385"/>
                  </a:lnTo>
                  <a:lnTo>
                    <a:pt x="389" y="383"/>
                  </a:lnTo>
                  <a:lnTo>
                    <a:pt x="394" y="378"/>
                  </a:lnTo>
                  <a:lnTo>
                    <a:pt x="398" y="373"/>
                  </a:lnTo>
                  <a:lnTo>
                    <a:pt x="402" y="367"/>
                  </a:lnTo>
                  <a:lnTo>
                    <a:pt x="403" y="360"/>
                  </a:lnTo>
                  <a:lnTo>
                    <a:pt x="404" y="354"/>
                  </a:lnTo>
                  <a:lnTo>
                    <a:pt x="404" y="175"/>
                  </a:lnTo>
                  <a:lnTo>
                    <a:pt x="249" y="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137"/>
          <p:cNvSpPr>
            <a:spLocks noChangeAspect="1" noEditPoints="1"/>
          </p:cNvSpPr>
          <p:nvPr/>
        </p:nvSpPr>
        <p:spPr bwMode="auto">
          <a:xfrm>
            <a:off x="6991562" y="2829636"/>
            <a:ext cx="537400" cy="351802"/>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40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40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moveTo>
                  <a:pt x="8" y="21"/>
                </a:moveTo>
                <a:cubicBezTo>
                  <a:pt x="36" y="42"/>
                  <a:pt x="36" y="42"/>
                  <a:pt x="36" y="42"/>
                </a:cubicBezTo>
                <a:cubicBezTo>
                  <a:pt x="8" y="63"/>
                  <a:pt x="8" y="63"/>
                  <a:pt x="8" y="63"/>
                </a:cubicBezTo>
                <a:lnTo>
                  <a:pt x="8" y="21"/>
                </a:lnTo>
                <a:close/>
                <a:moveTo>
                  <a:pt x="120" y="68"/>
                </a:moveTo>
                <a:cubicBezTo>
                  <a:pt x="120" y="72"/>
                  <a:pt x="117" y="76"/>
                  <a:pt x="112" y="76"/>
                </a:cubicBezTo>
                <a:cubicBezTo>
                  <a:pt x="16" y="76"/>
                  <a:pt x="16" y="76"/>
                  <a:pt x="16" y="76"/>
                </a:cubicBezTo>
                <a:cubicBezTo>
                  <a:pt x="12" y="76"/>
                  <a:pt x="8" y="72"/>
                  <a:pt x="8" y="68"/>
                </a:cubicBezTo>
                <a:cubicBezTo>
                  <a:pt x="40" y="45"/>
                  <a:pt x="40" y="45"/>
                  <a:pt x="40" y="45"/>
                </a:cubicBezTo>
                <a:cubicBezTo>
                  <a:pt x="57" y="58"/>
                  <a:pt x="57" y="58"/>
                  <a:pt x="57" y="58"/>
                </a:cubicBezTo>
                <a:cubicBezTo>
                  <a:pt x="59" y="59"/>
                  <a:pt x="62" y="60"/>
                  <a:pt x="64" y="60"/>
                </a:cubicBezTo>
                <a:cubicBezTo>
                  <a:pt x="67" y="60"/>
                  <a:pt x="69" y="59"/>
                  <a:pt x="71" y="58"/>
                </a:cubicBezTo>
                <a:cubicBezTo>
                  <a:pt x="89" y="45"/>
                  <a:pt x="89" y="45"/>
                  <a:pt x="89" y="45"/>
                </a:cubicBezTo>
                <a:lnTo>
                  <a:pt x="120" y="68"/>
                </a:lnTo>
                <a:close/>
                <a:moveTo>
                  <a:pt x="120" y="63"/>
                </a:moveTo>
                <a:cubicBezTo>
                  <a:pt x="92" y="42"/>
                  <a:pt x="92" y="42"/>
                  <a:pt x="92" y="42"/>
                </a:cubicBezTo>
                <a:cubicBezTo>
                  <a:pt x="120" y="21"/>
                  <a:pt x="120" y="21"/>
                  <a:pt x="120" y="21"/>
                </a:cubicBezTo>
                <a:lnTo>
                  <a:pt x="120" y="63"/>
                </a:lnTo>
                <a:close/>
                <a:moveTo>
                  <a:pt x="69" y="54"/>
                </a:moveTo>
                <a:cubicBezTo>
                  <a:pt x="68" y="55"/>
                  <a:pt x="66" y="56"/>
                  <a:pt x="64" y="56"/>
                </a:cubicBezTo>
                <a:cubicBezTo>
                  <a:pt x="62" y="56"/>
                  <a:pt x="61" y="55"/>
                  <a:pt x="59" y="54"/>
                </a:cubicBezTo>
                <a:cubicBezTo>
                  <a:pt x="43" y="42"/>
                  <a:pt x="43" y="42"/>
                  <a:pt x="43" y="42"/>
                </a:cubicBezTo>
                <a:cubicBezTo>
                  <a:pt x="40" y="40"/>
                  <a:pt x="40" y="40"/>
                  <a:pt x="40" y="40"/>
                </a:cubicBezTo>
                <a:cubicBezTo>
                  <a:pt x="8" y="16"/>
                  <a:pt x="8" y="16"/>
                  <a:pt x="8" y="16"/>
                </a:cubicBezTo>
                <a:cubicBezTo>
                  <a:pt x="8" y="16"/>
                  <a:pt x="8" y="16"/>
                  <a:pt x="8" y="16"/>
                </a:cubicBezTo>
                <a:cubicBezTo>
                  <a:pt x="8" y="12"/>
                  <a:pt x="12" y="8"/>
                  <a:pt x="16" y="8"/>
                </a:cubicBezTo>
                <a:cubicBezTo>
                  <a:pt x="112" y="8"/>
                  <a:pt x="112" y="8"/>
                  <a:pt x="112" y="8"/>
                </a:cubicBezTo>
                <a:cubicBezTo>
                  <a:pt x="117" y="8"/>
                  <a:pt x="120" y="12"/>
                  <a:pt x="120" y="16"/>
                </a:cubicBezTo>
                <a:lnTo>
                  <a:pt x="69" y="54"/>
                </a:lnTo>
                <a:close/>
              </a:path>
            </a:pathLst>
          </a:custGeom>
          <a:solidFill>
            <a:srgbClr val="424242"/>
          </a:solidFill>
          <a:ln>
            <a:noFill/>
          </a:ln>
        </p:spPr>
        <p:txBody>
          <a:bodyPr vert="horz" wrap="square" lIns="91440" tIns="45720" rIns="91440" bIns="45720" numCol="1" anchor="t" anchorCtr="0" compatLnSpc="1"/>
          <a:lstStyle/>
          <a:p>
            <a:endParaRPr lang="zh-CN" altLang="en-US"/>
          </a:p>
        </p:txBody>
      </p:sp>
      <p:sp>
        <p:nvSpPr>
          <p:cNvPr id="82" name="文本框 81"/>
          <p:cNvSpPr txBox="1"/>
          <p:nvPr userDrawn="1"/>
        </p:nvSpPr>
        <p:spPr>
          <a:xfrm>
            <a:off x="2228760" y="3051897"/>
            <a:ext cx="3877985" cy="1200329"/>
          </a:xfrm>
          <a:prstGeom prst="rect">
            <a:avLst/>
          </a:prstGeom>
          <a:noFill/>
        </p:spPr>
        <p:txBody>
          <a:bodyPr wrap="none" rtlCol="0">
            <a:spAutoFit/>
          </a:bodyPr>
          <a:lstStyle/>
          <a:p>
            <a:r>
              <a:rPr lang="zh-CN" altLang="en-US" sz="7200" b="1" dirty="0" smtClean="0">
                <a:solidFill>
                  <a:schemeClr val="bg1"/>
                </a:solidFill>
              </a:rPr>
              <a:t>谢谢收看</a:t>
            </a:r>
            <a:endParaRPr lang="zh-CN" altLang="en-US" sz="7200" b="1" dirty="0">
              <a:solidFill>
                <a:schemeClr val="bg1"/>
              </a:solidFill>
            </a:endParaRPr>
          </a:p>
        </p:txBody>
      </p:sp>
    </p:spTree>
  </p:cSld>
  <p:clrMapOvr>
    <a:masterClrMapping/>
  </p:clrMapOvr>
  <p:transition>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3" name="矩形 2"/>
          <p:cNvSpPr/>
          <p:nvPr userDrawn="1"/>
        </p:nvSpPr>
        <p:spPr>
          <a:xfrm>
            <a:off x="6096000" y="0"/>
            <a:ext cx="6096000" cy="6858000"/>
          </a:xfrm>
          <a:prstGeom prst="rect">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4467122" y="2105602"/>
            <a:ext cx="3257757" cy="3406452"/>
            <a:chOff x="4467186" y="1920556"/>
            <a:chExt cx="3257757" cy="3406452"/>
          </a:xfrm>
        </p:grpSpPr>
        <p:sp>
          <p:nvSpPr>
            <p:cNvPr id="8" name="等腰三角形 7"/>
            <p:cNvSpPr/>
            <p:nvPr/>
          </p:nvSpPr>
          <p:spPr>
            <a:xfrm rot="16200000">
              <a:off x="4337230" y="3572605"/>
              <a:ext cx="1884359" cy="1624448"/>
            </a:xfrm>
            <a:prstGeom prst="triangle">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flipH="1">
              <a:off x="4337230" y="2630422"/>
              <a:ext cx="1884359" cy="1624448"/>
            </a:xfrm>
            <a:prstGeom prst="triangle">
              <a:avLst/>
            </a:prstGeom>
            <a:solidFill>
              <a:srgbClr val="008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a:off x="5970539" y="2630422"/>
              <a:ext cx="1884359" cy="1624448"/>
            </a:xfrm>
            <a:prstGeom prst="triangle">
              <a:avLst/>
            </a:prstGeom>
            <a:solidFill>
              <a:srgbClr val="BB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2600000">
              <a:off x="5560700" y="1920556"/>
              <a:ext cx="1884359" cy="1624448"/>
            </a:xfrm>
            <a:prstGeom prst="triangle">
              <a:avLst/>
            </a:prstGeom>
            <a:solidFill>
              <a:srgbClr val="DFE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9000000" flipV="1">
              <a:off x="5560700" y="3340287"/>
              <a:ext cx="1884359" cy="1624448"/>
            </a:xfrm>
            <a:prstGeom prst="triangle">
              <a:avLst/>
            </a:prstGeom>
            <a:solidFill>
              <a:srgbClr val="82C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9000000" flipH="1">
              <a:off x="4747069" y="1920557"/>
              <a:ext cx="1884359" cy="1624448"/>
            </a:xfrm>
            <a:prstGeom prst="triangle">
              <a:avLst/>
            </a:pr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a:off x="341039" y="3175878"/>
            <a:ext cx="792457" cy="812984"/>
            <a:chOff x="7673976" y="2593975"/>
            <a:chExt cx="1716088" cy="1760538"/>
          </a:xfrm>
        </p:grpSpPr>
        <p:sp>
          <p:nvSpPr>
            <p:cNvPr id="1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rgbClr val="23A3D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userDrawn="1"/>
        </p:nvGrpSpPr>
        <p:grpSpPr>
          <a:xfrm>
            <a:off x="7989549" y="3348851"/>
            <a:ext cx="652955" cy="635854"/>
            <a:chOff x="7704137" y="2810669"/>
            <a:chExt cx="1333500" cy="1298575"/>
          </a:xfrm>
          <a:solidFill>
            <a:schemeClr val="bg1"/>
          </a:solidFill>
        </p:grpSpPr>
        <p:sp>
          <p:nvSpPr>
            <p:cNvPr id="19"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2"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3"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4"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 name="Freeform 50"/>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28" name="组合 27"/>
          <p:cNvGrpSpPr/>
          <p:nvPr userDrawn="1"/>
        </p:nvGrpSpPr>
        <p:grpSpPr>
          <a:xfrm>
            <a:off x="828429" y="5128462"/>
            <a:ext cx="855525" cy="653404"/>
            <a:chOff x="7756526" y="649288"/>
            <a:chExt cx="1847850" cy="1411287"/>
          </a:xfrm>
        </p:grpSpPr>
        <p:sp>
          <p:nvSpPr>
            <p:cNvPr id="29"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solidFill>
              <a:srgbClr val="3B444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solidFill>
              <a:srgbClr val="23A3D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26"/>
            <p:cNvSpPr>
              <a:spLocks noChangeArrowheads="1"/>
            </p:cNvSpPr>
            <p:nvPr/>
          </p:nvSpPr>
          <p:spPr bwMode="auto">
            <a:xfrm>
              <a:off x="7948613" y="1250950"/>
              <a:ext cx="146050" cy="146050"/>
            </a:xfrm>
            <a:prstGeom prst="ellipse">
              <a:avLst/>
            </a:prstGeom>
            <a:solidFill>
              <a:srgbClr val="A6C84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27"/>
            <p:cNvSpPr>
              <a:spLocks noChangeArrowheads="1"/>
            </p:cNvSpPr>
            <p:nvPr/>
          </p:nvSpPr>
          <p:spPr bwMode="auto">
            <a:xfrm>
              <a:off x="8261351" y="1250950"/>
              <a:ext cx="149225" cy="146050"/>
            </a:xfrm>
            <a:prstGeom prst="ellipse">
              <a:avLst/>
            </a:prstGeom>
            <a:solidFill>
              <a:srgbClr val="A6C84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28"/>
            <p:cNvSpPr>
              <a:spLocks noChangeArrowheads="1"/>
            </p:cNvSpPr>
            <p:nvPr/>
          </p:nvSpPr>
          <p:spPr bwMode="auto">
            <a:xfrm>
              <a:off x="8574088" y="1250950"/>
              <a:ext cx="149225" cy="146050"/>
            </a:xfrm>
            <a:prstGeom prst="ellipse">
              <a:avLst/>
            </a:prstGeom>
            <a:solidFill>
              <a:srgbClr val="A6C84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userDrawn="1"/>
        </p:nvGrpSpPr>
        <p:grpSpPr>
          <a:xfrm>
            <a:off x="6963118" y="5148931"/>
            <a:ext cx="623510" cy="612467"/>
            <a:chOff x="234950" y="2943226"/>
            <a:chExt cx="1344613" cy="1320800"/>
          </a:xfrm>
          <a:solidFill>
            <a:schemeClr val="bg1"/>
          </a:solidFill>
        </p:grpSpPr>
        <p:sp>
          <p:nvSpPr>
            <p:cNvPr id="35" name="Freeform 41"/>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4"/>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userDrawn="1"/>
        </p:nvGrpSpPr>
        <p:grpSpPr>
          <a:xfrm>
            <a:off x="6963118" y="1593804"/>
            <a:ext cx="623510" cy="578605"/>
            <a:chOff x="5278438" y="2973388"/>
            <a:chExt cx="1344613" cy="1247775"/>
          </a:xfrm>
          <a:solidFill>
            <a:schemeClr val="bg1"/>
          </a:solidFill>
        </p:grpSpPr>
        <p:sp>
          <p:nvSpPr>
            <p:cNvPr id="4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userDrawn="1"/>
        </p:nvGrpSpPr>
        <p:grpSpPr>
          <a:xfrm>
            <a:off x="910304" y="1561549"/>
            <a:ext cx="664429" cy="643114"/>
            <a:chOff x="3030538" y="663575"/>
            <a:chExt cx="1435101" cy="1389063"/>
          </a:xfrm>
        </p:grpSpPr>
        <p:sp>
          <p:nvSpPr>
            <p:cNvPr id="46"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rgbClr val="3B444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rgbClr val="3B444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rgbClr val="3B444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rgbClr val="A6C84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rgbClr val="A6C84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rgbClr val="23A3D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17"/>
            <p:cNvSpPr>
              <a:spLocks noChangeArrowheads="1"/>
            </p:cNvSpPr>
            <p:nvPr/>
          </p:nvSpPr>
          <p:spPr bwMode="auto">
            <a:xfrm>
              <a:off x="3906838" y="1149350"/>
              <a:ext cx="52388" cy="52388"/>
            </a:xfrm>
            <a:prstGeom prst="ellipse">
              <a:avLst/>
            </a:prstGeom>
            <a:solidFill>
              <a:srgbClr val="23A3D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 name="文本框 52"/>
          <p:cNvSpPr txBox="1"/>
          <p:nvPr userDrawn="1"/>
        </p:nvSpPr>
        <p:spPr>
          <a:xfrm>
            <a:off x="1592373" y="1499091"/>
            <a:ext cx="3262432" cy="768031"/>
          </a:xfrm>
          <a:prstGeom prst="rect">
            <a:avLst/>
          </a:prstGeom>
          <a:noFill/>
        </p:spPr>
        <p:txBody>
          <a:bodyPr wrap="none" rtlCol="0">
            <a:spAutoFit/>
          </a:bodyPr>
          <a:lstStyle/>
          <a:p>
            <a:pPr>
              <a:lnSpc>
                <a:spcPct val="120000"/>
              </a:lnSpc>
            </a:pPr>
            <a:r>
              <a:rPr lang="zh-CN" altLang="en-US" dirty="0" smtClean="0">
                <a:solidFill>
                  <a:schemeClr val="tx1">
                    <a:lumMod val="65000"/>
                    <a:lumOff val="35000"/>
                  </a:schemeClr>
                </a:solidFill>
              </a:rPr>
              <a:t>第一章</a:t>
            </a:r>
            <a:endParaRPr lang="en-US" altLang="zh-CN" dirty="0" smtClean="0">
              <a:solidFill>
                <a:schemeClr val="tx1">
                  <a:lumMod val="65000"/>
                  <a:lumOff val="35000"/>
                </a:schemeClr>
              </a:solidFill>
            </a:endParaRPr>
          </a:p>
          <a:p>
            <a:pPr>
              <a:lnSpc>
                <a:spcPct val="120000"/>
              </a:lnSpc>
            </a:pPr>
            <a:r>
              <a:rPr lang="zh-CN" altLang="en-US" sz="2000" b="1" dirty="0">
                <a:solidFill>
                  <a:schemeClr val="tx1">
                    <a:lumMod val="65000"/>
                    <a:lumOff val="35000"/>
                  </a:schemeClr>
                </a:solidFill>
              </a:rPr>
              <a:t>企</a:t>
            </a:r>
            <a:r>
              <a:rPr lang="zh-CN" altLang="en-US" sz="2000" b="1" dirty="0" smtClean="0">
                <a:solidFill>
                  <a:schemeClr val="tx1">
                    <a:lumMod val="65000"/>
                    <a:lumOff val="35000"/>
                  </a:schemeClr>
                </a:solidFill>
              </a:rPr>
              <a:t>业文化讨论的目的及作用</a:t>
            </a:r>
            <a:endParaRPr lang="zh-CN" altLang="en-US" sz="2000" b="1" dirty="0">
              <a:solidFill>
                <a:schemeClr val="tx1">
                  <a:lumMod val="65000"/>
                  <a:lumOff val="35000"/>
                </a:schemeClr>
              </a:solidFill>
            </a:endParaRPr>
          </a:p>
        </p:txBody>
      </p:sp>
      <p:sp>
        <p:nvSpPr>
          <p:cNvPr id="54" name="文本框 53"/>
          <p:cNvSpPr txBox="1"/>
          <p:nvPr userDrawn="1"/>
        </p:nvSpPr>
        <p:spPr>
          <a:xfrm>
            <a:off x="1127239" y="3268695"/>
            <a:ext cx="3005951" cy="794064"/>
          </a:xfrm>
          <a:prstGeom prst="rect">
            <a:avLst/>
          </a:prstGeom>
          <a:noFill/>
        </p:spPr>
        <p:txBody>
          <a:bodyPr wrap="none" rtlCol="0">
            <a:spAutoFit/>
          </a:bodyPr>
          <a:lstStyle/>
          <a:p>
            <a:pPr>
              <a:lnSpc>
                <a:spcPct val="120000"/>
              </a:lnSpc>
            </a:pPr>
            <a:r>
              <a:rPr lang="zh-CN" altLang="en-US" dirty="0" smtClean="0">
                <a:solidFill>
                  <a:schemeClr val="tx1">
                    <a:lumMod val="65000"/>
                    <a:lumOff val="35000"/>
                  </a:schemeClr>
                </a:solidFill>
              </a:rPr>
              <a:t>第</a:t>
            </a:r>
            <a:r>
              <a:rPr lang="zh-CN" altLang="en-US" dirty="0">
                <a:solidFill>
                  <a:schemeClr val="tx1">
                    <a:lumMod val="65000"/>
                    <a:lumOff val="35000"/>
                  </a:schemeClr>
                </a:solidFill>
              </a:rPr>
              <a:t>二</a:t>
            </a:r>
            <a:r>
              <a:rPr lang="zh-CN" altLang="en-US" dirty="0" smtClean="0">
                <a:solidFill>
                  <a:schemeClr val="tx1">
                    <a:lumMod val="65000"/>
                    <a:lumOff val="35000"/>
                  </a:schemeClr>
                </a:solidFill>
              </a:rPr>
              <a:t>章</a:t>
            </a:r>
            <a:endParaRPr lang="en-US" altLang="zh-CN" dirty="0" smtClean="0">
              <a:solidFill>
                <a:schemeClr val="tx1">
                  <a:lumMod val="65000"/>
                  <a:lumOff val="35000"/>
                </a:schemeClr>
              </a:solidFill>
            </a:endParaRPr>
          </a:p>
          <a:p>
            <a:pPr>
              <a:lnSpc>
                <a:spcPct val="120000"/>
              </a:lnSpc>
            </a:pPr>
            <a:r>
              <a:rPr lang="zh-CN" altLang="en-US" sz="2000" b="1" dirty="0">
                <a:solidFill>
                  <a:schemeClr val="tx1">
                    <a:lumMod val="65000"/>
                    <a:lumOff val="35000"/>
                  </a:schemeClr>
                </a:solidFill>
              </a:rPr>
              <a:t>企</a:t>
            </a:r>
            <a:r>
              <a:rPr lang="zh-CN" altLang="en-US" sz="2000" b="1" dirty="0" smtClean="0">
                <a:solidFill>
                  <a:schemeClr val="tx1">
                    <a:lumMod val="65000"/>
                    <a:lumOff val="35000"/>
                  </a:schemeClr>
                </a:solidFill>
              </a:rPr>
              <a:t>业文化讨论的问题建议</a:t>
            </a:r>
            <a:endParaRPr lang="zh-CN" altLang="en-US" sz="2000" b="1" dirty="0">
              <a:solidFill>
                <a:schemeClr val="tx1">
                  <a:lumMod val="65000"/>
                  <a:lumOff val="35000"/>
                </a:schemeClr>
              </a:solidFill>
            </a:endParaRPr>
          </a:p>
        </p:txBody>
      </p:sp>
      <p:grpSp>
        <p:nvGrpSpPr>
          <p:cNvPr id="2" name="组合 1"/>
          <p:cNvGrpSpPr/>
          <p:nvPr userDrawn="1"/>
        </p:nvGrpSpPr>
        <p:grpSpPr>
          <a:xfrm>
            <a:off x="5247894" y="2911404"/>
            <a:ext cx="1655322" cy="1440000"/>
            <a:chOff x="5247894" y="3088828"/>
            <a:chExt cx="1655322" cy="1440000"/>
          </a:xfrm>
        </p:grpSpPr>
        <p:sp>
          <p:nvSpPr>
            <p:cNvPr id="14" name="椭圆 13"/>
            <p:cNvSpPr/>
            <p:nvPr userDrawn="1"/>
          </p:nvSpPr>
          <p:spPr>
            <a:xfrm>
              <a:off x="5376000" y="3088828"/>
              <a:ext cx="1440000" cy="1440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5"/>
            <p:cNvSpPr txBox="1"/>
            <p:nvPr userDrawn="1"/>
          </p:nvSpPr>
          <p:spPr>
            <a:xfrm>
              <a:off x="5247894" y="3857044"/>
              <a:ext cx="1655322" cy="338554"/>
            </a:xfrm>
            <a:prstGeom prst="rect">
              <a:avLst/>
            </a:prstGeom>
            <a:noFill/>
          </p:spPr>
          <p:txBody>
            <a:bodyPr wrap="square" rtlCol="0">
              <a:spAutoFit/>
            </a:bodyPr>
            <a:lstStyle/>
            <a:p>
              <a:pPr algn="ctr"/>
              <a:r>
                <a:rPr lang="en-US" altLang="zh-CN" sz="1600" dirty="0" smtClean="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56" name="文本框 13"/>
            <p:cNvSpPr txBox="1"/>
            <p:nvPr userDrawn="1"/>
          </p:nvSpPr>
          <p:spPr>
            <a:xfrm>
              <a:off x="5247894" y="3416514"/>
              <a:ext cx="1655322"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ea typeface="微软雅黑" panose="020B0503020204020204" pitchFamily="34" charset="-122"/>
                </a:rPr>
                <a:t>目录页</a:t>
              </a:r>
              <a:endParaRPr lang="zh-CN" altLang="en-US" sz="2400" b="1" dirty="0">
                <a:solidFill>
                  <a:schemeClr val="tx1">
                    <a:lumMod val="65000"/>
                    <a:lumOff val="35000"/>
                  </a:schemeClr>
                </a:solidFill>
                <a:ea typeface="微软雅黑" panose="020B0503020204020204" pitchFamily="34" charset="-122"/>
              </a:endParaRPr>
            </a:p>
          </p:txBody>
        </p:sp>
      </p:grpSp>
      <p:sp>
        <p:nvSpPr>
          <p:cNvPr id="57" name="文本框 56"/>
          <p:cNvSpPr txBox="1"/>
          <p:nvPr userDrawn="1"/>
        </p:nvSpPr>
        <p:spPr>
          <a:xfrm>
            <a:off x="1796123" y="5058132"/>
            <a:ext cx="3005951" cy="794064"/>
          </a:xfrm>
          <a:prstGeom prst="rect">
            <a:avLst/>
          </a:prstGeom>
          <a:noFill/>
        </p:spPr>
        <p:txBody>
          <a:bodyPr wrap="none" rtlCol="0">
            <a:spAutoFit/>
          </a:bodyPr>
          <a:lstStyle/>
          <a:p>
            <a:pPr>
              <a:lnSpc>
                <a:spcPct val="120000"/>
              </a:lnSpc>
            </a:pPr>
            <a:r>
              <a:rPr lang="zh-CN" altLang="en-US" dirty="0" smtClean="0">
                <a:solidFill>
                  <a:schemeClr val="tx1">
                    <a:lumMod val="65000"/>
                    <a:lumOff val="35000"/>
                  </a:schemeClr>
                </a:solidFill>
              </a:rPr>
              <a:t>第三章</a:t>
            </a:r>
            <a:endParaRPr lang="en-US" altLang="zh-CN" dirty="0" smtClean="0">
              <a:solidFill>
                <a:schemeClr val="tx1">
                  <a:lumMod val="65000"/>
                  <a:lumOff val="35000"/>
                </a:schemeClr>
              </a:solidFill>
            </a:endParaRPr>
          </a:p>
          <a:p>
            <a:pPr>
              <a:lnSpc>
                <a:spcPct val="120000"/>
              </a:lnSpc>
            </a:pPr>
            <a:r>
              <a:rPr lang="zh-CN" altLang="en-US" sz="2000" b="1" dirty="0">
                <a:solidFill>
                  <a:schemeClr val="tx1">
                    <a:lumMod val="65000"/>
                    <a:lumOff val="35000"/>
                  </a:schemeClr>
                </a:solidFill>
              </a:rPr>
              <a:t>企</a:t>
            </a:r>
            <a:r>
              <a:rPr lang="zh-CN" altLang="en-US" sz="2000" b="1" dirty="0" smtClean="0">
                <a:solidFill>
                  <a:schemeClr val="tx1">
                    <a:lumMod val="65000"/>
                    <a:lumOff val="35000"/>
                  </a:schemeClr>
                </a:solidFill>
              </a:rPr>
              <a:t>业文化讨论的</a:t>
            </a:r>
            <a:r>
              <a:rPr lang="zh-CN" altLang="en-US" sz="2000" b="1" dirty="0">
                <a:solidFill>
                  <a:schemeClr val="tx1">
                    <a:lumMod val="65000"/>
                    <a:lumOff val="35000"/>
                  </a:schemeClr>
                </a:solidFill>
              </a:rPr>
              <a:t>方</a:t>
            </a:r>
            <a:r>
              <a:rPr lang="zh-CN" altLang="en-US" sz="2000" b="1" dirty="0" smtClean="0">
                <a:solidFill>
                  <a:schemeClr val="tx1">
                    <a:lumMod val="65000"/>
                    <a:lumOff val="35000"/>
                  </a:schemeClr>
                </a:solidFill>
              </a:rPr>
              <a:t>式推荐</a:t>
            </a:r>
            <a:endParaRPr lang="zh-CN" altLang="en-US" sz="2000" b="1" dirty="0">
              <a:solidFill>
                <a:schemeClr val="tx1">
                  <a:lumMod val="65000"/>
                  <a:lumOff val="35000"/>
                </a:schemeClr>
              </a:solidFill>
            </a:endParaRPr>
          </a:p>
        </p:txBody>
      </p:sp>
      <p:sp>
        <p:nvSpPr>
          <p:cNvPr id="58" name="文本框 57"/>
          <p:cNvSpPr txBox="1"/>
          <p:nvPr userDrawn="1"/>
        </p:nvSpPr>
        <p:spPr>
          <a:xfrm>
            <a:off x="7745923" y="1499091"/>
            <a:ext cx="3005951" cy="794064"/>
          </a:xfrm>
          <a:prstGeom prst="rect">
            <a:avLst/>
          </a:prstGeom>
          <a:noFill/>
        </p:spPr>
        <p:txBody>
          <a:bodyPr wrap="none" rtlCol="0">
            <a:spAutoFit/>
          </a:bodyPr>
          <a:lstStyle/>
          <a:p>
            <a:pPr>
              <a:lnSpc>
                <a:spcPct val="120000"/>
              </a:lnSpc>
            </a:pPr>
            <a:r>
              <a:rPr lang="zh-CN" altLang="en-US" dirty="0" smtClean="0">
                <a:solidFill>
                  <a:schemeClr val="bg1"/>
                </a:solidFill>
              </a:rPr>
              <a:t>第四章</a:t>
            </a:r>
            <a:endParaRPr lang="en-US" altLang="zh-CN" dirty="0" smtClean="0">
              <a:solidFill>
                <a:schemeClr val="bg1"/>
              </a:solidFill>
            </a:endParaRPr>
          </a:p>
          <a:p>
            <a:pPr>
              <a:lnSpc>
                <a:spcPct val="120000"/>
              </a:lnSpc>
            </a:pPr>
            <a:r>
              <a:rPr lang="zh-CN" altLang="en-US" sz="2000" b="1" dirty="0">
                <a:solidFill>
                  <a:schemeClr val="bg1"/>
                </a:solidFill>
              </a:rPr>
              <a:t>企</a:t>
            </a:r>
            <a:r>
              <a:rPr lang="zh-CN" altLang="en-US" sz="2000" b="1" dirty="0" smtClean="0">
                <a:solidFill>
                  <a:schemeClr val="bg1"/>
                </a:solidFill>
              </a:rPr>
              <a:t>业文化讨论的准备工作</a:t>
            </a:r>
            <a:endParaRPr lang="zh-CN" altLang="en-US" sz="2000" b="1" dirty="0">
              <a:solidFill>
                <a:schemeClr val="bg1"/>
              </a:solidFill>
            </a:endParaRPr>
          </a:p>
        </p:txBody>
      </p:sp>
      <p:sp>
        <p:nvSpPr>
          <p:cNvPr id="59" name="文本框 58"/>
          <p:cNvSpPr txBox="1"/>
          <p:nvPr userDrawn="1"/>
        </p:nvSpPr>
        <p:spPr>
          <a:xfrm>
            <a:off x="8762568" y="3254627"/>
            <a:ext cx="3005951" cy="794064"/>
          </a:xfrm>
          <a:prstGeom prst="rect">
            <a:avLst/>
          </a:prstGeom>
          <a:noFill/>
        </p:spPr>
        <p:txBody>
          <a:bodyPr wrap="none" rtlCol="0">
            <a:spAutoFit/>
          </a:bodyPr>
          <a:lstStyle/>
          <a:p>
            <a:pPr>
              <a:lnSpc>
                <a:spcPct val="120000"/>
              </a:lnSpc>
            </a:pPr>
            <a:r>
              <a:rPr lang="zh-CN" altLang="en-US" dirty="0" smtClean="0">
                <a:solidFill>
                  <a:schemeClr val="bg1"/>
                </a:solidFill>
              </a:rPr>
              <a:t>第五章</a:t>
            </a:r>
            <a:endParaRPr lang="en-US" altLang="zh-CN" dirty="0" smtClean="0">
              <a:solidFill>
                <a:schemeClr val="bg1"/>
              </a:solidFill>
            </a:endParaRPr>
          </a:p>
          <a:p>
            <a:pPr>
              <a:lnSpc>
                <a:spcPct val="120000"/>
              </a:lnSpc>
            </a:pPr>
            <a:r>
              <a:rPr lang="zh-CN" altLang="en-US" sz="2000" b="1" dirty="0">
                <a:solidFill>
                  <a:schemeClr val="bg1"/>
                </a:solidFill>
              </a:rPr>
              <a:t>企</a:t>
            </a:r>
            <a:r>
              <a:rPr lang="zh-CN" altLang="en-US" sz="2000" b="1" dirty="0" smtClean="0">
                <a:solidFill>
                  <a:schemeClr val="bg1"/>
                </a:solidFill>
              </a:rPr>
              <a:t>业文化讨论的输出内容</a:t>
            </a:r>
            <a:endParaRPr lang="zh-CN" altLang="en-US" sz="2000" b="1" dirty="0">
              <a:solidFill>
                <a:schemeClr val="bg1"/>
              </a:solidFill>
            </a:endParaRPr>
          </a:p>
        </p:txBody>
      </p:sp>
      <p:sp>
        <p:nvSpPr>
          <p:cNvPr id="60" name="文本框 59"/>
          <p:cNvSpPr txBox="1"/>
          <p:nvPr userDrawn="1"/>
        </p:nvSpPr>
        <p:spPr>
          <a:xfrm>
            <a:off x="7745923" y="5043799"/>
            <a:ext cx="3518912" cy="794064"/>
          </a:xfrm>
          <a:prstGeom prst="rect">
            <a:avLst/>
          </a:prstGeom>
          <a:noFill/>
        </p:spPr>
        <p:txBody>
          <a:bodyPr wrap="none" rtlCol="0">
            <a:spAutoFit/>
          </a:bodyPr>
          <a:lstStyle/>
          <a:p>
            <a:pPr>
              <a:lnSpc>
                <a:spcPct val="120000"/>
              </a:lnSpc>
            </a:pPr>
            <a:r>
              <a:rPr lang="zh-CN" altLang="en-US" dirty="0" smtClean="0">
                <a:solidFill>
                  <a:schemeClr val="bg1"/>
                </a:solidFill>
              </a:rPr>
              <a:t>第六章</a:t>
            </a:r>
            <a:endParaRPr lang="en-US" altLang="zh-CN" dirty="0" smtClean="0">
              <a:solidFill>
                <a:schemeClr val="bg1"/>
              </a:solidFill>
            </a:endParaRPr>
          </a:p>
          <a:p>
            <a:pPr>
              <a:lnSpc>
                <a:spcPct val="120000"/>
              </a:lnSpc>
            </a:pPr>
            <a:r>
              <a:rPr lang="zh-CN" altLang="en-US" sz="2000" b="1" dirty="0">
                <a:solidFill>
                  <a:schemeClr val="bg1"/>
                </a:solidFill>
              </a:rPr>
              <a:t>企</a:t>
            </a:r>
            <a:r>
              <a:rPr lang="zh-CN" altLang="en-US" sz="2000" b="1" dirty="0" smtClean="0">
                <a:solidFill>
                  <a:schemeClr val="bg1"/>
                </a:solidFill>
              </a:rPr>
              <a:t>业文化讨论结果的整合宣传</a:t>
            </a:r>
            <a:endParaRPr lang="zh-CN" altLang="en-US" sz="2000"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163" name="矩形 162"/>
          <p:cNvSpPr/>
          <p:nvPr userDrawn="1"/>
        </p:nvSpPr>
        <p:spPr>
          <a:xfrm>
            <a:off x="0" y="3429000"/>
            <a:ext cx="12192000" cy="3429000"/>
          </a:xfrm>
          <a:prstGeom prst="rect">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6"/>
          <p:cNvSpPr>
            <a:spLocks noEditPoints="1"/>
          </p:cNvSpPr>
          <p:nvPr userDrawn="1"/>
        </p:nvSpPr>
        <p:spPr bwMode="auto">
          <a:xfrm>
            <a:off x="4373366" y="3429000"/>
            <a:ext cx="3445268" cy="1729528"/>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26" name="TextBox 15"/>
          <p:cNvSpPr txBox="1"/>
          <p:nvPr userDrawn="1"/>
        </p:nvSpPr>
        <p:spPr>
          <a:xfrm>
            <a:off x="5246495" y="4208784"/>
            <a:ext cx="1655322" cy="338554"/>
          </a:xfrm>
          <a:prstGeom prst="rect">
            <a:avLst/>
          </a:prstGeom>
          <a:noFill/>
        </p:spPr>
        <p:txBody>
          <a:bodyPr wrap="square" rtlCol="0">
            <a:spAutoFit/>
          </a:bodyPr>
          <a:lstStyle/>
          <a:p>
            <a:pPr algn="ctr"/>
            <a:r>
              <a:rPr lang="en-US" altLang="zh-CN" sz="1600" dirty="0" smtClean="0">
                <a:solidFill>
                  <a:schemeClr val="bg1"/>
                </a:solidFill>
                <a:latin typeface="Agency FB" panose="020B0503020202020204" pitchFamily="34" charset="0"/>
                <a:ea typeface="Adobe 宋体 Std L" pitchFamily="18" charset="-122"/>
              </a:rPr>
              <a:t>Transition Page</a:t>
            </a:r>
          </a:p>
        </p:txBody>
      </p:sp>
      <p:sp>
        <p:nvSpPr>
          <p:cNvPr id="27" name="文本框 13"/>
          <p:cNvSpPr txBox="1"/>
          <p:nvPr userDrawn="1"/>
        </p:nvSpPr>
        <p:spPr>
          <a:xfrm>
            <a:off x="5246495" y="3768254"/>
            <a:ext cx="1655322" cy="461665"/>
          </a:xfrm>
          <a:prstGeom prst="rect">
            <a:avLst/>
          </a:prstGeom>
          <a:noFill/>
        </p:spPr>
        <p:txBody>
          <a:bodyPr wrap="square" rtlCol="0">
            <a:spAutoFit/>
          </a:bodyPr>
          <a:lstStyle/>
          <a:p>
            <a:pPr algn="ctr"/>
            <a:r>
              <a:rPr lang="zh-CN" altLang="en-US" sz="2400" b="1" dirty="0" smtClean="0">
                <a:solidFill>
                  <a:schemeClr val="bg1"/>
                </a:solidFill>
                <a:ea typeface="微软雅黑" panose="020B0503020204020204" pitchFamily="34" charset="-122"/>
              </a:rPr>
              <a:t>过渡页</a:t>
            </a:r>
          </a:p>
        </p:txBody>
      </p:sp>
    </p:spTree>
  </p:cSld>
  <p:clrMapOvr>
    <a:masterClrMapping/>
  </p:clrMapOvr>
  <mc:AlternateContent xmlns:mc="http://schemas.openxmlformats.org/markup-compatibility/2006">
    <mc:Choice xmlns:p14="http://schemas.microsoft.com/office/powerpoint/2010/main" xmlns="" Requires="p14">
      <p:transition spd="med">
        <p14:prism/>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a:t>
            </a:r>
            <a:r>
              <a:rPr lang="zh-CN" altLang="en-US" dirty="0" smtClean="0">
                <a:solidFill>
                  <a:schemeClr val="bg1"/>
                </a:solidFill>
                <a:latin typeface="微软雅黑" panose="020B0503020204020204" pitchFamily="34" charset="-122"/>
                <a:ea typeface="微软雅黑" panose="020B0503020204020204" pitchFamily="34" charset="-122"/>
              </a:rPr>
              <a:t>一</a:t>
            </a:r>
            <a:r>
              <a:rPr lang="zh-CN" altLang="en-US" dirty="0">
                <a:solidFill>
                  <a:schemeClr val="bg1"/>
                </a:solidFill>
                <a:latin typeface="微软雅黑" panose="020B0503020204020204" pitchFamily="34" charset="-122"/>
                <a:ea typeface="微软雅黑" panose="020B0503020204020204" pitchFamily="34" charset="-122"/>
              </a:rPr>
              <a:t>章</a:t>
            </a:r>
            <a:r>
              <a:rPr lang="zh-CN" altLang="en-US" dirty="0" smtClean="0">
                <a:solidFill>
                  <a:schemeClr val="bg1"/>
                </a:solidFill>
                <a:latin typeface="微软雅黑" panose="020B0503020204020204" pitchFamily="34" charset="-122"/>
                <a:ea typeface="微软雅黑" panose="020B0503020204020204" pitchFamily="34" charset="-122"/>
              </a:rPr>
              <a:t>    企业文化讨论的目的及作用</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第二章    企业文化讨论的问题建议</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第三章    企业文化讨论的方式推荐</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第四章    企业文化讨论的准备工作</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第五章    企业文化讨论的输出内容</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450937"/>
            <a:ext cx="1215025" cy="450937"/>
          </a:xfrm>
          <a:prstGeom prst="rect">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215025" y="450936"/>
            <a:ext cx="10976975" cy="4509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userDrawn="1"/>
        </p:nvSpPr>
        <p:spPr>
          <a:xfrm>
            <a:off x="11783149" y="351479"/>
            <a:ext cx="107972" cy="74995"/>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defTabSz="-635" fontAlgn="auto">
              <a:lnSpc>
                <a:spcPct val="120000"/>
              </a:lnSpc>
              <a:spcBef>
                <a:spcPts val="0"/>
              </a:spcBef>
              <a:spcAft>
                <a:spcPts val="0"/>
              </a:spcAft>
              <a:buClrTx/>
              <a:buSzTx/>
              <a:buFontTx/>
              <a:buNone/>
            </a:pPr>
            <a:endParaRPr kumimoji="0" lang="zh-CN" altLang="en-US" sz="1800"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Rectangle 5"/>
          <p:cNvSpPr>
            <a:spLocks noChangeArrowheads="1"/>
          </p:cNvSpPr>
          <p:nvPr userDrawn="1"/>
        </p:nvSpPr>
        <p:spPr bwMode="auto">
          <a:xfrm rot="16200000">
            <a:off x="11129319" y="343982"/>
            <a:ext cx="634120" cy="673544"/>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defTabSz="-635" fontAlgn="auto">
              <a:lnSpc>
                <a:spcPct val="120000"/>
              </a:lnSpc>
              <a:spcBef>
                <a:spcPts val="0"/>
              </a:spcBef>
              <a:spcAft>
                <a:spcPts val="0"/>
              </a:spcAft>
              <a:buClrTx/>
              <a:buSzTx/>
              <a:buFontTx/>
              <a:buNone/>
            </a:pPr>
            <a:endParaRPr kumimoji="0" lang="zh-CN" altLang="en-US" sz="1800" b="1" i="0" u="none" strike="noStrike" kern="0" cap="none" spc="0" normalizeH="0" baseline="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1" name="TextBox 15"/>
          <p:cNvSpPr txBox="1"/>
          <p:nvPr userDrawn="1"/>
        </p:nvSpPr>
        <p:spPr>
          <a:xfrm>
            <a:off x="11109607" y="464142"/>
            <a:ext cx="673544" cy="461665"/>
          </a:xfrm>
          <a:prstGeom prst="rect">
            <a:avLst/>
          </a:prstGeom>
          <a:noFill/>
        </p:spPr>
        <p:txBody>
          <a:bodyPr wrap="square" rtlCol="0">
            <a:spAutoFit/>
          </a:bodyPr>
          <a:lstStyle/>
          <a:p>
            <a:pPr algn="ctr"/>
            <a:fld id="{2EEF1883-7A0E-4F66-9932-E581691AD397}" type="slidenum">
              <a:rPr lang="zh-CN" altLang="en-US" sz="2400" smtClean="0">
                <a:solidFill>
                  <a:srgbClr val="2EA7E0"/>
                </a:solidFill>
                <a:latin typeface="Arial" panose="020B0604020202020204" pitchFamily="34" charset="0"/>
                <a:ea typeface="Arial Unicode MS" panose="020B0604020202020204" pitchFamily="34" charset="-122"/>
                <a:cs typeface="Arial" panose="020B0604020202020204" pitchFamily="34" charset="0"/>
              </a:rPr>
              <a:pPr algn="ctr"/>
              <a:t>‹#›</a:t>
            </a:fld>
            <a:r>
              <a:rPr lang="zh-CN" altLang="en-US" sz="2400" dirty="0" smtClean="0">
                <a:solidFill>
                  <a:srgbClr val="2EA7E0"/>
                </a:solidFill>
                <a:latin typeface="Arial" panose="020B0604020202020204" pitchFamily="34" charset="0"/>
                <a:ea typeface="Arial Unicode MS" panose="020B0604020202020204" pitchFamily="34" charset="-122"/>
                <a:cs typeface="Arial" panose="020B0604020202020204" pitchFamily="34" charset="0"/>
              </a:rPr>
              <a:t> </a:t>
            </a:r>
            <a:endParaRPr lang="zh-CN" altLang="en-US" sz="2400" b="0" dirty="0">
              <a:solidFill>
                <a:srgbClr val="2EA7E0"/>
              </a:solidFill>
              <a:latin typeface="Arial" panose="020B0604020202020204" pitchFamily="34" charset="0"/>
              <a:ea typeface="Arial Unicode MS" panose="020B0604020202020204" pitchFamily="34" charset="-122"/>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166745" y="2551430"/>
            <a:ext cx="6021705" cy="972820"/>
          </a:xfrm>
          <a:prstGeom prst="rect">
            <a:avLst/>
          </a:prstGeom>
        </p:spPr>
        <p:txBody>
          <a:bodyPr wrap="square">
            <a:spAutoFit/>
          </a:bodyPr>
          <a:lstStyle/>
          <a:p>
            <a:pPr indent="0">
              <a:buFont typeface="Wingdings" panose="05000000000000000000" charset="0"/>
              <a:buNone/>
            </a:pPr>
            <a:r>
              <a:rPr lang="zh-CN" altLang="en-US" sz="5400" dirty="0">
                <a:solidFill>
                  <a:schemeClr val="tx1">
                    <a:lumMod val="65000"/>
                    <a:lumOff val="35000"/>
                  </a:schemeClr>
                </a:solidFill>
              </a:rPr>
              <a:t>提升招聘力之浅析</a:t>
            </a:r>
          </a:p>
        </p:txBody>
      </p:sp>
      <p:sp>
        <p:nvSpPr>
          <p:cNvPr id="2" name="矩形 1"/>
          <p:cNvSpPr/>
          <p:nvPr/>
        </p:nvSpPr>
        <p:spPr>
          <a:xfrm>
            <a:off x="10332720" y="5960110"/>
            <a:ext cx="1804670" cy="848995"/>
          </a:xfrm>
          <a:prstGeom prst="rect">
            <a:avLst/>
          </a:prstGeom>
        </p:spPr>
        <p:txBody>
          <a:bodyPr wrap="square">
            <a:spAutoFit/>
          </a:bodyPr>
          <a:lstStyle/>
          <a:p>
            <a:pPr indent="0">
              <a:buFont typeface="Wingdings" panose="05000000000000000000" charset="0"/>
              <a:buNone/>
            </a:pPr>
            <a:r>
              <a:rPr lang="en-US" altLang="zh-CN" sz="2400" dirty="0">
                <a:solidFill>
                  <a:schemeClr val="tx1">
                    <a:lumMod val="65000"/>
                    <a:lumOff val="35000"/>
                  </a:schemeClr>
                </a:solidFill>
              </a:rPr>
              <a:t>  </a:t>
            </a:r>
            <a:r>
              <a:rPr lang="zh-CN" altLang="zh-CN" sz="2400" dirty="0">
                <a:solidFill>
                  <a:schemeClr val="tx1">
                    <a:lumMod val="65000"/>
                    <a:lumOff val="35000"/>
                  </a:schemeClr>
                </a:solidFill>
              </a:rPr>
              <a:t>卢继</a:t>
            </a:r>
          </a:p>
          <a:p>
            <a:pPr indent="0">
              <a:buFont typeface="Wingdings" panose="05000000000000000000" charset="0"/>
              <a:buNone/>
            </a:pPr>
            <a:r>
              <a:rPr lang="en-US" altLang="zh-CN" sz="2400" dirty="0">
                <a:solidFill>
                  <a:schemeClr val="tx1">
                    <a:lumMod val="65000"/>
                    <a:lumOff val="35000"/>
                  </a:schemeClr>
                </a:solidFill>
              </a:rPr>
              <a:t>2017.04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65555" y="1195705"/>
            <a:ext cx="8248650" cy="3877985"/>
          </a:xfrm>
          <a:prstGeom prst="rect">
            <a:avLst/>
          </a:prstGeom>
        </p:spPr>
        <p:txBody>
          <a:bodyPr wrap="square">
            <a:spAutoFit/>
          </a:bodyPr>
          <a:lstStyle/>
          <a:p>
            <a:pPr indent="0">
              <a:buFont typeface="Wingdings" panose="05000000000000000000" charset="0"/>
              <a:buNone/>
            </a:pPr>
            <a:endParaRPr lang="zh-CN" altLang="en-US" dirty="0">
              <a:solidFill>
                <a:schemeClr val="tx1">
                  <a:lumMod val="65000"/>
                  <a:lumOff val="35000"/>
                </a:schemeClr>
              </a:solidFill>
            </a:endParaRPr>
          </a:p>
          <a:p>
            <a:pPr indent="0">
              <a:buFont typeface="Wingdings" panose="05000000000000000000" charset="0"/>
              <a:buNone/>
            </a:pPr>
            <a:r>
              <a:rPr lang="zh-CN" altLang="zh-CN" sz="3200" dirty="0">
                <a:ln/>
                <a:solidFill>
                  <a:schemeClr val="accent1"/>
                </a:solidFill>
                <a:effectLst>
                  <a:outerShdw blurRad="38100" dist="25400" dir="5400000" algn="ctr" rotWithShape="0">
                    <a:srgbClr val="6E747A">
                      <a:alpha val="43000"/>
                    </a:srgbClr>
                  </a:outerShdw>
                </a:effectLst>
                <a:sym typeface="+mn-ea"/>
              </a:rPr>
              <a:t>执行意图</a:t>
            </a: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执行意图的思维方式</a:t>
            </a:r>
            <a:r>
              <a:rPr lang="zh-CN" altLang="en-US" sz="2400" dirty="0" smtClean="0">
                <a:solidFill>
                  <a:schemeClr val="tx1">
                    <a:lumMod val="65000"/>
                    <a:lumOff val="35000"/>
                  </a:schemeClr>
                </a:solidFill>
              </a:rPr>
              <a:t>是“目标</a:t>
            </a:r>
            <a:r>
              <a:rPr lang="en-US" altLang="zh-CN" sz="2400" dirty="0" smtClean="0">
                <a:solidFill>
                  <a:schemeClr val="tx1">
                    <a:lumMod val="65000"/>
                    <a:lumOff val="35000"/>
                  </a:schemeClr>
                </a:solidFill>
              </a:rPr>
              <a:t>—</a:t>
            </a:r>
            <a:r>
              <a:rPr lang="zh-CN" altLang="en-US" sz="2400" dirty="0" smtClean="0">
                <a:solidFill>
                  <a:schemeClr val="tx1">
                    <a:lumMod val="65000"/>
                    <a:lumOff val="35000"/>
                  </a:schemeClr>
                </a:solidFill>
              </a:rPr>
              <a:t>分析</a:t>
            </a:r>
            <a:r>
              <a:rPr lang="en-US" altLang="zh-CN" sz="2400" dirty="0" smtClean="0">
                <a:solidFill>
                  <a:schemeClr val="tx1">
                    <a:lumMod val="65000"/>
                    <a:lumOff val="35000"/>
                  </a:schemeClr>
                </a:solidFill>
              </a:rPr>
              <a:t>—</a:t>
            </a:r>
            <a:r>
              <a:rPr lang="zh-CN" altLang="en-US" sz="2400" dirty="0" smtClean="0">
                <a:solidFill>
                  <a:schemeClr val="tx1">
                    <a:lumMod val="65000"/>
                    <a:lumOff val="35000"/>
                  </a:schemeClr>
                </a:solidFill>
              </a:rPr>
              <a:t>方案</a:t>
            </a:r>
            <a:r>
              <a:rPr lang="en-US" altLang="zh-CN" sz="2400" dirty="0" smtClean="0">
                <a:solidFill>
                  <a:schemeClr val="tx1">
                    <a:lumMod val="65000"/>
                    <a:lumOff val="35000"/>
                  </a:schemeClr>
                </a:solidFill>
              </a:rPr>
              <a:t>—</a:t>
            </a:r>
            <a:r>
              <a:rPr lang="zh-CN" altLang="en-US" sz="2400" dirty="0" smtClean="0">
                <a:solidFill>
                  <a:schemeClr val="tx1">
                    <a:lumMod val="65000"/>
                    <a:lumOff val="35000"/>
                  </a:schemeClr>
                </a:solidFill>
              </a:rPr>
              <a:t>执行</a:t>
            </a:r>
            <a:r>
              <a:rPr lang="zh-CN" altLang="en-US" sz="2400" dirty="0" smtClean="0">
                <a:solidFill>
                  <a:schemeClr val="tx1">
                    <a:lumMod val="65000"/>
                    <a:lumOff val="35000"/>
                  </a:schemeClr>
                </a:solidFill>
              </a:rPr>
              <a:t>”</a:t>
            </a:r>
            <a:endParaRPr lang="zh-CN" altLang="en-US" sz="2400" dirty="0">
              <a:solidFill>
                <a:schemeClr val="tx1">
                  <a:lumMod val="65000"/>
                  <a:lumOff val="35000"/>
                </a:schemeClr>
              </a:solidFill>
            </a:endParaRPr>
          </a:p>
          <a:p>
            <a:pPr indent="0">
              <a:buFont typeface="Wingdings" panose="05000000000000000000" charset="0"/>
              <a:buNone/>
            </a:pPr>
            <a:endParaRPr lang="zh-CN" altLang="en-US" sz="28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执行意图强调实现目标的时间、周期和具体方式及成本等因素，而不是简单的行与不行，要有分析和方案。</a:t>
            </a:r>
          </a:p>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endParaRPr lang="zh-CN" altLang="en-US" sz="3200"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pic>
        <p:nvPicPr>
          <p:cNvPr id="3" name="图片 2"/>
          <p:cNvPicPr>
            <a:picLocks noChangeAspect="1"/>
          </p:cNvPicPr>
          <p:nvPr/>
        </p:nvPicPr>
        <p:blipFill>
          <a:blip r:embed="rId2" cstate="print"/>
          <a:stretch>
            <a:fillRect/>
          </a:stretch>
        </p:blipFill>
        <p:spPr>
          <a:xfrm>
            <a:off x="8709660" y="4581525"/>
            <a:ext cx="3437890" cy="2286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65555" y="1666875"/>
            <a:ext cx="8248650" cy="4575810"/>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问题？</a:t>
            </a: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岗位招聘的真正目的？</a:t>
            </a:r>
          </a:p>
          <a:p>
            <a:pPr indent="0">
              <a:buFont typeface="Wingdings" panose="05000000000000000000" charset="0"/>
              <a:buNone/>
            </a:pPr>
            <a:r>
              <a:rPr lang="zh-CN" altLang="en-US" sz="2400" dirty="0">
                <a:solidFill>
                  <a:schemeClr val="tx1">
                    <a:lumMod val="65000"/>
                    <a:lumOff val="35000"/>
                  </a:schemeClr>
                </a:solidFill>
              </a:rPr>
              <a:t>岗位定位及职责目标清楚吗？                              </a:t>
            </a:r>
          </a:p>
          <a:p>
            <a:pPr indent="0">
              <a:buFont typeface="Wingdings" panose="05000000000000000000" charset="0"/>
              <a:buNone/>
            </a:pPr>
            <a:r>
              <a:rPr lang="zh-CN" altLang="en-US" sz="2400" dirty="0">
                <a:solidFill>
                  <a:schemeClr val="tx1">
                    <a:lumMod val="65000"/>
                    <a:lumOff val="35000"/>
                  </a:schemeClr>
                </a:solidFill>
              </a:rPr>
              <a:t>用人部门到底想找个什么样的任职人选？</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smtClean="0">
                <a:solidFill>
                  <a:schemeClr val="tx1">
                    <a:lumMod val="65000"/>
                    <a:lumOff val="35000"/>
                  </a:schemeClr>
                </a:solidFill>
              </a:rPr>
              <a:t>有</a:t>
            </a:r>
            <a:r>
              <a:rPr lang="en-US" altLang="zh-CN" sz="2400" dirty="0" smtClean="0">
                <a:solidFill>
                  <a:schemeClr val="tx1">
                    <a:lumMod val="65000"/>
                    <a:lumOff val="35000"/>
                  </a:schemeClr>
                </a:solidFill>
              </a:rPr>
              <a:t>JD</a:t>
            </a:r>
            <a:r>
              <a:rPr lang="zh-CN" altLang="en-US" sz="2400" dirty="0">
                <a:solidFill>
                  <a:schemeClr val="tx1">
                    <a:lumMod val="65000"/>
                    <a:lumOff val="35000"/>
                  </a:schemeClr>
                </a:solidFill>
              </a:rPr>
              <a:t>够不够？</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pic>
        <p:nvPicPr>
          <p:cNvPr id="3" name="图片 2"/>
          <p:cNvPicPr>
            <a:picLocks noChangeAspect="1"/>
          </p:cNvPicPr>
          <p:nvPr/>
        </p:nvPicPr>
        <p:blipFill>
          <a:blip r:embed="rId2" cstate="print"/>
          <a:stretch>
            <a:fillRect/>
          </a:stretch>
        </p:blipFill>
        <p:spPr>
          <a:xfrm>
            <a:off x="8662035" y="4547870"/>
            <a:ext cx="3533140" cy="2286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65555" y="1210310"/>
            <a:ext cx="8248650" cy="3477875"/>
          </a:xfrm>
          <a:prstGeom prst="rect">
            <a:avLst/>
          </a:prstGeom>
        </p:spPr>
        <p:txBody>
          <a:bodyPr wrap="square">
            <a:spAutoFit/>
          </a:bodyPr>
          <a:lstStyle/>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zh-CN" sz="3200" dirty="0">
                <a:ln w="22225">
                  <a:solidFill>
                    <a:schemeClr val="accent2"/>
                  </a:solidFill>
                  <a:prstDash val="solid"/>
                </a:ln>
                <a:solidFill>
                  <a:schemeClr val="accent2">
                    <a:lumMod val="40000"/>
                    <a:lumOff val="60000"/>
                  </a:schemeClr>
                </a:solidFill>
                <a:effectLst/>
              </a:rPr>
              <a:t>招聘</a:t>
            </a:r>
            <a:r>
              <a:rPr lang="zh-CN" altLang="zh-CN" sz="3200" dirty="0" smtClean="0">
                <a:ln w="22225">
                  <a:solidFill>
                    <a:schemeClr val="accent2"/>
                  </a:solidFill>
                  <a:prstDash val="solid"/>
                </a:ln>
                <a:solidFill>
                  <a:schemeClr val="accent2">
                    <a:lumMod val="40000"/>
                    <a:lumOff val="60000"/>
                  </a:schemeClr>
                </a:solidFill>
                <a:effectLst/>
              </a:rPr>
              <a:t>定位</a:t>
            </a:r>
            <a:r>
              <a:rPr lang="en-US" altLang="zh-CN" sz="2400" dirty="0" smtClean="0">
                <a:solidFill>
                  <a:schemeClr val="tx1">
                    <a:lumMod val="65000"/>
                    <a:lumOff val="35000"/>
                  </a:schemeClr>
                </a:solidFill>
                <a:sym typeface="+mn-ea"/>
              </a:rPr>
              <a:t>-</a:t>
            </a:r>
            <a:r>
              <a:rPr lang="zh-CN" altLang="en-US" sz="2400" dirty="0" smtClean="0">
                <a:solidFill>
                  <a:schemeClr val="tx1">
                    <a:lumMod val="65000"/>
                    <a:lumOff val="35000"/>
                  </a:schemeClr>
                </a:solidFill>
                <a:sym typeface="+mn-ea"/>
              </a:rPr>
              <a:t>为啥招？招啥样的？</a:t>
            </a:r>
            <a:endParaRPr lang="zh-CN" altLang="zh-CN" sz="2400" dirty="0">
              <a:ln w="22225">
                <a:solidFill>
                  <a:schemeClr val="accent2"/>
                </a:solidFill>
                <a:prstDash val="solid"/>
              </a:ln>
              <a:solidFill>
                <a:schemeClr val="accent2">
                  <a:lumMod val="40000"/>
                  <a:lumOff val="60000"/>
                </a:schemeClr>
              </a:solidFill>
              <a:effectLst/>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帮你透过</a:t>
            </a:r>
            <a:r>
              <a:rPr lang="en-US" altLang="zh-CN" sz="2400" dirty="0">
                <a:solidFill>
                  <a:schemeClr val="tx1">
                    <a:lumMod val="65000"/>
                    <a:lumOff val="35000"/>
                  </a:schemeClr>
                </a:solidFill>
              </a:rPr>
              <a:t>JD</a:t>
            </a:r>
            <a:r>
              <a:rPr lang="zh-CN" altLang="en-US" sz="2400" dirty="0">
                <a:solidFill>
                  <a:schemeClr val="tx1">
                    <a:lumMod val="65000"/>
                    <a:lumOff val="35000"/>
                  </a:schemeClr>
                </a:solidFill>
              </a:rPr>
              <a:t>，找到招聘的方向，以便更精准更快的找到合适的</a:t>
            </a:r>
            <a:r>
              <a:rPr lang="zh-CN" altLang="en-US" sz="2400" dirty="0" smtClean="0">
                <a:solidFill>
                  <a:schemeClr val="tx1">
                    <a:lumMod val="65000"/>
                    <a:lumOff val="35000"/>
                  </a:schemeClr>
                </a:solidFill>
              </a:rPr>
              <a:t>人</a:t>
            </a: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pic>
        <p:nvPicPr>
          <p:cNvPr id="3" name="图片 2"/>
          <p:cNvPicPr>
            <a:picLocks noChangeAspect="1"/>
          </p:cNvPicPr>
          <p:nvPr/>
        </p:nvPicPr>
        <p:blipFill>
          <a:blip r:embed="rId2" cstate="print"/>
          <a:stretch>
            <a:fillRect/>
          </a:stretch>
        </p:blipFill>
        <p:spPr>
          <a:xfrm>
            <a:off x="7743825" y="4384040"/>
            <a:ext cx="4457065" cy="24377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3139440" y="883920"/>
            <a:ext cx="7931150" cy="5902325"/>
          </a:xfrm>
          <a:prstGeom prst="rect">
            <a:avLst/>
          </a:prstGeom>
        </p:spPr>
      </p:pic>
      <p:sp>
        <p:nvSpPr>
          <p:cNvPr id="22" name="矩形 21"/>
          <p:cNvSpPr/>
          <p:nvPr/>
        </p:nvSpPr>
        <p:spPr>
          <a:xfrm>
            <a:off x="478155" y="1909445"/>
            <a:ext cx="2792095" cy="3082925"/>
          </a:xfrm>
          <a:prstGeom prst="rect">
            <a:avLst/>
          </a:prstGeom>
        </p:spPr>
        <p:txBody>
          <a:bodyPr wrap="square">
            <a:spAutoFit/>
          </a:bodyPr>
          <a:lstStyle/>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有效的沟通梳理一与业务经理</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3" name="文本框 2"/>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80676"/>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分享提纲 </a:t>
            </a:r>
          </a:p>
        </p:txBody>
      </p:sp>
      <p:sp>
        <p:nvSpPr>
          <p:cNvPr id="22" name="矩形 21"/>
          <p:cNvSpPr/>
          <p:nvPr/>
        </p:nvSpPr>
        <p:spPr>
          <a:xfrm>
            <a:off x="2394585" y="1141095"/>
            <a:ext cx="8248650" cy="4943475"/>
          </a:xfrm>
          <a:prstGeom prst="rect">
            <a:avLst/>
          </a:prstGeom>
        </p:spPr>
        <p:txBody>
          <a:bodyPr wrap="square">
            <a:spAutoFit/>
          </a:bodyPr>
          <a:lstStyle/>
          <a:p>
            <a:pPr indent="0">
              <a:buFont typeface="Wingdings" panose="05000000000000000000" charset="0"/>
              <a:buNone/>
            </a:pPr>
            <a:endParaRPr lang="zh-CN" altLang="en-US" sz="40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sym typeface="+mn-ea"/>
              </a:rPr>
              <a:t>需求管理</a:t>
            </a:r>
            <a:r>
              <a:rPr lang="zh-CN" altLang="en-US" sz="3200" dirty="0">
                <a:solidFill>
                  <a:schemeClr val="tx1">
                    <a:lumMod val="65000"/>
                    <a:lumOff val="35000"/>
                  </a:schemeClr>
                </a:solidFill>
              </a:rPr>
              <a:t>和</a:t>
            </a:r>
            <a:r>
              <a:rPr lang="zh-CN" altLang="en-US" sz="3200" dirty="0">
                <a:solidFill>
                  <a:schemeClr val="tx1">
                    <a:lumMod val="65000"/>
                    <a:lumOff val="35000"/>
                  </a:schemeClr>
                </a:solidFill>
                <a:sym typeface="+mn-ea"/>
              </a:rPr>
              <a:t>招聘定位</a:t>
            </a:r>
            <a:endParaRPr lang="zh-CN" altLang="en-US" sz="3200" dirty="0">
              <a:solidFill>
                <a:schemeClr val="tx1">
                  <a:lumMod val="65000"/>
                  <a:lumOff val="35000"/>
                </a:schemeClr>
              </a:solidFill>
            </a:endParaRP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招聘渠道资源运用</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招聘流程及结果的掌控</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系统解决人才需求问题</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grpSp>
        <p:nvGrpSpPr>
          <p:cNvPr id="9" name="组合 8"/>
          <p:cNvGrpSpPr/>
          <p:nvPr/>
        </p:nvGrpSpPr>
        <p:grpSpPr>
          <a:xfrm>
            <a:off x="10262394" y="4972906"/>
            <a:ext cx="1406660" cy="1509957"/>
            <a:chOff x="10477241" y="3704756"/>
            <a:chExt cx="735013" cy="788988"/>
          </a:xfrm>
          <a:solidFill>
            <a:srgbClr val="3B4449"/>
          </a:solidFill>
        </p:grpSpPr>
        <p:sp>
          <p:nvSpPr>
            <p:cNvPr id="5" name="Freeform 74"/>
            <p:cNvSpPr/>
            <p:nvPr/>
          </p:nvSpPr>
          <p:spPr bwMode="auto">
            <a:xfrm>
              <a:off x="10477241" y="4185769"/>
              <a:ext cx="735013" cy="307975"/>
            </a:xfrm>
            <a:custGeom>
              <a:avLst/>
              <a:gdLst>
                <a:gd name="T0" fmla="*/ 98 w 196"/>
                <a:gd name="T1" fmla="*/ 0 h 82"/>
                <a:gd name="T2" fmla="*/ 0 w 196"/>
                <a:gd name="T3" fmla="*/ 82 h 82"/>
                <a:gd name="T4" fmla="*/ 196 w 196"/>
                <a:gd name="T5" fmla="*/ 82 h 82"/>
                <a:gd name="T6" fmla="*/ 98 w 196"/>
                <a:gd name="T7" fmla="*/ 0 h 82"/>
              </a:gdLst>
              <a:ahLst/>
              <a:cxnLst>
                <a:cxn ang="0">
                  <a:pos x="T0" y="T1"/>
                </a:cxn>
                <a:cxn ang="0">
                  <a:pos x="T2" y="T3"/>
                </a:cxn>
                <a:cxn ang="0">
                  <a:pos x="T4" y="T5"/>
                </a:cxn>
                <a:cxn ang="0">
                  <a:pos x="T6" y="T7"/>
                </a:cxn>
              </a:cxnLst>
              <a:rect l="0" t="0" r="r" b="b"/>
              <a:pathLst>
                <a:path w="196" h="82">
                  <a:moveTo>
                    <a:pt x="98" y="0"/>
                  </a:moveTo>
                  <a:cubicBezTo>
                    <a:pt x="44" y="0"/>
                    <a:pt x="0" y="37"/>
                    <a:pt x="0" y="82"/>
                  </a:cubicBezTo>
                  <a:cubicBezTo>
                    <a:pt x="196" y="82"/>
                    <a:pt x="196" y="82"/>
                    <a:pt x="196" y="82"/>
                  </a:cubicBezTo>
                  <a:cubicBezTo>
                    <a:pt x="196" y="37"/>
                    <a:pt x="152" y="0"/>
                    <a:pt x="9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5"/>
            <p:cNvSpPr/>
            <p:nvPr/>
          </p:nvSpPr>
          <p:spPr bwMode="auto">
            <a:xfrm>
              <a:off x="10958254" y="3704756"/>
              <a:ext cx="184150" cy="560388"/>
            </a:xfrm>
            <a:custGeom>
              <a:avLst/>
              <a:gdLst>
                <a:gd name="T0" fmla="*/ 25 w 49"/>
                <a:gd name="T1" fmla="*/ 6 h 149"/>
                <a:gd name="T2" fmla="*/ 0 w 49"/>
                <a:gd name="T3" fmla="*/ 12 h 149"/>
                <a:gd name="T4" fmla="*/ 0 w 49"/>
                <a:gd name="T5" fmla="*/ 21 h 149"/>
                <a:gd name="T6" fmla="*/ 0 w 49"/>
                <a:gd name="T7" fmla="*/ 45 h 149"/>
                <a:gd name="T8" fmla="*/ 0 w 49"/>
                <a:gd name="T9" fmla="*/ 149 h 149"/>
                <a:gd name="T10" fmla="*/ 5 w 49"/>
                <a:gd name="T11" fmla="*/ 149 h 149"/>
                <a:gd name="T12" fmla="*/ 5 w 49"/>
                <a:gd name="T13" fmla="*/ 45 h 149"/>
                <a:gd name="T14" fmla="*/ 25 w 49"/>
                <a:gd name="T15" fmla="*/ 40 h 149"/>
                <a:gd name="T16" fmla="*/ 49 w 49"/>
                <a:gd name="T17" fmla="*/ 45 h 149"/>
                <a:gd name="T18" fmla="*/ 49 w 49"/>
                <a:gd name="T19" fmla="*/ 12 h 149"/>
                <a:gd name="T20" fmla="*/ 25 w 49"/>
                <a:gd name="T21" fmla="*/ 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49">
                  <a:moveTo>
                    <a:pt x="25" y="6"/>
                  </a:moveTo>
                  <a:cubicBezTo>
                    <a:pt x="16" y="13"/>
                    <a:pt x="0" y="12"/>
                    <a:pt x="0" y="12"/>
                  </a:cubicBezTo>
                  <a:cubicBezTo>
                    <a:pt x="0" y="21"/>
                    <a:pt x="0" y="21"/>
                    <a:pt x="0" y="21"/>
                  </a:cubicBezTo>
                  <a:cubicBezTo>
                    <a:pt x="0" y="45"/>
                    <a:pt x="0" y="45"/>
                    <a:pt x="0" y="45"/>
                  </a:cubicBezTo>
                  <a:cubicBezTo>
                    <a:pt x="0" y="149"/>
                    <a:pt x="0" y="149"/>
                    <a:pt x="0" y="149"/>
                  </a:cubicBezTo>
                  <a:cubicBezTo>
                    <a:pt x="5" y="149"/>
                    <a:pt x="5" y="149"/>
                    <a:pt x="5" y="149"/>
                  </a:cubicBezTo>
                  <a:cubicBezTo>
                    <a:pt x="5" y="45"/>
                    <a:pt x="5" y="45"/>
                    <a:pt x="5" y="45"/>
                  </a:cubicBezTo>
                  <a:cubicBezTo>
                    <a:pt x="10" y="45"/>
                    <a:pt x="18" y="43"/>
                    <a:pt x="25" y="40"/>
                  </a:cubicBezTo>
                  <a:cubicBezTo>
                    <a:pt x="38" y="33"/>
                    <a:pt x="49" y="45"/>
                    <a:pt x="49" y="45"/>
                  </a:cubicBezTo>
                  <a:cubicBezTo>
                    <a:pt x="49" y="12"/>
                    <a:pt x="49" y="12"/>
                    <a:pt x="49" y="12"/>
                  </a:cubicBezTo>
                  <a:cubicBezTo>
                    <a:pt x="49" y="12"/>
                    <a:pt x="33" y="0"/>
                    <a:pt x="25" y="6"/>
                  </a:cubicBezTo>
                  <a:close/>
                </a:path>
              </a:pathLst>
            </a:custGeom>
            <a:solidFill>
              <a:srgbClr val="ED7D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6"/>
            <p:cNvSpPr/>
            <p:nvPr/>
          </p:nvSpPr>
          <p:spPr bwMode="auto">
            <a:xfrm>
              <a:off x="10716954" y="3880969"/>
              <a:ext cx="260350" cy="384175"/>
            </a:xfrm>
            <a:custGeom>
              <a:avLst/>
              <a:gdLst>
                <a:gd name="T0" fmla="*/ 68 w 69"/>
                <a:gd name="T1" fmla="*/ 10 h 102"/>
                <a:gd name="T2" fmla="*/ 64 w 69"/>
                <a:gd name="T3" fmla="*/ 8 h 102"/>
                <a:gd name="T4" fmla="*/ 61 w 69"/>
                <a:gd name="T5" fmla="*/ 10 h 102"/>
                <a:gd name="T6" fmla="*/ 61 w 69"/>
                <a:gd name="T7" fmla="*/ 10 h 102"/>
                <a:gd name="T8" fmla="*/ 60 w 69"/>
                <a:gd name="T9" fmla="*/ 10 h 102"/>
                <a:gd name="T10" fmla="*/ 54 w 69"/>
                <a:gd name="T11" fmla="*/ 14 h 102"/>
                <a:gd name="T12" fmla="*/ 54 w 69"/>
                <a:gd name="T13" fmla="*/ 13 h 102"/>
                <a:gd name="T14" fmla="*/ 39 w 69"/>
                <a:gd name="T15" fmla="*/ 0 h 102"/>
                <a:gd name="T16" fmla="*/ 33 w 69"/>
                <a:gd name="T17" fmla="*/ 0 h 102"/>
                <a:gd name="T18" fmla="*/ 27 w 69"/>
                <a:gd name="T19" fmla="*/ 9 h 102"/>
                <a:gd name="T20" fmla="*/ 22 w 69"/>
                <a:gd name="T21" fmla="*/ 0 h 102"/>
                <a:gd name="T22" fmla="*/ 16 w 69"/>
                <a:gd name="T23" fmla="*/ 0 h 102"/>
                <a:gd name="T24" fmla="*/ 0 w 69"/>
                <a:gd name="T25" fmla="*/ 13 h 102"/>
                <a:gd name="T26" fmla="*/ 0 w 69"/>
                <a:gd name="T27" fmla="*/ 40 h 102"/>
                <a:gd name="T28" fmla="*/ 0 w 69"/>
                <a:gd name="T29" fmla="*/ 40 h 102"/>
                <a:gd name="T30" fmla="*/ 0 w 69"/>
                <a:gd name="T31" fmla="*/ 41 h 102"/>
                <a:gd name="T32" fmla="*/ 5 w 69"/>
                <a:gd name="T33" fmla="*/ 45 h 102"/>
                <a:gd name="T34" fmla="*/ 10 w 69"/>
                <a:gd name="T35" fmla="*/ 41 h 102"/>
                <a:gd name="T36" fmla="*/ 10 w 69"/>
                <a:gd name="T37" fmla="*/ 40 h 102"/>
                <a:gd name="T38" fmla="*/ 10 w 69"/>
                <a:gd name="T39" fmla="*/ 40 h 102"/>
                <a:gd name="T40" fmla="*/ 10 w 69"/>
                <a:gd name="T41" fmla="*/ 15 h 102"/>
                <a:gd name="T42" fmla="*/ 13 w 69"/>
                <a:gd name="T43" fmla="*/ 15 h 102"/>
                <a:gd name="T44" fmla="*/ 13 w 69"/>
                <a:gd name="T45" fmla="*/ 96 h 102"/>
                <a:gd name="T46" fmla="*/ 19 w 69"/>
                <a:gd name="T47" fmla="*/ 102 h 102"/>
                <a:gd name="T48" fmla="*/ 26 w 69"/>
                <a:gd name="T49" fmla="*/ 96 h 102"/>
                <a:gd name="T50" fmla="*/ 26 w 69"/>
                <a:gd name="T51" fmla="*/ 43 h 102"/>
                <a:gd name="T52" fmla="*/ 29 w 69"/>
                <a:gd name="T53" fmla="*/ 43 h 102"/>
                <a:gd name="T54" fmla="*/ 29 w 69"/>
                <a:gd name="T55" fmla="*/ 96 h 102"/>
                <a:gd name="T56" fmla="*/ 29 w 69"/>
                <a:gd name="T57" fmla="*/ 96 h 102"/>
                <a:gd name="T58" fmla="*/ 35 w 69"/>
                <a:gd name="T59" fmla="*/ 102 h 102"/>
                <a:gd name="T60" fmla="*/ 42 w 69"/>
                <a:gd name="T61" fmla="*/ 96 h 102"/>
                <a:gd name="T62" fmla="*/ 42 w 69"/>
                <a:gd name="T63" fmla="*/ 15 h 102"/>
                <a:gd name="T64" fmla="*/ 45 w 69"/>
                <a:gd name="T65" fmla="*/ 15 h 102"/>
                <a:gd name="T66" fmla="*/ 45 w 69"/>
                <a:gd name="T67" fmla="*/ 23 h 102"/>
                <a:gd name="T68" fmla="*/ 45 w 69"/>
                <a:gd name="T69" fmla="*/ 23 h 102"/>
                <a:gd name="T70" fmla="*/ 50 w 69"/>
                <a:gd name="T71" fmla="*/ 28 h 102"/>
                <a:gd name="T72" fmla="*/ 52 w 69"/>
                <a:gd name="T73" fmla="*/ 27 h 102"/>
                <a:gd name="T74" fmla="*/ 52 w 69"/>
                <a:gd name="T75" fmla="*/ 27 h 102"/>
                <a:gd name="T76" fmla="*/ 60 w 69"/>
                <a:gd name="T77" fmla="*/ 22 h 102"/>
                <a:gd name="T78" fmla="*/ 64 w 69"/>
                <a:gd name="T79" fmla="*/ 19 h 102"/>
                <a:gd name="T80" fmla="*/ 67 w 69"/>
                <a:gd name="T81" fmla="*/ 17 h 102"/>
                <a:gd name="T82" fmla="*/ 67 w 69"/>
                <a:gd name="T83" fmla="*/ 17 h 102"/>
                <a:gd name="T84" fmla="*/ 67 w 69"/>
                <a:gd name="T85" fmla="*/ 17 h 102"/>
                <a:gd name="T86" fmla="*/ 68 w 69"/>
                <a:gd name="T8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102">
                  <a:moveTo>
                    <a:pt x="68" y="10"/>
                  </a:moveTo>
                  <a:cubicBezTo>
                    <a:pt x="67" y="9"/>
                    <a:pt x="66" y="9"/>
                    <a:pt x="64" y="8"/>
                  </a:cubicBezTo>
                  <a:cubicBezTo>
                    <a:pt x="63" y="8"/>
                    <a:pt x="62" y="9"/>
                    <a:pt x="61" y="10"/>
                  </a:cubicBezTo>
                  <a:cubicBezTo>
                    <a:pt x="61" y="10"/>
                    <a:pt x="61" y="10"/>
                    <a:pt x="61" y="10"/>
                  </a:cubicBezTo>
                  <a:cubicBezTo>
                    <a:pt x="60" y="10"/>
                    <a:pt x="60" y="10"/>
                    <a:pt x="60" y="10"/>
                  </a:cubicBezTo>
                  <a:cubicBezTo>
                    <a:pt x="54" y="14"/>
                    <a:pt x="54" y="14"/>
                    <a:pt x="54" y="14"/>
                  </a:cubicBezTo>
                  <a:cubicBezTo>
                    <a:pt x="54" y="13"/>
                    <a:pt x="54" y="13"/>
                    <a:pt x="54" y="13"/>
                  </a:cubicBezTo>
                  <a:cubicBezTo>
                    <a:pt x="53" y="0"/>
                    <a:pt x="39" y="0"/>
                    <a:pt x="39" y="0"/>
                  </a:cubicBezTo>
                  <a:cubicBezTo>
                    <a:pt x="33" y="0"/>
                    <a:pt x="33" y="0"/>
                    <a:pt x="33" y="0"/>
                  </a:cubicBezTo>
                  <a:cubicBezTo>
                    <a:pt x="27" y="9"/>
                    <a:pt x="27" y="9"/>
                    <a:pt x="27" y="9"/>
                  </a:cubicBezTo>
                  <a:cubicBezTo>
                    <a:pt x="22" y="0"/>
                    <a:pt x="22" y="0"/>
                    <a:pt x="22" y="0"/>
                  </a:cubicBezTo>
                  <a:cubicBezTo>
                    <a:pt x="16" y="0"/>
                    <a:pt x="16" y="0"/>
                    <a:pt x="16" y="0"/>
                  </a:cubicBezTo>
                  <a:cubicBezTo>
                    <a:pt x="0" y="1"/>
                    <a:pt x="0" y="13"/>
                    <a:pt x="0" y="13"/>
                  </a:cubicBezTo>
                  <a:cubicBezTo>
                    <a:pt x="0" y="40"/>
                    <a:pt x="0" y="40"/>
                    <a:pt x="0" y="40"/>
                  </a:cubicBezTo>
                  <a:cubicBezTo>
                    <a:pt x="0" y="40"/>
                    <a:pt x="0" y="40"/>
                    <a:pt x="0" y="40"/>
                  </a:cubicBezTo>
                  <a:cubicBezTo>
                    <a:pt x="0" y="40"/>
                    <a:pt x="0" y="41"/>
                    <a:pt x="0" y="41"/>
                  </a:cubicBezTo>
                  <a:cubicBezTo>
                    <a:pt x="0" y="43"/>
                    <a:pt x="3" y="45"/>
                    <a:pt x="5" y="45"/>
                  </a:cubicBezTo>
                  <a:cubicBezTo>
                    <a:pt x="8" y="45"/>
                    <a:pt x="10" y="43"/>
                    <a:pt x="10" y="41"/>
                  </a:cubicBezTo>
                  <a:cubicBezTo>
                    <a:pt x="10" y="41"/>
                    <a:pt x="10" y="40"/>
                    <a:pt x="10" y="40"/>
                  </a:cubicBezTo>
                  <a:cubicBezTo>
                    <a:pt x="10" y="40"/>
                    <a:pt x="10" y="40"/>
                    <a:pt x="10" y="40"/>
                  </a:cubicBezTo>
                  <a:cubicBezTo>
                    <a:pt x="10" y="15"/>
                    <a:pt x="10" y="15"/>
                    <a:pt x="10" y="15"/>
                  </a:cubicBezTo>
                  <a:cubicBezTo>
                    <a:pt x="13" y="15"/>
                    <a:pt x="13" y="15"/>
                    <a:pt x="13" y="15"/>
                  </a:cubicBezTo>
                  <a:cubicBezTo>
                    <a:pt x="13" y="96"/>
                    <a:pt x="13" y="96"/>
                    <a:pt x="13" y="96"/>
                  </a:cubicBezTo>
                  <a:cubicBezTo>
                    <a:pt x="13" y="99"/>
                    <a:pt x="16" y="102"/>
                    <a:pt x="19" y="102"/>
                  </a:cubicBezTo>
                  <a:cubicBezTo>
                    <a:pt x="23" y="102"/>
                    <a:pt x="26" y="99"/>
                    <a:pt x="26" y="96"/>
                  </a:cubicBezTo>
                  <a:cubicBezTo>
                    <a:pt x="26" y="43"/>
                    <a:pt x="26" y="43"/>
                    <a:pt x="26" y="43"/>
                  </a:cubicBezTo>
                  <a:cubicBezTo>
                    <a:pt x="29" y="43"/>
                    <a:pt x="29" y="43"/>
                    <a:pt x="29" y="43"/>
                  </a:cubicBezTo>
                  <a:cubicBezTo>
                    <a:pt x="29" y="96"/>
                    <a:pt x="29" y="96"/>
                    <a:pt x="29" y="96"/>
                  </a:cubicBezTo>
                  <a:cubicBezTo>
                    <a:pt x="29" y="96"/>
                    <a:pt x="29" y="96"/>
                    <a:pt x="29" y="96"/>
                  </a:cubicBezTo>
                  <a:cubicBezTo>
                    <a:pt x="29" y="99"/>
                    <a:pt x="32" y="102"/>
                    <a:pt x="35" y="102"/>
                  </a:cubicBezTo>
                  <a:cubicBezTo>
                    <a:pt x="39" y="102"/>
                    <a:pt x="42" y="99"/>
                    <a:pt x="42" y="96"/>
                  </a:cubicBezTo>
                  <a:cubicBezTo>
                    <a:pt x="42" y="15"/>
                    <a:pt x="42" y="15"/>
                    <a:pt x="42" y="15"/>
                  </a:cubicBezTo>
                  <a:cubicBezTo>
                    <a:pt x="45" y="15"/>
                    <a:pt x="45" y="15"/>
                    <a:pt x="45" y="15"/>
                  </a:cubicBezTo>
                  <a:cubicBezTo>
                    <a:pt x="45" y="23"/>
                    <a:pt x="45" y="23"/>
                    <a:pt x="45" y="23"/>
                  </a:cubicBezTo>
                  <a:cubicBezTo>
                    <a:pt x="45" y="23"/>
                    <a:pt x="45" y="23"/>
                    <a:pt x="45" y="23"/>
                  </a:cubicBezTo>
                  <a:cubicBezTo>
                    <a:pt x="45" y="26"/>
                    <a:pt x="47" y="28"/>
                    <a:pt x="50" y="28"/>
                  </a:cubicBezTo>
                  <a:cubicBezTo>
                    <a:pt x="50" y="28"/>
                    <a:pt x="51" y="28"/>
                    <a:pt x="52" y="27"/>
                  </a:cubicBezTo>
                  <a:cubicBezTo>
                    <a:pt x="52" y="27"/>
                    <a:pt x="52" y="27"/>
                    <a:pt x="52" y="27"/>
                  </a:cubicBezTo>
                  <a:cubicBezTo>
                    <a:pt x="60" y="22"/>
                    <a:pt x="60" y="22"/>
                    <a:pt x="60" y="22"/>
                  </a:cubicBezTo>
                  <a:cubicBezTo>
                    <a:pt x="64" y="19"/>
                    <a:pt x="64" y="19"/>
                    <a:pt x="64" y="19"/>
                  </a:cubicBezTo>
                  <a:cubicBezTo>
                    <a:pt x="67" y="17"/>
                    <a:pt x="67" y="17"/>
                    <a:pt x="67" y="17"/>
                  </a:cubicBezTo>
                  <a:cubicBezTo>
                    <a:pt x="67" y="17"/>
                    <a:pt x="67" y="17"/>
                    <a:pt x="67" y="17"/>
                  </a:cubicBezTo>
                  <a:cubicBezTo>
                    <a:pt x="67" y="17"/>
                    <a:pt x="67" y="17"/>
                    <a:pt x="67" y="17"/>
                  </a:cubicBezTo>
                  <a:cubicBezTo>
                    <a:pt x="69" y="15"/>
                    <a:pt x="69" y="12"/>
                    <a:pt x="68"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77"/>
            <p:cNvSpPr>
              <a:spLocks noChangeArrowheads="1"/>
            </p:cNvSpPr>
            <p:nvPr/>
          </p:nvSpPr>
          <p:spPr bwMode="auto">
            <a:xfrm>
              <a:off x="10777279" y="3792069"/>
              <a:ext cx="87313" cy="82550"/>
            </a:xfrm>
            <a:prstGeom prst="ellipse">
              <a:avLst/>
            </a:pr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65555" y="1195070"/>
            <a:ext cx="8248650" cy="5033010"/>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渠道？</a:t>
            </a: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zh-CN" sz="3200" dirty="0">
                <a:ln/>
                <a:gradFill>
                  <a:gsLst>
                    <a:gs pos="21000">
                      <a:srgbClr val="53575C"/>
                    </a:gs>
                    <a:gs pos="88000">
                      <a:srgbClr val="C5C7CA"/>
                    </a:gs>
                  </a:gsLst>
                  <a:lin ang="5400000"/>
                </a:gradFill>
                <a:effectLst/>
              </a:rPr>
              <a:t>网站  招聘会  猎头  </a:t>
            </a:r>
            <a:r>
              <a:rPr lang="en-US" altLang="zh-CN" sz="3200" dirty="0">
                <a:ln/>
                <a:gradFill>
                  <a:gsLst>
                    <a:gs pos="21000">
                      <a:srgbClr val="53575C"/>
                    </a:gs>
                    <a:gs pos="88000">
                      <a:srgbClr val="C5C7CA"/>
                    </a:gs>
                  </a:gsLst>
                  <a:lin ang="5400000"/>
                </a:gradFill>
                <a:effectLst/>
              </a:rPr>
              <a:t>RPO  </a:t>
            </a:r>
            <a:r>
              <a:rPr lang="zh-CN" altLang="en-US" sz="3200" dirty="0">
                <a:ln/>
                <a:gradFill>
                  <a:gsLst>
                    <a:gs pos="21000">
                      <a:srgbClr val="53575C"/>
                    </a:gs>
                    <a:gs pos="88000">
                      <a:srgbClr val="C5C7CA"/>
                    </a:gs>
                  </a:gsLst>
                  <a:lin ang="5400000"/>
                </a:gradFill>
                <a:effectLst/>
              </a:rPr>
              <a:t>微信  内推</a:t>
            </a:r>
            <a:r>
              <a:rPr lang="en-US" altLang="zh-CN" sz="3200" dirty="0">
                <a:solidFill>
                  <a:schemeClr val="tx1">
                    <a:lumMod val="65000"/>
                    <a:lumOff val="35000"/>
                  </a:schemeClr>
                </a:solidFill>
              </a:rPr>
              <a:t>...</a:t>
            </a:r>
            <a:r>
              <a:rPr lang="zh-CN" altLang="en-US" sz="3200" dirty="0">
                <a:solidFill>
                  <a:schemeClr val="tx1">
                    <a:lumMod val="65000"/>
                    <a:lumOff val="35000"/>
                  </a:schemeClr>
                </a:solidFill>
              </a:rPr>
              <a:t> </a:t>
            </a:r>
          </a:p>
          <a:p>
            <a:pPr indent="0">
              <a:buFont typeface="Wingdings" panose="05000000000000000000" charset="0"/>
              <a:buNone/>
            </a:pPr>
            <a:endParaRPr lang="zh-CN" altLang="zh-CN" sz="3200" dirty="0">
              <a:solidFill>
                <a:schemeClr val="tx1">
                  <a:lumMod val="65000"/>
                  <a:lumOff val="35000"/>
                </a:schemeClr>
              </a:solidFill>
            </a:endParaRPr>
          </a:p>
          <a:p>
            <a:r>
              <a:rPr lang="zh-CN" altLang="en-US" sz="2000" dirty="0">
                <a:solidFill>
                  <a:schemeClr val="tx1">
                    <a:lumMod val="65000"/>
                    <a:lumOff val="35000"/>
                  </a:schemeClr>
                </a:solidFill>
              </a:rPr>
              <a:t>现实问题：</a:t>
            </a:r>
          </a:p>
          <a:p>
            <a:endParaRPr lang="zh-CN" altLang="en-US" sz="2000" dirty="0">
              <a:solidFill>
                <a:schemeClr val="tx1">
                  <a:lumMod val="65000"/>
                  <a:lumOff val="35000"/>
                </a:schemeClr>
              </a:solidFill>
            </a:endParaRPr>
          </a:p>
          <a:p>
            <a:r>
              <a:rPr lang="zh-CN" altLang="en-US" sz="2000" dirty="0">
                <a:solidFill>
                  <a:schemeClr val="tx1">
                    <a:lumMod val="65000"/>
                    <a:lumOff val="35000"/>
                  </a:schemeClr>
                </a:solidFill>
              </a:rPr>
              <a:t>因招聘量、层次、成本等，不可能同时用到多种、多个招聘渠道？</a:t>
            </a:r>
          </a:p>
          <a:p>
            <a:endParaRPr lang="zh-CN" altLang="en-US" sz="2000" dirty="0">
              <a:solidFill>
                <a:schemeClr val="tx1">
                  <a:lumMod val="65000"/>
                  <a:lumOff val="35000"/>
                </a:schemeClr>
              </a:solidFill>
            </a:endParaRPr>
          </a:p>
          <a:p>
            <a:r>
              <a:rPr lang="zh-CN" altLang="en-US" sz="2000" dirty="0">
                <a:solidFill>
                  <a:schemeClr val="tx1">
                    <a:lumMod val="65000"/>
                    <a:lumOff val="35000"/>
                  </a:schemeClr>
                </a:solidFill>
              </a:rPr>
              <a:t>怎么选择和搭配，怎么使用，大家是不是想好了呢？</a:t>
            </a:r>
          </a:p>
          <a:p>
            <a:endParaRPr lang="zh-CN" altLang="en-US" sz="2000" dirty="0">
              <a:solidFill>
                <a:schemeClr val="tx1">
                  <a:lumMod val="65000"/>
                  <a:lumOff val="35000"/>
                </a:schemeClr>
              </a:solidFill>
            </a:endParaRPr>
          </a:p>
          <a:p>
            <a:r>
              <a:rPr lang="zh-CN" altLang="en-US" sz="2000" dirty="0">
                <a:solidFill>
                  <a:schemeClr val="tx1">
                    <a:lumMod val="65000"/>
                    <a:lumOff val="35000"/>
                  </a:schemeClr>
                </a:solidFill>
              </a:rPr>
              <a:t>实际的招聘结果如何？这些渠道真正发挥作用了吗？</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招聘渠道资源运用 </a:t>
            </a:r>
          </a:p>
        </p:txBody>
      </p:sp>
      <p:pic>
        <p:nvPicPr>
          <p:cNvPr id="3" name="图片 2"/>
          <p:cNvPicPr>
            <a:picLocks noChangeAspect="1"/>
          </p:cNvPicPr>
          <p:nvPr/>
        </p:nvPicPr>
        <p:blipFill>
          <a:blip r:embed="rId2" cstate="print"/>
          <a:stretch>
            <a:fillRect/>
          </a:stretch>
        </p:blipFill>
        <p:spPr>
          <a:xfrm>
            <a:off x="9131935" y="4581525"/>
            <a:ext cx="301879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blinds(horizontal)">
                                      <p:cBhvr>
                                        <p:cTn id="7" dur="500"/>
                                        <p:tgtEl>
                                          <p:spTgt spid="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4" end="4"/>
                                            </p:txEl>
                                          </p:spTgt>
                                        </p:tgtEl>
                                        <p:attrNameLst>
                                          <p:attrName>style.visibility</p:attrName>
                                        </p:attrNameLst>
                                      </p:cBhvr>
                                      <p:to>
                                        <p:strVal val="visible"/>
                                      </p:to>
                                    </p:set>
                                    <p:anim calcmode="lin" valueType="num">
                                      <p:cBhvr additive="base">
                                        <p:cTn id="12"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2">
                                            <p:txEl>
                                              <p:pRg st="6" end="6"/>
                                            </p:txEl>
                                          </p:spTgt>
                                        </p:tgtEl>
                                        <p:attrNameLst>
                                          <p:attrName>style.visibility</p:attrName>
                                        </p:attrNameLst>
                                      </p:cBhvr>
                                      <p:to>
                                        <p:strVal val="visible"/>
                                      </p:to>
                                    </p:set>
                                    <p:anim calcmode="lin" valueType="num">
                                      <p:cBhvr additive="base">
                                        <p:cTn id="16"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xEl>
                                              <p:pRg st="8" end="8"/>
                                            </p:txEl>
                                          </p:spTgt>
                                        </p:tgtEl>
                                        <p:attrNameLst>
                                          <p:attrName>style.visibility</p:attrName>
                                        </p:attrNameLst>
                                      </p:cBhvr>
                                      <p:to>
                                        <p:strVal val="visible"/>
                                      </p:to>
                                    </p:set>
                                    <p:anim calcmode="lin" valueType="num">
                                      <p:cBhvr additive="base">
                                        <p:cTn id="20"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2">
                                            <p:txEl>
                                              <p:pRg st="8" end="8"/>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2">
                                            <p:txEl>
                                              <p:pRg st="10" end="10"/>
                                            </p:txEl>
                                          </p:spTgt>
                                        </p:tgtEl>
                                        <p:attrNameLst>
                                          <p:attrName>style.visibility</p:attrName>
                                        </p:attrNameLst>
                                      </p:cBhvr>
                                      <p:to>
                                        <p:strVal val="visible"/>
                                      </p:to>
                                    </p:set>
                                    <p:anim calcmode="lin" valueType="num">
                                      <p:cBhvr additive="base">
                                        <p:cTn id="24"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22935" y="2677795"/>
            <a:ext cx="1880235" cy="613410"/>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渠道分析</a:t>
            </a:r>
            <a:endParaRPr lang="zh-CN" altLang="en-US"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招聘渠道资源运用 </a:t>
            </a:r>
          </a:p>
        </p:txBody>
      </p:sp>
      <p:pic>
        <p:nvPicPr>
          <p:cNvPr id="3" name="图片 2"/>
          <p:cNvPicPr>
            <a:picLocks noChangeAspect="1"/>
          </p:cNvPicPr>
          <p:nvPr/>
        </p:nvPicPr>
        <p:blipFill>
          <a:blip r:embed="rId2" cstate="print"/>
          <a:stretch>
            <a:fillRect/>
          </a:stretch>
        </p:blipFill>
        <p:spPr>
          <a:xfrm>
            <a:off x="2628265" y="154940"/>
            <a:ext cx="8520430" cy="66611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22935" y="2677795"/>
            <a:ext cx="1880235" cy="1954530"/>
          </a:xfrm>
          <a:prstGeom prst="rect">
            <a:avLst/>
          </a:prstGeom>
        </p:spPr>
        <p:txBody>
          <a:bodyPr wrap="square">
            <a:spAutoFit/>
          </a:bodyPr>
          <a:lstStyle/>
          <a:p>
            <a:pPr lvl="0" algn="l">
              <a:buFont typeface="Wingdings" panose="05000000000000000000" charset="0"/>
            </a:pPr>
            <a:r>
              <a:rPr lang="zh-CN" altLang="zh-CN" sz="3200" dirty="0">
                <a:solidFill>
                  <a:schemeClr val="tx1">
                    <a:lumMod val="65000"/>
                    <a:lumOff val="35000"/>
                  </a:schemeClr>
                </a:solidFill>
                <a:sym typeface="+mn-ea"/>
              </a:rPr>
              <a:t>如何实现效用最大化</a:t>
            </a:r>
            <a:r>
              <a:rPr lang="en-US" altLang="zh-CN" sz="3200" dirty="0">
                <a:solidFill>
                  <a:schemeClr val="tx1">
                    <a:lumMod val="65000"/>
                    <a:lumOff val="35000"/>
                  </a:schemeClr>
                </a:solidFill>
                <a:sym typeface="+mn-ea"/>
              </a:rPr>
              <a:t>-</a:t>
            </a:r>
            <a:r>
              <a:rPr lang="zh-CN" altLang="en-US" sz="2400" dirty="0">
                <a:solidFill>
                  <a:schemeClr val="tx1">
                    <a:lumMod val="65000"/>
                    <a:lumOff val="35000"/>
                  </a:schemeClr>
                </a:solidFill>
                <a:sym typeface="+mn-ea"/>
              </a:rPr>
              <a:t>以猎头为例</a:t>
            </a: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招聘渠道资源运用 </a:t>
            </a:r>
          </a:p>
        </p:txBody>
      </p:sp>
      <p:pic>
        <p:nvPicPr>
          <p:cNvPr id="4" name="图片 3"/>
          <p:cNvPicPr>
            <a:picLocks noChangeAspect="1"/>
          </p:cNvPicPr>
          <p:nvPr/>
        </p:nvPicPr>
        <p:blipFill>
          <a:blip r:embed="rId2" cstate="print"/>
          <a:stretch>
            <a:fillRect/>
          </a:stretch>
        </p:blipFill>
        <p:spPr>
          <a:xfrm>
            <a:off x="2924175" y="60325"/>
            <a:ext cx="8343900" cy="673798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22935" y="2677795"/>
            <a:ext cx="1880235" cy="1466850"/>
          </a:xfrm>
          <a:prstGeom prst="rect">
            <a:avLst/>
          </a:prstGeom>
        </p:spPr>
        <p:txBody>
          <a:bodyPr wrap="square">
            <a:spAutoFit/>
          </a:bodyPr>
          <a:lstStyle/>
          <a:p>
            <a:pPr lvl="0" algn="l">
              <a:buFont typeface="Wingdings" panose="05000000000000000000" charset="0"/>
            </a:pPr>
            <a:r>
              <a:rPr lang="zh-CN" altLang="en-US" sz="3200" dirty="0">
                <a:solidFill>
                  <a:schemeClr val="tx1">
                    <a:lumMod val="65000"/>
                    <a:lumOff val="35000"/>
                  </a:schemeClr>
                </a:solidFill>
                <a:sym typeface="+mn-ea"/>
              </a:rPr>
              <a:t>用好内部推荐</a:t>
            </a:r>
            <a:r>
              <a:rPr lang="en-US" altLang="zh-CN" sz="3200" dirty="0">
                <a:solidFill>
                  <a:schemeClr val="tx1">
                    <a:lumMod val="65000"/>
                    <a:lumOff val="35000"/>
                  </a:schemeClr>
                </a:solidFill>
                <a:sym typeface="+mn-ea"/>
              </a:rPr>
              <a:t>-</a:t>
            </a:r>
            <a:r>
              <a:rPr lang="zh-CN" altLang="en-US" sz="2400" dirty="0">
                <a:solidFill>
                  <a:schemeClr val="tx1">
                    <a:lumMod val="65000"/>
                    <a:lumOff val="35000"/>
                  </a:schemeClr>
                </a:solidFill>
                <a:sym typeface="+mn-ea"/>
              </a:rPr>
              <a:t>很重要的资源</a:t>
            </a: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招聘渠道资源运用 </a:t>
            </a:r>
          </a:p>
        </p:txBody>
      </p:sp>
      <p:pic>
        <p:nvPicPr>
          <p:cNvPr id="3" name="图片 2"/>
          <p:cNvPicPr>
            <a:picLocks noChangeAspect="1"/>
          </p:cNvPicPr>
          <p:nvPr/>
        </p:nvPicPr>
        <p:blipFill>
          <a:blip r:embed="rId2" cstate="print"/>
          <a:stretch>
            <a:fillRect/>
          </a:stretch>
        </p:blipFill>
        <p:spPr>
          <a:xfrm>
            <a:off x="2934970" y="-43180"/>
            <a:ext cx="7582535" cy="69049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80676"/>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分享提纲 </a:t>
            </a:r>
          </a:p>
        </p:txBody>
      </p:sp>
      <p:sp>
        <p:nvSpPr>
          <p:cNvPr id="22" name="矩形 21"/>
          <p:cNvSpPr/>
          <p:nvPr/>
        </p:nvSpPr>
        <p:spPr>
          <a:xfrm>
            <a:off x="2457450" y="1116965"/>
            <a:ext cx="8248650" cy="4943475"/>
          </a:xfrm>
          <a:prstGeom prst="rect">
            <a:avLst/>
          </a:prstGeom>
        </p:spPr>
        <p:txBody>
          <a:bodyPr wrap="square">
            <a:spAutoFit/>
          </a:bodyPr>
          <a:lstStyle/>
          <a:p>
            <a:pPr indent="0">
              <a:buFont typeface="Wingdings" panose="05000000000000000000" charset="0"/>
              <a:buNone/>
            </a:pPr>
            <a:endParaRPr lang="zh-CN" altLang="en-US" sz="40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sym typeface="+mn-ea"/>
              </a:rPr>
              <a:t>需求管理</a:t>
            </a:r>
            <a:r>
              <a:rPr lang="zh-CN" altLang="en-US" sz="3200" dirty="0">
                <a:solidFill>
                  <a:schemeClr val="tx1">
                    <a:lumMod val="65000"/>
                    <a:lumOff val="35000"/>
                  </a:schemeClr>
                </a:solidFill>
              </a:rPr>
              <a:t>和</a:t>
            </a:r>
            <a:r>
              <a:rPr lang="zh-CN" altLang="en-US" sz="3200" dirty="0">
                <a:solidFill>
                  <a:schemeClr val="tx1">
                    <a:lumMod val="65000"/>
                    <a:lumOff val="35000"/>
                  </a:schemeClr>
                </a:solidFill>
                <a:sym typeface="+mn-ea"/>
              </a:rPr>
              <a:t>招聘定位</a:t>
            </a:r>
            <a:endParaRPr lang="zh-CN" altLang="en-US" sz="3200" dirty="0">
              <a:solidFill>
                <a:schemeClr val="tx1">
                  <a:lumMod val="65000"/>
                  <a:lumOff val="35000"/>
                </a:schemeClr>
              </a:solidFill>
            </a:endParaRP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招聘渠道资源运用</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招聘流程及结果的掌控</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系统解决人才需求问题</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grpSp>
        <p:nvGrpSpPr>
          <p:cNvPr id="9" name="组合 8"/>
          <p:cNvGrpSpPr/>
          <p:nvPr/>
        </p:nvGrpSpPr>
        <p:grpSpPr>
          <a:xfrm>
            <a:off x="10247154" y="4988146"/>
            <a:ext cx="1406660" cy="1509957"/>
            <a:chOff x="10477241" y="3704756"/>
            <a:chExt cx="735013" cy="788988"/>
          </a:xfrm>
          <a:solidFill>
            <a:srgbClr val="3B4449"/>
          </a:solidFill>
        </p:grpSpPr>
        <p:sp>
          <p:nvSpPr>
            <p:cNvPr id="5" name="Freeform 74"/>
            <p:cNvSpPr/>
            <p:nvPr/>
          </p:nvSpPr>
          <p:spPr bwMode="auto">
            <a:xfrm>
              <a:off x="10477241" y="4185769"/>
              <a:ext cx="735013" cy="307975"/>
            </a:xfrm>
            <a:custGeom>
              <a:avLst/>
              <a:gdLst>
                <a:gd name="T0" fmla="*/ 98 w 196"/>
                <a:gd name="T1" fmla="*/ 0 h 82"/>
                <a:gd name="T2" fmla="*/ 0 w 196"/>
                <a:gd name="T3" fmla="*/ 82 h 82"/>
                <a:gd name="T4" fmla="*/ 196 w 196"/>
                <a:gd name="T5" fmla="*/ 82 h 82"/>
                <a:gd name="T6" fmla="*/ 98 w 196"/>
                <a:gd name="T7" fmla="*/ 0 h 82"/>
              </a:gdLst>
              <a:ahLst/>
              <a:cxnLst>
                <a:cxn ang="0">
                  <a:pos x="T0" y="T1"/>
                </a:cxn>
                <a:cxn ang="0">
                  <a:pos x="T2" y="T3"/>
                </a:cxn>
                <a:cxn ang="0">
                  <a:pos x="T4" y="T5"/>
                </a:cxn>
                <a:cxn ang="0">
                  <a:pos x="T6" y="T7"/>
                </a:cxn>
              </a:cxnLst>
              <a:rect l="0" t="0" r="r" b="b"/>
              <a:pathLst>
                <a:path w="196" h="82">
                  <a:moveTo>
                    <a:pt x="98" y="0"/>
                  </a:moveTo>
                  <a:cubicBezTo>
                    <a:pt x="44" y="0"/>
                    <a:pt x="0" y="37"/>
                    <a:pt x="0" y="82"/>
                  </a:cubicBezTo>
                  <a:cubicBezTo>
                    <a:pt x="196" y="82"/>
                    <a:pt x="196" y="82"/>
                    <a:pt x="196" y="82"/>
                  </a:cubicBezTo>
                  <a:cubicBezTo>
                    <a:pt x="196" y="37"/>
                    <a:pt x="152" y="0"/>
                    <a:pt x="9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5"/>
            <p:cNvSpPr/>
            <p:nvPr/>
          </p:nvSpPr>
          <p:spPr bwMode="auto">
            <a:xfrm>
              <a:off x="10958254" y="3704756"/>
              <a:ext cx="184150" cy="560388"/>
            </a:xfrm>
            <a:custGeom>
              <a:avLst/>
              <a:gdLst>
                <a:gd name="T0" fmla="*/ 25 w 49"/>
                <a:gd name="T1" fmla="*/ 6 h 149"/>
                <a:gd name="T2" fmla="*/ 0 w 49"/>
                <a:gd name="T3" fmla="*/ 12 h 149"/>
                <a:gd name="T4" fmla="*/ 0 w 49"/>
                <a:gd name="T5" fmla="*/ 21 h 149"/>
                <a:gd name="T6" fmla="*/ 0 w 49"/>
                <a:gd name="T7" fmla="*/ 45 h 149"/>
                <a:gd name="T8" fmla="*/ 0 w 49"/>
                <a:gd name="T9" fmla="*/ 149 h 149"/>
                <a:gd name="T10" fmla="*/ 5 w 49"/>
                <a:gd name="T11" fmla="*/ 149 h 149"/>
                <a:gd name="T12" fmla="*/ 5 w 49"/>
                <a:gd name="T13" fmla="*/ 45 h 149"/>
                <a:gd name="T14" fmla="*/ 25 w 49"/>
                <a:gd name="T15" fmla="*/ 40 h 149"/>
                <a:gd name="T16" fmla="*/ 49 w 49"/>
                <a:gd name="T17" fmla="*/ 45 h 149"/>
                <a:gd name="T18" fmla="*/ 49 w 49"/>
                <a:gd name="T19" fmla="*/ 12 h 149"/>
                <a:gd name="T20" fmla="*/ 25 w 49"/>
                <a:gd name="T21" fmla="*/ 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49">
                  <a:moveTo>
                    <a:pt x="25" y="6"/>
                  </a:moveTo>
                  <a:cubicBezTo>
                    <a:pt x="16" y="13"/>
                    <a:pt x="0" y="12"/>
                    <a:pt x="0" y="12"/>
                  </a:cubicBezTo>
                  <a:cubicBezTo>
                    <a:pt x="0" y="21"/>
                    <a:pt x="0" y="21"/>
                    <a:pt x="0" y="21"/>
                  </a:cubicBezTo>
                  <a:cubicBezTo>
                    <a:pt x="0" y="45"/>
                    <a:pt x="0" y="45"/>
                    <a:pt x="0" y="45"/>
                  </a:cubicBezTo>
                  <a:cubicBezTo>
                    <a:pt x="0" y="149"/>
                    <a:pt x="0" y="149"/>
                    <a:pt x="0" y="149"/>
                  </a:cubicBezTo>
                  <a:cubicBezTo>
                    <a:pt x="5" y="149"/>
                    <a:pt x="5" y="149"/>
                    <a:pt x="5" y="149"/>
                  </a:cubicBezTo>
                  <a:cubicBezTo>
                    <a:pt x="5" y="45"/>
                    <a:pt x="5" y="45"/>
                    <a:pt x="5" y="45"/>
                  </a:cubicBezTo>
                  <a:cubicBezTo>
                    <a:pt x="10" y="45"/>
                    <a:pt x="18" y="43"/>
                    <a:pt x="25" y="40"/>
                  </a:cubicBezTo>
                  <a:cubicBezTo>
                    <a:pt x="38" y="33"/>
                    <a:pt x="49" y="45"/>
                    <a:pt x="49" y="45"/>
                  </a:cubicBezTo>
                  <a:cubicBezTo>
                    <a:pt x="49" y="12"/>
                    <a:pt x="49" y="12"/>
                    <a:pt x="49" y="12"/>
                  </a:cubicBezTo>
                  <a:cubicBezTo>
                    <a:pt x="49" y="12"/>
                    <a:pt x="33" y="0"/>
                    <a:pt x="25" y="6"/>
                  </a:cubicBezTo>
                  <a:close/>
                </a:path>
              </a:pathLst>
            </a:custGeom>
            <a:solidFill>
              <a:srgbClr val="ED7D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6"/>
            <p:cNvSpPr/>
            <p:nvPr/>
          </p:nvSpPr>
          <p:spPr bwMode="auto">
            <a:xfrm>
              <a:off x="10716954" y="3880969"/>
              <a:ext cx="260350" cy="384175"/>
            </a:xfrm>
            <a:custGeom>
              <a:avLst/>
              <a:gdLst>
                <a:gd name="T0" fmla="*/ 68 w 69"/>
                <a:gd name="T1" fmla="*/ 10 h 102"/>
                <a:gd name="T2" fmla="*/ 64 w 69"/>
                <a:gd name="T3" fmla="*/ 8 h 102"/>
                <a:gd name="T4" fmla="*/ 61 w 69"/>
                <a:gd name="T5" fmla="*/ 10 h 102"/>
                <a:gd name="T6" fmla="*/ 61 w 69"/>
                <a:gd name="T7" fmla="*/ 10 h 102"/>
                <a:gd name="T8" fmla="*/ 60 w 69"/>
                <a:gd name="T9" fmla="*/ 10 h 102"/>
                <a:gd name="T10" fmla="*/ 54 w 69"/>
                <a:gd name="T11" fmla="*/ 14 h 102"/>
                <a:gd name="T12" fmla="*/ 54 w 69"/>
                <a:gd name="T13" fmla="*/ 13 h 102"/>
                <a:gd name="T14" fmla="*/ 39 w 69"/>
                <a:gd name="T15" fmla="*/ 0 h 102"/>
                <a:gd name="T16" fmla="*/ 33 w 69"/>
                <a:gd name="T17" fmla="*/ 0 h 102"/>
                <a:gd name="T18" fmla="*/ 27 w 69"/>
                <a:gd name="T19" fmla="*/ 9 h 102"/>
                <a:gd name="T20" fmla="*/ 22 w 69"/>
                <a:gd name="T21" fmla="*/ 0 h 102"/>
                <a:gd name="T22" fmla="*/ 16 w 69"/>
                <a:gd name="T23" fmla="*/ 0 h 102"/>
                <a:gd name="T24" fmla="*/ 0 w 69"/>
                <a:gd name="T25" fmla="*/ 13 h 102"/>
                <a:gd name="T26" fmla="*/ 0 w 69"/>
                <a:gd name="T27" fmla="*/ 40 h 102"/>
                <a:gd name="T28" fmla="*/ 0 w 69"/>
                <a:gd name="T29" fmla="*/ 40 h 102"/>
                <a:gd name="T30" fmla="*/ 0 w 69"/>
                <a:gd name="T31" fmla="*/ 41 h 102"/>
                <a:gd name="T32" fmla="*/ 5 w 69"/>
                <a:gd name="T33" fmla="*/ 45 h 102"/>
                <a:gd name="T34" fmla="*/ 10 w 69"/>
                <a:gd name="T35" fmla="*/ 41 h 102"/>
                <a:gd name="T36" fmla="*/ 10 w 69"/>
                <a:gd name="T37" fmla="*/ 40 h 102"/>
                <a:gd name="T38" fmla="*/ 10 w 69"/>
                <a:gd name="T39" fmla="*/ 40 h 102"/>
                <a:gd name="T40" fmla="*/ 10 w 69"/>
                <a:gd name="T41" fmla="*/ 15 h 102"/>
                <a:gd name="T42" fmla="*/ 13 w 69"/>
                <a:gd name="T43" fmla="*/ 15 h 102"/>
                <a:gd name="T44" fmla="*/ 13 w 69"/>
                <a:gd name="T45" fmla="*/ 96 h 102"/>
                <a:gd name="T46" fmla="*/ 19 w 69"/>
                <a:gd name="T47" fmla="*/ 102 h 102"/>
                <a:gd name="T48" fmla="*/ 26 w 69"/>
                <a:gd name="T49" fmla="*/ 96 h 102"/>
                <a:gd name="T50" fmla="*/ 26 w 69"/>
                <a:gd name="T51" fmla="*/ 43 h 102"/>
                <a:gd name="T52" fmla="*/ 29 w 69"/>
                <a:gd name="T53" fmla="*/ 43 h 102"/>
                <a:gd name="T54" fmla="*/ 29 w 69"/>
                <a:gd name="T55" fmla="*/ 96 h 102"/>
                <a:gd name="T56" fmla="*/ 29 w 69"/>
                <a:gd name="T57" fmla="*/ 96 h 102"/>
                <a:gd name="T58" fmla="*/ 35 w 69"/>
                <a:gd name="T59" fmla="*/ 102 h 102"/>
                <a:gd name="T60" fmla="*/ 42 w 69"/>
                <a:gd name="T61" fmla="*/ 96 h 102"/>
                <a:gd name="T62" fmla="*/ 42 w 69"/>
                <a:gd name="T63" fmla="*/ 15 h 102"/>
                <a:gd name="T64" fmla="*/ 45 w 69"/>
                <a:gd name="T65" fmla="*/ 15 h 102"/>
                <a:gd name="T66" fmla="*/ 45 w 69"/>
                <a:gd name="T67" fmla="*/ 23 h 102"/>
                <a:gd name="T68" fmla="*/ 45 w 69"/>
                <a:gd name="T69" fmla="*/ 23 h 102"/>
                <a:gd name="T70" fmla="*/ 50 w 69"/>
                <a:gd name="T71" fmla="*/ 28 h 102"/>
                <a:gd name="T72" fmla="*/ 52 w 69"/>
                <a:gd name="T73" fmla="*/ 27 h 102"/>
                <a:gd name="T74" fmla="*/ 52 w 69"/>
                <a:gd name="T75" fmla="*/ 27 h 102"/>
                <a:gd name="T76" fmla="*/ 60 w 69"/>
                <a:gd name="T77" fmla="*/ 22 h 102"/>
                <a:gd name="T78" fmla="*/ 64 w 69"/>
                <a:gd name="T79" fmla="*/ 19 h 102"/>
                <a:gd name="T80" fmla="*/ 67 w 69"/>
                <a:gd name="T81" fmla="*/ 17 h 102"/>
                <a:gd name="T82" fmla="*/ 67 w 69"/>
                <a:gd name="T83" fmla="*/ 17 h 102"/>
                <a:gd name="T84" fmla="*/ 67 w 69"/>
                <a:gd name="T85" fmla="*/ 17 h 102"/>
                <a:gd name="T86" fmla="*/ 68 w 69"/>
                <a:gd name="T8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102">
                  <a:moveTo>
                    <a:pt x="68" y="10"/>
                  </a:moveTo>
                  <a:cubicBezTo>
                    <a:pt x="67" y="9"/>
                    <a:pt x="66" y="9"/>
                    <a:pt x="64" y="8"/>
                  </a:cubicBezTo>
                  <a:cubicBezTo>
                    <a:pt x="63" y="8"/>
                    <a:pt x="62" y="9"/>
                    <a:pt x="61" y="10"/>
                  </a:cubicBezTo>
                  <a:cubicBezTo>
                    <a:pt x="61" y="10"/>
                    <a:pt x="61" y="10"/>
                    <a:pt x="61" y="10"/>
                  </a:cubicBezTo>
                  <a:cubicBezTo>
                    <a:pt x="60" y="10"/>
                    <a:pt x="60" y="10"/>
                    <a:pt x="60" y="10"/>
                  </a:cubicBezTo>
                  <a:cubicBezTo>
                    <a:pt x="54" y="14"/>
                    <a:pt x="54" y="14"/>
                    <a:pt x="54" y="14"/>
                  </a:cubicBezTo>
                  <a:cubicBezTo>
                    <a:pt x="54" y="13"/>
                    <a:pt x="54" y="13"/>
                    <a:pt x="54" y="13"/>
                  </a:cubicBezTo>
                  <a:cubicBezTo>
                    <a:pt x="53" y="0"/>
                    <a:pt x="39" y="0"/>
                    <a:pt x="39" y="0"/>
                  </a:cubicBezTo>
                  <a:cubicBezTo>
                    <a:pt x="33" y="0"/>
                    <a:pt x="33" y="0"/>
                    <a:pt x="33" y="0"/>
                  </a:cubicBezTo>
                  <a:cubicBezTo>
                    <a:pt x="27" y="9"/>
                    <a:pt x="27" y="9"/>
                    <a:pt x="27" y="9"/>
                  </a:cubicBezTo>
                  <a:cubicBezTo>
                    <a:pt x="22" y="0"/>
                    <a:pt x="22" y="0"/>
                    <a:pt x="22" y="0"/>
                  </a:cubicBezTo>
                  <a:cubicBezTo>
                    <a:pt x="16" y="0"/>
                    <a:pt x="16" y="0"/>
                    <a:pt x="16" y="0"/>
                  </a:cubicBezTo>
                  <a:cubicBezTo>
                    <a:pt x="0" y="1"/>
                    <a:pt x="0" y="13"/>
                    <a:pt x="0" y="13"/>
                  </a:cubicBezTo>
                  <a:cubicBezTo>
                    <a:pt x="0" y="40"/>
                    <a:pt x="0" y="40"/>
                    <a:pt x="0" y="40"/>
                  </a:cubicBezTo>
                  <a:cubicBezTo>
                    <a:pt x="0" y="40"/>
                    <a:pt x="0" y="40"/>
                    <a:pt x="0" y="40"/>
                  </a:cubicBezTo>
                  <a:cubicBezTo>
                    <a:pt x="0" y="40"/>
                    <a:pt x="0" y="41"/>
                    <a:pt x="0" y="41"/>
                  </a:cubicBezTo>
                  <a:cubicBezTo>
                    <a:pt x="0" y="43"/>
                    <a:pt x="3" y="45"/>
                    <a:pt x="5" y="45"/>
                  </a:cubicBezTo>
                  <a:cubicBezTo>
                    <a:pt x="8" y="45"/>
                    <a:pt x="10" y="43"/>
                    <a:pt x="10" y="41"/>
                  </a:cubicBezTo>
                  <a:cubicBezTo>
                    <a:pt x="10" y="41"/>
                    <a:pt x="10" y="40"/>
                    <a:pt x="10" y="40"/>
                  </a:cubicBezTo>
                  <a:cubicBezTo>
                    <a:pt x="10" y="40"/>
                    <a:pt x="10" y="40"/>
                    <a:pt x="10" y="40"/>
                  </a:cubicBezTo>
                  <a:cubicBezTo>
                    <a:pt x="10" y="15"/>
                    <a:pt x="10" y="15"/>
                    <a:pt x="10" y="15"/>
                  </a:cubicBezTo>
                  <a:cubicBezTo>
                    <a:pt x="13" y="15"/>
                    <a:pt x="13" y="15"/>
                    <a:pt x="13" y="15"/>
                  </a:cubicBezTo>
                  <a:cubicBezTo>
                    <a:pt x="13" y="96"/>
                    <a:pt x="13" y="96"/>
                    <a:pt x="13" y="96"/>
                  </a:cubicBezTo>
                  <a:cubicBezTo>
                    <a:pt x="13" y="99"/>
                    <a:pt x="16" y="102"/>
                    <a:pt x="19" y="102"/>
                  </a:cubicBezTo>
                  <a:cubicBezTo>
                    <a:pt x="23" y="102"/>
                    <a:pt x="26" y="99"/>
                    <a:pt x="26" y="96"/>
                  </a:cubicBezTo>
                  <a:cubicBezTo>
                    <a:pt x="26" y="43"/>
                    <a:pt x="26" y="43"/>
                    <a:pt x="26" y="43"/>
                  </a:cubicBezTo>
                  <a:cubicBezTo>
                    <a:pt x="29" y="43"/>
                    <a:pt x="29" y="43"/>
                    <a:pt x="29" y="43"/>
                  </a:cubicBezTo>
                  <a:cubicBezTo>
                    <a:pt x="29" y="96"/>
                    <a:pt x="29" y="96"/>
                    <a:pt x="29" y="96"/>
                  </a:cubicBezTo>
                  <a:cubicBezTo>
                    <a:pt x="29" y="96"/>
                    <a:pt x="29" y="96"/>
                    <a:pt x="29" y="96"/>
                  </a:cubicBezTo>
                  <a:cubicBezTo>
                    <a:pt x="29" y="99"/>
                    <a:pt x="32" y="102"/>
                    <a:pt x="35" y="102"/>
                  </a:cubicBezTo>
                  <a:cubicBezTo>
                    <a:pt x="39" y="102"/>
                    <a:pt x="42" y="99"/>
                    <a:pt x="42" y="96"/>
                  </a:cubicBezTo>
                  <a:cubicBezTo>
                    <a:pt x="42" y="15"/>
                    <a:pt x="42" y="15"/>
                    <a:pt x="42" y="15"/>
                  </a:cubicBezTo>
                  <a:cubicBezTo>
                    <a:pt x="45" y="15"/>
                    <a:pt x="45" y="15"/>
                    <a:pt x="45" y="15"/>
                  </a:cubicBezTo>
                  <a:cubicBezTo>
                    <a:pt x="45" y="23"/>
                    <a:pt x="45" y="23"/>
                    <a:pt x="45" y="23"/>
                  </a:cubicBezTo>
                  <a:cubicBezTo>
                    <a:pt x="45" y="23"/>
                    <a:pt x="45" y="23"/>
                    <a:pt x="45" y="23"/>
                  </a:cubicBezTo>
                  <a:cubicBezTo>
                    <a:pt x="45" y="26"/>
                    <a:pt x="47" y="28"/>
                    <a:pt x="50" y="28"/>
                  </a:cubicBezTo>
                  <a:cubicBezTo>
                    <a:pt x="50" y="28"/>
                    <a:pt x="51" y="28"/>
                    <a:pt x="52" y="27"/>
                  </a:cubicBezTo>
                  <a:cubicBezTo>
                    <a:pt x="52" y="27"/>
                    <a:pt x="52" y="27"/>
                    <a:pt x="52" y="27"/>
                  </a:cubicBezTo>
                  <a:cubicBezTo>
                    <a:pt x="60" y="22"/>
                    <a:pt x="60" y="22"/>
                    <a:pt x="60" y="22"/>
                  </a:cubicBezTo>
                  <a:cubicBezTo>
                    <a:pt x="64" y="19"/>
                    <a:pt x="64" y="19"/>
                    <a:pt x="64" y="19"/>
                  </a:cubicBezTo>
                  <a:cubicBezTo>
                    <a:pt x="67" y="17"/>
                    <a:pt x="67" y="17"/>
                    <a:pt x="67" y="17"/>
                  </a:cubicBezTo>
                  <a:cubicBezTo>
                    <a:pt x="67" y="17"/>
                    <a:pt x="67" y="17"/>
                    <a:pt x="67" y="17"/>
                  </a:cubicBezTo>
                  <a:cubicBezTo>
                    <a:pt x="67" y="17"/>
                    <a:pt x="67" y="17"/>
                    <a:pt x="67" y="17"/>
                  </a:cubicBezTo>
                  <a:cubicBezTo>
                    <a:pt x="69" y="15"/>
                    <a:pt x="69" y="12"/>
                    <a:pt x="68"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77"/>
            <p:cNvSpPr>
              <a:spLocks noChangeArrowheads="1"/>
            </p:cNvSpPr>
            <p:nvPr/>
          </p:nvSpPr>
          <p:spPr bwMode="auto">
            <a:xfrm>
              <a:off x="10777279" y="3792069"/>
              <a:ext cx="87313" cy="82550"/>
            </a:xfrm>
            <a:prstGeom prst="ellipse">
              <a:avLst/>
            </a:pr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50020" y="465436"/>
            <a:ext cx="4854624" cy="417830"/>
          </a:xfrm>
          <a:prstGeom prst="rect">
            <a:avLst/>
          </a:prstGeom>
          <a:noFill/>
        </p:spPr>
        <p:txBody>
          <a:bodyPr wrap="square" rtlCol="0">
            <a:spAutoFit/>
          </a:bodyPr>
          <a:lstStyle/>
          <a:p>
            <a:r>
              <a:rPr lang="zh-CN" altLang="en-US" sz="2000" b="1" dirty="0" smtClean="0">
                <a:solidFill>
                  <a:schemeClr val="bg1"/>
                </a:solidFill>
              </a:rPr>
              <a:t>招聘的困惑和问题</a:t>
            </a:r>
            <a:r>
              <a:rPr lang="en-US" altLang="zh-CN" sz="2000" b="1" dirty="0" smtClean="0">
                <a:solidFill>
                  <a:schemeClr val="bg1"/>
                </a:solidFill>
              </a:rPr>
              <a:t> </a:t>
            </a:r>
          </a:p>
        </p:txBody>
      </p:sp>
      <p:sp>
        <p:nvSpPr>
          <p:cNvPr id="22" name="矩形 21"/>
          <p:cNvSpPr/>
          <p:nvPr/>
        </p:nvSpPr>
        <p:spPr>
          <a:xfrm>
            <a:off x="2181225" y="2240280"/>
            <a:ext cx="8248650" cy="4506595"/>
          </a:xfrm>
          <a:prstGeom prst="rect">
            <a:avLst/>
          </a:prstGeom>
        </p:spPr>
        <p:txBody>
          <a:bodyPr wrap="square">
            <a:spAutoFit/>
          </a:bodyPr>
          <a:lstStyle/>
          <a:p>
            <a:pPr indent="0">
              <a:buFont typeface="Wingdings" panose="05000000000000000000" charset="0"/>
              <a:buNone/>
            </a:pPr>
            <a:r>
              <a:rPr lang="zh-CN" altLang="en-US" sz="2400" dirty="0">
                <a:solidFill>
                  <a:schemeClr val="tx1">
                    <a:lumMod val="65000"/>
                    <a:lumOff val="35000"/>
                  </a:schemeClr>
                </a:solidFill>
              </a:rPr>
              <a:t>招聘是个苦活累活，很多人顶着压力，没日没夜的找人面试，还要应对离职的</a:t>
            </a:r>
            <a:r>
              <a:rPr lang="en-US" altLang="zh-CN" sz="2400" dirty="0">
                <a:solidFill>
                  <a:schemeClr val="tx1">
                    <a:lumMod val="65000"/>
                    <a:lumOff val="35000"/>
                  </a:schemeClr>
                </a:solidFill>
              </a:rPr>
              <a:t>...</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用人部门不满意，招聘渠道和资源不足，无人可招</a:t>
            </a:r>
            <a:r>
              <a:rPr lang="en-US" altLang="zh-CN" sz="2400" dirty="0">
                <a:solidFill>
                  <a:schemeClr val="tx1">
                    <a:lumMod val="65000"/>
                    <a:lumOff val="35000"/>
                  </a:schemeClr>
                </a:solidFill>
              </a:rPr>
              <a:t>...</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招聘周期长，成本高，招聘效果不佳，陷入困局，各种不待见</a:t>
            </a:r>
            <a:r>
              <a:rPr lang="en-US" altLang="zh-CN" sz="2400" dirty="0">
                <a:solidFill>
                  <a:schemeClr val="tx1">
                    <a:lumMod val="65000"/>
                    <a:lumOff val="35000"/>
                  </a:schemeClr>
                </a:solidFill>
              </a:rPr>
              <a:t>...</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好不容易找到个合适的通过面试了，各种让你崩溃的事情又会发生</a:t>
            </a:r>
            <a:r>
              <a:rPr lang="en-US" altLang="zh-CN" sz="2400" dirty="0">
                <a:solidFill>
                  <a:schemeClr val="tx1">
                    <a:lumMod val="65000"/>
                    <a:lumOff val="35000"/>
                  </a:schemeClr>
                </a:solidFill>
              </a:rPr>
              <a:t>...</a:t>
            </a:r>
          </a:p>
          <a:p>
            <a:pPr indent="0">
              <a:buFont typeface="Wingdings" panose="05000000000000000000" charset="0"/>
              <a:buNone/>
            </a:pPr>
            <a:endParaRPr lang="zh-CN" altLang="en-US" sz="2400" dirty="0">
              <a:solidFill>
                <a:schemeClr val="tx1">
                  <a:lumMod val="65000"/>
                  <a:lumOff val="35000"/>
                </a:schemeClr>
              </a:solidFill>
            </a:endParaRPr>
          </a:p>
          <a:p>
            <a:r>
              <a:rPr lang="en-US" altLang="zh-CN" sz="2400" dirty="0">
                <a:solidFill>
                  <a:schemeClr val="tx1">
                    <a:lumMod val="65000"/>
                    <a:lumOff val="35000"/>
                  </a:schemeClr>
                </a:solidFill>
              </a:rPr>
              <a:t>HR</a:t>
            </a:r>
            <a:r>
              <a:rPr lang="zh-CN" altLang="en-US" sz="2400" dirty="0">
                <a:solidFill>
                  <a:schemeClr val="tx1">
                    <a:lumMod val="65000"/>
                    <a:lumOff val="35000"/>
                  </a:schemeClr>
                </a:solidFill>
              </a:rPr>
              <a:t>们心里苦，但工作还得继续，人还得继续招！</a:t>
            </a:r>
            <a:endParaRPr lang="zh-CN" altLang="en-US" dirty="0">
              <a:solidFill>
                <a:schemeClr val="tx1">
                  <a:lumMod val="65000"/>
                  <a:lumOff val="35000"/>
                </a:schemeClr>
              </a:solidFill>
            </a:endParaRPr>
          </a:p>
        </p:txBody>
      </p:sp>
      <p:pic>
        <p:nvPicPr>
          <p:cNvPr id="2" name="图片 1"/>
          <p:cNvPicPr>
            <a:picLocks noChangeAspect="1"/>
          </p:cNvPicPr>
          <p:nvPr/>
        </p:nvPicPr>
        <p:blipFill>
          <a:blip r:embed="rId3" cstate="print"/>
          <a:stretch>
            <a:fillRect/>
          </a:stretch>
        </p:blipFill>
        <p:spPr>
          <a:xfrm>
            <a:off x="3989705" y="883285"/>
            <a:ext cx="3633470" cy="1356995"/>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1265555" y="1149350"/>
            <a:ext cx="8248650" cy="5047536"/>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问题？</a:t>
            </a: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定位、渠道都有了，然后呢？</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前面只是基础，确认需求和搭建平台渠道，关键还在于实施招聘的过程。</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我们经常遇到，好不容易找到合适的人了，业务部门也认同，但面试的过程是一波三折，经过千辛万苦面试通过了，但人家不来了</a:t>
            </a:r>
            <a:r>
              <a:rPr lang="en-US" altLang="zh-CN" sz="2400" dirty="0">
                <a:solidFill>
                  <a:schemeClr val="tx1">
                    <a:lumMod val="65000"/>
                    <a:lumOff val="35000"/>
                  </a:schemeClr>
                </a:solidFill>
              </a:rPr>
              <a:t>......</a:t>
            </a: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endParaRPr lang="zh-CN" alt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1265555" y="1066800"/>
            <a:ext cx="8248650" cy="5232202"/>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问题解决</a:t>
            </a:r>
            <a:r>
              <a:rPr lang="en-US" altLang="zh-CN" sz="3200" dirty="0">
                <a:solidFill>
                  <a:schemeClr val="tx1">
                    <a:lumMod val="65000"/>
                    <a:lumOff val="35000"/>
                  </a:schemeClr>
                </a:solidFill>
              </a:rPr>
              <a:t>---</a:t>
            </a:r>
            <a:r>
              <a:rPr lang="zh-CN" altLang="en-US" sz="3200" dirty="0">
                <a:ln/>
                <a:solidFill>
                  <a:schemeClr val="accent1"/>
                </a:solidFill>
                <a:effectLst>
                  <a:outerShdw blurRad="38100" dist="25400" dir="5400000" algn="ctr" rotWithShape="0">
                    <a:srgbClr val="6E747A">
                      <a:alpha val="43000"/>
                    </a:srgbClr>
                  </a:outerShdw>
                </a:effectLst>
              </a:rPr>
              <a:t>找对人</a:t>
            </a:r>
          </a:p>
          <a:p>
            <a:pPr indent="0">
              <a:buFont typeface="Wingdings" panose="05000000000000000000" charset="0"/>
              <a:buNone/>
            </a:pPr>
            <a:endParaRPr lang="zh-CN" altLang="en-US" sz="3200" dirty="0">
              <a:solidFill>
                <a:schemeClr val="tx1">
                  <a:lumMod val="65000"/>
                  <a:lumOff val="35000"/>
                </a:schemeClr>
              </a:solidFill>
            </a:endParaRPr>
          </a:p>
          <a:p>
            <a:pPr marL="342900" indent="-342900">
              <a:buFont typeface="Wingdings" panose="05000000000000000000" charset="0"/>
              <a:buChar char="ü"/>
            </a:pPr>
            <a:r>
              <a:rPr lang="zh-CN" altLang="en-US" sz="2400" dirty="0">
                <a:solidFill>
                  <a:schemeClr val="tx1">
                    <a:lumMod val="65000"/>
                    <a:lumOff val="35000"/>
                  </a:schemeClr>
                </a:solidFill>
              </a:rPr>
              <a:t>简历的筛选；</a:t>
            </a:r>
          </a:p>
          <a:p>
            <a:pPr marL="342900" indent="-342900">
              <a:buFont typeface="Wingdings" panose="05000000000000000000" charset="0"/>
              <a:buChar char="ü"/>
            </a:pPr>
            <a:r>
              <a:rPr lang="zh-CN" altLang="en-US" sz="2400" dirty="0">
                <a:solidFill>
                  <a:schemeClr val="tx1">
                    <a:lumMod val="65000"/>
                    <a:lumOff val="35000"/>
                  </a:schemeClr>
                </a:solidFill>
              </a:rPr>
              <a:t>人才的初步甄别；</a:t>
            </a:r>
          </a:p>
          <a:p>
            <a:pPr marL="342900" indent="-342900">
              <a:buFont typeface="Wingdings" panose="05000000000000000000" charset="0"/>
              <a:buChar char="ü"/>
            </a:pPr>
            <a:r>
              <a:rPr lang="zh-CN" altLang="en-US" sz="2400" dirty="0">
                <a:solidFill>
                  <a:schemeClr val="tx1">
                    <a:lumMod val="65000"/>
                    <a:lumOff val="35000"/>
                  </a:schemeClr>
                </a:solidFill>
                <a:sym typeface="+mn-ea"/>
              </a:rPr>
              <a:t>候选人岗位匹配度的判断和预估</a:t>
            </a:r>
            <a:r>
              <a:rPr lang="zh-CN" altLang="en-US" sz="2400" dirty="0" smtClean="0">
                <a:solidFill>
                  <a:schemeClr val="tx1">
                    <a:lumMod val="65000"/>
                    <a:lumOff val="35000"/>
                  </a:schemeClr>
                </a:solidFill>
                <a:sym typeface="+mn-ea"/>
              </a:rPr>
              <a:t>；</a:t>
            </a:r>
            <a:endParaRPr lang="en-US" altLang="zh-CN" sz="2400" dirty="0" smtClean="0">
              <a:solidFill>
                <a:schemeClr val="tx1">
                  <a:lumMod val="65000"/>
                  <a:lumOff val="35000"/>
                </a:schemeClr>
              </a:solidFill>
              <a:sym typeface="+mn-ea"/>
            </a:endParaRPr>
          </a:p>
          <a:p>
            <a:pPr marL="342900" indent="-342900">
              <a:buFont typeface="Wingdings" panose="05000000000000000000" charset="0"/>
              <a:buChar char="ü"/>
            </a:pPr>
            <a:endParaRPr lang="zh-CN" altLang="en-US" sz="2400" dirty="0">
              <a:solidFill>
                <a:schemeClr val="tx1">
                  <a:lumMod val="65000"/>
                  <a:lumOff val="35000"/>
                </a:schemeClr>
              </a:solidFill>
            </a:endParaRPr>
          </a:p>
          <a:p>
            <a:pPr marL="342900" indent="-342900">
              <a:buFont typeface="Wingdings" panose="05000000000000000000" charset="0"/>
              <a:buChar char="ü"/>
            </a:pPr>
            <a:r>
              <a:rPr lang="zh-CN" altLang="en-US" sz="2400" dirty="0">
                <a:solidFill>
                  <a:schemeClr val="tx1">
                    <a:lumMod val="65000"/>
                    <a:lumOff val="35000"/>
                  </a:schemeClr>
                </a:solidFill>
              </a:rPr>
              <a:t>求职意向和信息的获取调查；</a:t>
            </a:r>
          </a:p>
          <a:p>
            <a:pPr marL="342900" indent="-342900">
              <a:buFont typeface="Wingdings" panose="05000000000000000000" charset="0"/>
              <a:buChar char="ü"/>
            </a:pPr>
            <a:r>
              <a:rPr lang="zh-CN" altLang="en-US" sz="2400" dirty="0">
                <a:solidFill>
                  <a:schemeClr val="tx1">
                    <a:lumMod val="65000"/>
                    <a:lumOff val="35000"/>
                  </a:schemeClr>
                </a:solidFill>
              </a:rPr>
              <a:t>公司品牌及文化</a:t>
            </a:r>
            <a:r>
              <a:rPr lang="zh-CN" altLang="en-US" sz="2400" dirty="0" smtClean="0">
                <a:solidFill>
                  <a:schemeClr val="tx1">
                    <a:lumMod val="65000"/>
                    <a:lumOff val="35000"/>
                  </a:schemeClr>
                </a:solidFill>
              </a:rPr>
              <a:t>的</a:t>
            </a:r>
            <a:r>
              <a:rPr lang="zh-CN" altLang="en-US" sz="2400" dirty="0" smtClean="0">
                <a:solidFill>
                  <a:schemeClr val="tx1">
                    <a:lumMod val="65000"/>
                    <a:lumOff val="35000"/>
                  </a:schemeClr>
                </a:solidFill>
              </a:rPr>
              <a:t>共鸣</a:t>
            </a:r>
            <a:r>
              <a:rPr lang="zh-CN" altLang="en-US" sz="2400" dirty="0" smtClean="0">
                <a:solidFill>
                  <a:schemeClr val="tx1">
                    <a:lumMod val="65000"/>
                    <a:lumOff val="35000"/>
                  </a:schemeClr>
                </a:solidFill>
              </a:rPr>
              <a:t>；</a:t>
            </a:r>
            <a:endParaRPr lang="zh-CN" altLang="en-US" sz="2400" dirty="0">
              <a:solidFill>
                <a:schemeClr val="tx1">
                  <a:lumMod val="65000"/>
                  <a:lumOff val="35000"/>
                </a:schemeClr>
              </a:solidFill>
            </a:endParaRPr>
          </a:p>
          <a:p>
            <a:pPr marL="342900" indent="-342900">
              <a:buFont typeface="Wingdings" panose="05000000000000000000" charset="0"/>
              <a:buChar char="ü"/>
            </a:pPr>
            <a:r>
              <a:rPr lang="zh-CN" altLang="en-US" sz="2400" dirty="0">
                <a:solidFill>
                  <a:schemeClr val="tx1">
                    <a:lumMod val="65000"/>
                    <a:lumOff val="35000"/>
                  </a:schemeClr>
                </a:solidFill>
              </a:rPr>
              <a:t>建立第一次接触的良好印象</a:t>
            </a:r>
            <a:r>
              <a:rPr lang="zh-CN" altLang="en-US" sz="2400" dirty="0" smtClean="0">
                <a:solidFill>
                  <a:schemeClr val="tx1">
                    <a:lumMod val="65000"/>
                    <a:lumOff val="35000"/>
                  </a:schemeClr>
                </a:solidFill>
              </a:rPr>
              <a:t>。</a:t>
            </a:r>
            <a:endParaRPr lang="zh-CN" altLang="en-US" sz="2400" dirty="0">
              <a:solidFill>
                <a:schemeClr val="tx1">
                  <a:lumMod val="65000"/>
                  <a:lumOff val="35000"/>
                </a:schemeClr>
              </a:solidFill>
            </a:endParaRPr>
          </a:p>
          <a:p>
            <a:endParaRPr lang="zh-CN" altLang="en-US" sz="2400" dirty="0">
              <a:solidFill>
                <a:schemeClr val="tx1">
                  <a:lumMod val="65000"/>
                  <a:lumOff val="35000"/>
                </a:schemeClr>
              </a:solidFill>
            </a:endParaRPr>
          </a:p>
          <a:p>
            <a:r>
              <a:rPr lang="zh-CN" altLang="en-US" sz="2400" dirty="0">
                <a:solidFill>
                  <a:schemeClr val="tx1">
                    <a:lumMod val="65000"/>
                    <a:lumOff val="35000"/>
                  </a:schemeClr>
                </a:solidFill>
              </a:rPr>
              <a:t>人找对了，很好的开始。人若找错了会带来难以估量的损失。</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pic>
        <p:nvPicPr>
          <p:cNvPr id="2" name="图片 1"/>
          <p:cNvPicPr>
            <a:picLocks noChangeAspect="1"/>
          </p:cNvPicPr>
          <p:nvPr/>
        </p:nvPicPr>
        <p:blipFill>
          <a:blip r:embed="rId2" cstate="print"/>
          <a:stretch>
            <a:fillRect/>
          </a:stretch>
        </p:blipFill>
        <p:spPr>
          <a:xfrm>
            <a:off x="9340850" y="1066800"/>
            <a:ext cx="2804160" cy="202755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2013585" y="1250315"/>
            <a:ext cx="8248650" cy="3722370"/>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问题解决</a:t>
            </a:r>
            <a:r>
              <a:rPr lang="en-US" altLang="zh-CN" sz="3200" dirty="0">
                <a:solidFill>
                  <a:schemeClr val="tx1">
                    <a:lumMod val="65000"/>
                    <a:lumOff val="35000"/>
                  </a:schemeClr>
                </a:solidFill>
              </a:rPr>
              <a:t>---</a:t>
            </a:r>
            <a:r>
              <a:rPr lang="zh-CN" altLang="en-US" sz="3200" dirty="0">
                <a:solidFill>
                  <a:schemeClr val="tx1">
                    <a:lumMod val="65000"/>
                    <a:lumOff val="35000"/>
                  </a:schemeClr>
                </a:solidFill>
              </a:rPr>
              <a:t>找对人</a:t>
            </a:r>
          </a:p>
          <a:p>
            <a:pPr indent="0">
              <a:buFont typeface="Wingdings" panose="05000000000000000000" charset="0"/>
              <a:buNone/>
            </a:pPr>
            <a:endParaRPr lang="zh-CN" altLang="en-US" sz="3200" dirty="0">
              <a:solidFill>
                <a:schemeClr val="tx1">
                  <a:lumMod val="65000"/>
                  <a:lumOff val="35000"/>
                </a:schemeClr>
              </a:solidFill>
            </a:endParaRPr>
          </a:p>
          <a:p>
            <a:r>
              <a:rPr lang="zh-CN" altLang="en-US" sz="2000" dirty="0">
                <a:solidFill>
                  <a:schemeClr val="tx1">
                    <a:lumMod val="65000"/>
                    <a:lumOff val="35000"/>
                  </a:schemeClr>
                </a:solidFill>
              </a:rPr>
              <a:t>电话面试初步</a:t>
            </a:r>
            <a:r>
              <a:rPr lang="zh-CN" altLang="en-US" sz="2000" dirty="0">
                <a:ln/>
                <a:solidFill>
                  <a:schemeClr val="accent1"/>
                </a:solidFill>
                <a:effectLst>
                  <a:outerShdw blurRad="38100" dist="25400" dir="5400000" algn="ctr" rotWithShape="0">
                    <a:srgbClr val="6E747A">
                      <a:alpha val="43000"/>
                    </a:srgbClr>
                  </a:outerShdw>
                </a:effectLst>
              </a:rPr>
              <a:t>判断求职者的</a:t>
            </a:r>
            <a:r>
              <a:rPr lang="zh-CN" altLang="en-US" sz="2000" dirty="0" smtClean="0">
                <a:ln/>
                <a:solidFill>
                  <a:schemeClr val="accent1"/>
                </a:solidFill>
                <a:effectLst>
                  <a:outerShdw blurRad="38100" dist="25400" dir="5400000" algn="ctr" rotWithShape="0">
                    <a:srgbClr val="6E747A">
                      <a:alpha val="43000"/>
                    </a:srgbClr>
                  </a:outerShdw>
                </a:effectLst>
              </a:rPr>
              <a:t>状态和意向度</a:t>
            </a:r>
            <a:r>
              <a:rPr lang="zh-CN" altLang="en-US" sz="2000" dirty="0" smtClean="0">
                <a:solidFill>
                  <a:schemeClr val="tx1">
                    <a:lumMod val="65000"/>
                    <a:lumOff val="35000"/>
                  </a:schemeClr>
                </a:solidFill>
              </a:rPr>
              <a:t>：</a:t>
            </a:r>
            <a:endParaRPr lang="zh-CN" altLang="en-US" sz="2000" dirty="0">
              <a:solidFill>
                <a:schemeClr val="tx1">
                  <a:lumMod val="65000"/>
                  <a:lumOff val="35000"/>
                </a:schemeClr>
              </a:solidFill>
            </a:endParaRPr>
          </a:p>
          <a:p>
            <a:r>
              <a:rPr lang="zh-CN" altLang="en-US" sz="2400" dirty="0">
                <a:solidFill>
                  <a:schemeClr val="tx1">
                    <a:lumMod val="65000"/>
                    <a:lumOff val="35000"/>
                  </a:schemeClr>
                </a:solidFill>
              </a:rPr>
              <a:t>声音影响内容的吸引程度，内容的价值决定电话的沟通效果</a:t>
            </a:r>
          </a:p>
          <a:p>
            <a:endParaRPr lang="zh-CN" altLang="en-US" sz="2000"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pic>
        <p:nvPicPr>
          <p:cNvPr id="2" name="图片 1"/>
          <p:cNvPicPr>
            <a:picLocks noChangeAspect="1"/>
          </p:cNvPicPr>
          <p:nvPr/>
        </p:nvPicPr>
        <p:blipFill>
          <a:blip r:embed="rId2" cstate="print"/>
          <a:stretch>
            <a:fillRect/>
          </a:stretch>
        </p:blipFill>
        <p:spPr>
          <a:xfrm>
            <a:off x="2915920" y="2956560"/>
            <a:ext cx="4689475" cy="352615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1265555" y="1171575"/>
            <a:ext cx="9752965" cy="4514850"/>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问题解决</a:t>
            </a:r>
            <a:r>
              <a:rPr lang="en-US" altLang="zh-CN" sz="3200" dirty="0">
                <a:solidFill>
                  <a:schemeClr val="tx1">
                    <a:lumMod val="65000"/>
                    <a:lumOff val="35000"/>
                  </a:schemeClr>
                </a:solidFill>
              </a:rPr>
              <a:t>---</a:t>
            </a:r>
            <a:r>
              <a:rPr lang="zh-CN" altLang="en-US" sz="3200" dirty="0">
                <a:solidFill>
                  <a:schemeClr val="tx1">
                    <a:lumMod val="65000"/>
                    <a:lumOff val="35000"/>
                  </a:schemeClr>
                </a:solidFill>
              </a:rPr>
              <a:t>对招聘流程的掌控</a:t>
            </a:r>
          </a:p>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6000" dirty="0">
                <a:solidFill>
                  <a:schemeClr val="tx1">
                    <a:lumMod val="65000"/>
                    <a:lumOff val="35000"/>
                  </a:schemeClr>
                </a:solidFill>
              </a:rPr>
              <a:t>面试始于</a:t>
            </a:r>
            <a:r>
              <a:rPr lang="en-US" altLang="zh-CN" sz="6000" dirty="0">
                <a:solidFill>
                  <a:schemeClr val="tx1">
                    <a:lumMod val="65000"/>
                    <a:lumOff val="35000"/>
                  </a:schemeClr>
                </a:solidFill>
              </a:rPr>
              <a:t>HR</a:t>
            </a:r>
            <a:r>
              <a:rPr lang="zh-CN" altLang="en-US" sz="6000" dirty="0">
                <a:solidFill>
                  <a:schemeClr val="tx1">
                    <a:lumMod val="65000"/>
                    <a:lumOff val="35000"/>
                  </a:schemeClr>
                </a:solidFill>
              </a:rPr>
              <a:t>，也可以毁于</a:t>
            </a:r>
            <a:r>
              <a:rPr lang="en-US" altLang="zh-CN" sz="6000" dirty="0">
                <a:solidFill>
                  <a:schemeClr val="tx1">
                    <a:lumMod val="65000"/>
                    <a:lumOff val="35000"/>
                  </a:schemeClr>
                </a:solidFill>
              </a:rPr>
              <a:t>HR</a:t>
            </a:r>
            <a:endParaRPr lang="zh-CN" altLang="en-US" sz="60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1265555" y="883920"/>
            <a:ext cx="10285730" cy="5795645"/>
          </a:xfrm>
          <a:prstGeom prst="rect">
            <a:avLst/>
          </a:prstGeom>
        </p:spPr>
        <p:txBody>
          <a:bodyPr wrap="square">
            <a:spAutoFit/>
          </a:bodyPr>
          <a:lstStyle/>
          <a:p>
            <a:pPr indent="0">
              <a:buFont typeface="Wingdings" panose="05000000000000000000" charset="0"/>
              <a:buNone/>
            </a:pPr>
            <a:endParaRPr lang="zh-CN" altLang="en-US" sz="3200"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rPr>
              <a:t>面试官：</a:t>
            </a:r>
            <a:r>
              <a:rPr lang="en-US" altLang="zh-CN" b="1" dirty="0">
                <a:solidFill>
                  <a:schemeClr val="tx1">
                    <a:lumMod val="65000"/>
                    <a:lumOff val="35000"/>
                  </a:schemeClr>
                </a:solidFill>
              </a:rPr>
              <a:t>“</a:t>
            </a:r>
            <a:r>
              <a:rPr lang="zh-CN" altLang="en-US" b="1" dirty="0">
                <a:solidFill>
                  <a:schemeClr val="tx1">
                    <a:lumMod val="65000"/>
                    <a:lumOff val="35000"/>
                  </a:schemeClr>
                </a:solidFill>
              </a:rPr>
              <a:t>你先自我介绍一下。”</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rPr>
              <a:t>求职者：“您好，我叫魏渐，毕业三年一直在做文案相关的工作，blala……”</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sym typeface="+mn-ea"/>
              </a:rPr>
              <a:t>面试官：</a:t>
            </a:r>
            <a:r>
              <a:rPr lang="zh-CN" altLang="en-US" b="1" dirty="0">
                <a:solidFill>
                  <a:schemeClr val="tx1">
                    <a:lumMod val="65000"/>
                    <a:lumOff val="35000"/>
                  </a:schemeClr>
                </a:solidFill>
              </a:rPr>
              <a:t>“你学什么专业的？”</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sym typeface="+mn-ea"/>
              </a:rPr>
              <a:t>求职者：</a:t>
            </a:r>
            <a:r>
              <a:rPr lang="zh-CN" altLang="en-US" b="1" dirty="0">
                <a:solidFill>
                  <a:schemeClr val="tx1">
                    <a:lumMod val="65000"/>
                    <a:lumOff val="35000"/>
                  </a:schemeClr>
                </a:solidFill>
              </a:rPr>
              <a:t>“英语。”</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sym typeface="+mn-ea"/>
              </a:rPr>
              <a:t>面试官：</a:t>
            </a:r>
            <a:r>
              <a:rPr lang="zh-CN" altLang="en-US" b="1" dirty="0">
                <a:solidFill>
                  <a:schemeClr val="tx1">
                    <a:lumMod val="65000"/>
                    <a:lumOff val="35000"/>
                  </a:schemeClr>
                </a:solidFill>
              </a:rPr>
              <a:t>“跟你说一下，我学新闻的。”（学新闻的很了不起啊？）</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sym typeface="+mn-ea"/>
              </a:rPr>
              <a:t>求职者：</a:t>
            </a:r>
            <a:r>
              <a:rPr lang="zh-CN" altLang="en-US" b="1" dirty="0">
                <a:solidFill>
                  <a:schemeClr val="tx1">
                    <a:lumMod val="65000"/>
                    <a:lumOff val="35000"/>
                  </a:schemeClr>
                </a:solidFill>
              </a:rPr>
              <a:t>“哦，那您应该很专业。”</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sym typeface="+mn-ea"/>
              </a:rPr>
              <a:t>面试官：</a:t>
            </a:r>
            <a:r>
              <a:rPr lang="zh-CN" altLang="en-US" b="1" dirty="0">
                <a:solidFill>
                  <a:schemeClr val="tx1">
                    <a:lumMod val="65000"/>
                    <a:lumOff val="35000"/>
                  </a:schemeClr>
                </a:solidFill>
              </a:rPr>
              <a:t>“你一个学英语的做得了文案策划吗？”</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sym typeface="+mn-ea"/>
              </a:rPr>
              <a:t>求职者：</a:t>
            </a:r>
            <a:r>
              <a:rPr lang="zh-CN" altLang="en-US" b="1" dirty="0">
                <a:solidFill>
                  <a:schemeClr val="tx1">
                    <a:lumMod val="65000"/>
                    <a:lumOff val="35000"/>
                  </a:schemeClr>
                </a:solidFill>
              </a:rPr>
              <a:t>“额……我不认为做不了，而且，我觉得非科班出身的人或许能带来一些不一样的想法。</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sym typeface="+mn-ea"/>
              </a:rPr>
              <a:t>面试官：</a:t>
            </a:r>
            <a:r>
              <a:rPr lang="zh-CN" altLang="en-US" b="1" dirty="0">
                <a:solidFill>
                  <a:schemeClr val="tx1">
                    <a:lumMod val="65000"/>
                    <a:lumOff val="35000"/>
                  </a:schemeClr>
                </a:solidFill>
              </a:rPr>
              <a:t>“嗯，我也是几分钟前刚拿到你的简历，我先看一下啊。”</a:t>
            </a:r>
          </a:p>
          <a:p>
            <a:pPr indent="0">
              <a:buFont typeface="Wingdings" panose="05000000000000000000" charset="0"/>
              <a:buNone/>
            </a:pPr>
            <a:endParaRPr lang="zh-CN" altLang="en-US" b="1" dirty="0">
              <a:solidFill>
                <a:schemeClr val="tx1">
                  <a:lumMod val="65000"/>
                  <a:lumOff val="35000"/>
                </a:schemeClr>
              </a:solidFill>
            </a:endParaRPr>
          </a:p>
          <a:p>
            <a:pPr indent="0">
              <a:buFont typeface="Wingdings" panose="05000000000000000000" charset="0"/>
              <a:buNone/>
            </a:pPr>
            <a:r>
              <a:rPr lang="zh-CN" altLang="en-US" b="1" dirty="0">
                <a:solidFill>
                  <a:schemeClr val="tx1">
                    <a:lumMod val="65000"/>
                    <a:lumOff val="35000"/>
                  </a:schemeClr>
                </a:solidFill>
              </a:rPr>
              <a:t>“@##￥%……&amp;”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1265555" y="1096645"/>
            <a:ext cx="6881495" cy="5460365"/>
          </a:xfrm>
          <a:prstGeom prst="rect">
            <a:avLst/>
          </a:prstGeom>
        </p:spPr>
        <p:txBody>
          <a:bodyPr wrap="square">
            <a:spAutoFit/>
          </a:bodyPr>
          <a:lstStyle/>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r>
              <a:rPr lang="en-US" altLang="zh-CN" sz="2400" dirty="0">
                <a:solidFill>
                  <a:schemeClr val="tx1">
                    <a:lumMod val="65000"/>
                    <a:lumOff val="35000"/>
                  </a:schemeClr>
                </a:solidFill>
              </a:rPr>
              <a:t>HR</a:t>
            </a:r>
            <a:r>
              <a:rPr lang="zh-CN" altLang="en-US" sz="2400" dirty="0">
                <a:solidFill>
                  <a:schemeClr val="tx1">
                    <a:lumMod val="65000"/>
                    <a:lumOff val="35000"/>
                  </a:schemeClr>
                </a:solidFill>
              </a:rPr>
              <a:t>应该给面试者提供一个好的</a:t>
            </a:r>
            <a:r>
              <a:rPr lang="zh-CN" altLang="en-US" sz="2800" dirty="0">
                <a:ln/>
                <a:solidFill>
                  <a:schemeClr val="accent1"/>
                </a:solidFill>
                <a:effectLst>
                  <a:outerShdw blurRad="38100" dist="25400" dir="5400000" algn="ctr" rotWithShape="0">
                    <a:srgbClr val="6E747A">
                      <a:alpha val="43000"/>
                    </a:srgbClr>
                  </a:outerShdw>
                </a:effectLst>
              </a:rPr>
              <a:t>应聘体验</a:t>
            </a:r>
            <a:r>
              <a:rPr lang="zh-CN" altLang="en-US" sz="2800" dirty="0">
                <a:solidFill>
                  <a:schemeClr val="tx1">
                    <a:lumMod val="65000"/>
                    <a:lumOff val="35000"/>
                  </a:schemeClr>
                </a:solidFill>
              </a:rPr>
              <a:t>：</a:t>
            </a:r>
          </a:p>
          <a:p>
            <a:pPr indent="0">
              <a:buFont typeface="Wingdings" panose="05000000000000000000" charset="0"/>
              <a:buNone/>
            </a:pPr>
            <a:endParaRPr lang="zh-CN" altLang="en-US" sz="2800" dirty="0">
              <a:solidFill>
                <a:schemeClr val="tx1">
                  <a:lumMod val="65000"/>
                  <a:lumOff val="35000"/>
                </a:schemeClr>
              </a:solidFill>
            </a:endParaRPr>
          </a:p>
          <a:p>
            <a:pPr marL="342900" indent="-342900">
              <a:buFont typeface="Wingdings" panose="05000000000000000000" charset="0"/>
              <a:buChar char="Ø"/>
            </a:pPr>
            <a:r>
              <a:rPr lang="zh-CN" altLang="en-US" sz="2400" dirty="0">
                <a:solidFill>
                  <a:schemeClr val="tx1">
                    <a:lumMod val="65000"/>
                    <a:lumOff val="35000"/>
                  </a:schemeClr>
                </a:solidFill>
              </a:rPr>
              <a:t>面试流程便捷、清晰、准确、及时反馈；</a:t>
            </a:r>
          </a:p>
          <a:p>
            <a:pPr marL="342900" indent="-342900">
              <a:buFont typeface="Wingdings" panose="05000000000000000000" charset="0"/>
              <a:buChar char="Ø"/>
            </a:pPr>
            <a:endParaRPr lang="zh-CN" altLang="en-US" sz="2400" dirty="0">
              <a:solidFill>
                <a:schemeClr val="tx1">
                  <a:lumMod val="65000"/>
                  <a:lumOff val="35000"/>
                </a:schemeClr>
              </a:solidFill>
            </a:endParaRPr>
          </a:p>
          <a:p>
            <a:pPr marL="342900" indent="-342900">
              <a:buFont typeface="Wingdings" panose="05000000000000000000" charset="0"/>
              <a:buChar char="Ø"/>
            </a:pPr>
            <a:r>
              <a:rPr lang="zh-CN" altLang="en-US" sz="2400" dirty="0">
                <a:solidFill>
                  <a:schemeClr val="tx1">
                    <a:lumMod val="65000"/>
                    <a:lumOff val="35000"/>
                  </a:schemeClr>
                </a:solidFill>
              </a:rPr>
              <a:t>第一次接触的重要性；</a:t>
            </a:r>
          </a:p>
          <a:p>
            <a:pPr marL="342900" indent="-342900">
              <a:buFont typeface="Wingdings" panose="05000000000000000000" charset="0"/>
              <a:buChar char="Ø"/>
            </a:pPr>
            <a:endParaRPr lang="zh-CN" altLang="en-US" sz="2400" dirty="0">
              <a:solidFill>
                <a:schemeClr val="tx1">
                  <a:lumMod val="65000"/>
                  <a:lumOff val="35000"/>
                </a:schemeClr>
              </a:solidFill>
            </a:endParaRPr>
          </a:p>
          <a:p>
            <a:pPr marL="342900" indent="-342900">
              <a:buFont typeface="Wingdings" panose="05000000000000000000" charset="0"/>
              <a:buChar char="Ø"/>
            </a:pPr>
            <a:r>
              <a:rPr lang="zh-CN" altLang="en-US" sz="2400" dirty="0">
                <a:solidFill>
                  <a:schemeClr val="tx1">
                    <a:lumMod val="65000"/>
                    <a:lumOff val="35000"/>
                  </a:schemeClr>
                </a:solidFill>
              </a:rPr>
              <a:t>对应聘者</a:t>
            </a:r>
            <a:r>
              <a:rPr lang="zh-CN" altLang="en-US" sz="2400" dirty="0" smtClean="0">
                <a:solidFill>
                  <a:schemeClr val="tx1">
                    <a:lumMod val="65000"/>
                    <a:lumOff val="35000"/>
                  </a:schemeClr>
                </a:solidFill>
              </a:rPr>
              <a:t>的</a:t>
            </a:r>
            <a:r>
              <a:rPr lang="zh-CN" altLang="en-US" sz="2400" dirty="0" smtClean="0">
                <a:solidFill>
                  <a:schemeClr val="tx1">
                    <a:lumMod val="65000"/>
                    <a:lumOff val="35000"/>
                  </a:schemeClr>
                </a:solidFill>
              </a:rPr>
              <a:t>尊重</a:t>
            </a:r>
            <a:r>
              <a:rPr lang="zh-CN" altLang="en-US" sz="2400" dirty="0" smtClean="0">
                <a:solidFill>
                  <a:schemeClr val="tx1">
                    <a:lumMod val="65000"/>
                    <a:lumOff val="35000"/>
                  </a:schemeClr>
                </a:solidFill>
              </a:rPr>
              <a:t>和关注；</a:t>
            </a:r>
            <a:endParaRPr lang="zh-CN" altLang="en-US" sz="2400" dirty="0">
              <a:solidFill>
                <a:schemeClr val="tx1">
                  <a:lumMod val="65000"/>
                  <a:lumOff val="35000"/>
                </a:schemeClr>
              </a:solidFill>
            </a:endParaRPr>
          </a:p>
          <a:p>
            <a:pPr marL="342900" indent="-342900">
              <a:buFont typeface="Wingdings" panose="05000000000000000000" charset="0"/>
              <a:buChar char="Ø"/>
            </a:pPr>
            <a:endParaRPr lang="zh-CN" altLang="en-US" sz="2400" dirty="0">
              <a:solidFill>
                <a:schemeClr val="tx1">
                  <a:lumMod val="65000"/>
                  <a:lumOff val="35000"/>
                </a:schemeClr>
              </a:solidFill>
            </a:endParaRPr>
          </a:p>
          <a:p>
            <a:pPr marL="342900" indent="-342900">
              <a:buFont typeface="Wingdings" panose="05000000000000000000" charset="0"/>
              <a:buChar char="Ø"/>
            </a:pPr>
            <a:r>
              <a:rPr lang="zh-CN" altLang="en-US" sz="2400" dirty="0">
                <a:solidFill>
                  <a:schemeClr val="tx1">
                    <a:lumMod val="65000"/>
                    <a:lumOff val="35000"/>
                  </a:schemeClr>
                </a:solidFill>
              </a:rPr>
              <a:t>面试过程中的安排和控制；</a:t>
            </a:r>
          </a:p>
          <a:p>
            <a:pPr marL="342900" indent="-342900">
              <a:buFont typeface="Wingdings" panose="05000000000000000000" charset="0"/>
              <a:buChar char="Ø"/>
            </a:pPr>
            <a:endParaRPr lang="zh-CN" altLang="en-US" sz="2400" dirty="0">
              <a:solidFill>
                <a:schemeClr val="tx1">
                  <a:lumMod val="65000"/>
                  <a:lumOff val="35000"/>
                </a:schemeClr>
              </a:solidFill>
            </a:endParaRPr>
          </a:p>
          <a:p>
            <a:pPr marL="342900" indent="-342900">
              <a:buFont typeface="Wingdings" panose="05000000000000000000" charset="0"/>
              <a:buChar char="Ø"/>
            </a:pPr>
            <a:r>
              <a:rPr lang="zh-CN" altLang="en-US" sz="2400" dirty="0">
                <a:solidFill>
                  <a:schemeClr val="tx1">
                    <a:lumMod val="65000"/>
                    <a:lumOff val="35000"/>
                  </a:schemeClr>
                </a:solidFill>
              </a:rPr>
              <a:t>面试者的专业和风貌；</a:t>
            </a:r>
          </a:p>
          <a:p>
            <a:pPr marL="342900" indent="-342900">
              <a:buFont typeface="Wingdings" panose="05000000000000000000" charset="0"/>
              <a:buChar char="Ø"/>
            </a:pPr>
            <a:endParaRPr lang="zh-CN" altLang="en-US" sz="2400" dirty="0">
              <a:solidFill>
                <a:schemeClr val="tx1">
                  <a:lumMod val="65000"/>
                  <a:lumOff val="35000"/>
                </a:schemeClr>
              </a:solidFill>
            </a:endParaRPr>
          </a:p>
          <a:p>
            <a:pPr marL="342900" indent="-342900"/>
            <a:r>
              <a:rPr lang="zh-CN" altLang="en-US" sz="2400" dirty="0">
                <a:solidFill>
                  <a:schemeClr val="tx1">
                    <a:lumMod val="65000"/>
                    <a:lumOff val="35000"/>
                  </a:schemeClr>
                </a:solidFill>
              </a:rPr>
              <a:t>等等</a:t>
            </a:r>
            <a:r>
              <a:rPr lang="en-US" altLang="zh-CN" sz="2400" dirty="0">
                <a:solidFill>
                  <a:schemeClr val="tx1">
                    <a:lumMod val="65000"/>
                    <a:lumOff val="35000"/>
                  </a:schemeClr>
                </a:solidFill>
              </a:rPr>
              <a:t>......</a:t>
            </a:r>
          </a:p>
        </p:txBody>
      </p:sp>
      <p:pic>
        <p:nvPicPr>
          <p:cNvPr id="2" name="图片 1"/>
          <p:cNvPicPr>
            <a:picLocks noChangeAspect="1"/>
          </p:cNvPicPr>
          <p:nvPr/>
        </p:nvPicPr>
        <p:blipFill>
          <a:blip r:embed="rId2" cstate="print"/>
          <a:stretch>
            <a:fillRect/>
          </a:stretch>
        </p:blipFill>
        <p:spPr>
          <a:xfrm>
            <a:off x="8432800" y="4414520"/>
            <a:ext cx="3656965" cy="2286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3004820" y="1021715"/>
            <a:ext cx="7108190" cy="613410"/>
          </a:xfrm>
          <a:prstGeom prst="rect">
            <a:avLst/>
          </a:prstGeom>
        </p:spPr>
        <p:txBody>
          <a:bodyPr wrap="square">
            <a:spAutoFit/>
          </a:bodyPr>
          <a:lstStyle/>
          <a:p>
            <a:pPr indent="0">
              <a:buFont typeface="Wingdings" panose="05000000000000000000" charset="0"/>
              <a:buNone/>
            </a:pPr>
            <a:r>
              <a:rPr lang="zh-CN" altLang="en-US" sz="3200" dirty="0">
                <a:solidFill>
                  <a:schemeClr val="tx1">
                    <a:lumMod val="65000"/>
                    <a:lumOff val="35000"/>
                  </a:schemeClr>
                </a:solidFill>
                <a:sym typeface="+mn-ea"/>
              </a:rPr>
              <a:t>面试过程中</a:t>
            </a:r>
            <a:r>
              <a:rPr lang="en-US" altLang="zh-CN" sz="3200" dirty="0">
                <a:solidFill>
                  <a:schemeClr val="tx1">
                    <a:lumMod val="65000"/>
                    <a:lumOff val="35000"/>
                  </a:schemeClr>
                </a:solidFill>
              </a:rPr>
              <a:t>---</a:t>
            </a:r>
            <a:r>
              <a:rPr lang="zh-CN" altLang="en-US" sz="3200" dirty="0">
                <a:solidFill>
                  <a:schemeClr val="tx1">
                    <a:lumMod val="65000"/>
                    <a:lumOff val="35000"/>
                  </a:schemeClr>
                </a:solidFill>
              </a:rPr>
              <a:t>对候选人的掌控</a:t>
            </a:r>
            <a:endParaRPr lang="zh-CN" altLang="en-US" dirty="0">
              <a:solidFill>
                <a:schemeClr val="tx1">
                  <a:lumMod val="65000"/>
                  <a:lumOff val="35000"/>
                </a:schemeClr>
              </a:solidFill>
            </a:endParaRPr>
          </a:p>
        </p:txBody>
      </p:sp>
      <p:pic>
        <p:nvPicPr>
          <p:cNvPr id="2" name="图片 1"/>
          <p:cNvPicPr>
            <a:picLocks noChangeAspect="1"/>
          </p:cNvPicPr>
          <p:nvPr/>
        </p:nvPicPr>
        <p:blipFill>
          <a:blip r:embed="rId2" cstate="print"/>
          <a:stretch>
            <a:fillRect/>
          </a:stretch>
        </p:blipFill>
        <p:spPr>
          <a:xfrm>
            <a:off x="1908175" y="1635125"/>
            <a:ext cx="8376285" cy="512254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2013585" y="1195070"/>
            <a:ext cx="8248650" cy="4758690"/>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问题解决</a:t>
            </a:r>
            <a:r>
              <a:rPr lang="en-US" altLang="zh-CN" sz="3200" dirty="0">
                <a:solidFill>
                  <a:schemeClr val="tx1">
                    <a:lumMod val="65000"/>
                    <a:lumOff val="35000"/>
                  </a:schemeClr>
                </a:solidFill>
              </a:rPr>
              <a:t>---</a:t>
            </a:r>
            <a:r>
              <a:rPr lang="zh-CN" altLang="en-US" sz="3200" dirty="0">
                <a:solidFill>
                  <a:schemeClr val="tx1">
                    <a:lumMod val="65000"/>
                    <a:lumOff val="35000"/>
                  </a:schemeClr>
                </a:solidFill>
              </a:rPr>
              <a:t>对招聘流程的掌控</a:t>
            </a:r>
          </a:p>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r>
              <a:rPr lang="zh-CN" sz="2800" b="1" dirty="0">
                <a:solidFill>
                  <a:schemeClr val="tx1">
                    <a:lumMod val="65000"/>
                    <a:lumOff val="35000"/>
                  </a:schemeClr>
                </a:solidFill>
              </a:rPr>
              <a:t>招聘指导手册、招聘流程及分工</a:t>
            </a:r>
            <a:r>
              <a:rPr lang="zh-CN" sz="2400" dirty="0">
                <a:solidFill>
                  <a:schemeClr val="tx1">
                    <a:lumMod val="65000"/>
                    <a:lumOff val="35000"/>
                  </a:schemeClr>
                </a:solidFill>
              </a:rPr>
              <a:t>等</a:t>
            </a:r>
          </a:p>
          <a:p>
            <a:pPr indent="0">
              <a:buFont typeface="Wingdings" panose="05000000000000000000" charset="0"/>
              <a:buNone/>
            </a:pPr>
            <a:endParaRPr lang="zh-CN" sz="2400" dirty="0">
              <a:solidFill>
                <a:schemeClr val="tx1">
                  <a:lumMod val="65000"/>
                  <a:lumOff val="35000"/>
                </a:schemeClr>
              </a:solidFill>
            </a:endParaRPr>
          </a:p>
          <a:p>
            <a:pPr indent="0">
              <a:buFont typeface="Wingdings" panose="05000000000000000000" charset="0"/>
              <a:buNone/>
            </a:pPr>
            <a:r>
              <a:rPr lang="zh-CN" sz="2400" dirty="0">
                <a:solidFill>
                  <a:schemeClr val="tx1">
                    <a:lumMod val="65000"/>
                    <a:lumOff val="35000"/>
                  </a:schemeClr>
                </a:solidFill>
              </a:rPr>
              <a:t>将招聘相关的流程和环节进行罗列，细化每个过程的分工职责，包括</a:t>
            </a:r>
            <a:r>
              <a:rPr lang="en-US" altLang="zh-CN" sz="2400" dirty="0">
                <a:solidFill>
                  <a:schemeClr val="tx1">
                    <a:lumMod val="65000"/>
                    <a:lumOff val="35000"/>
                  </a:schemeClr>
                </a:solidFill>
              </a:rPr>
              <a:t>HR</a:t>
            </a:r>
            <a:r>
              <a:rPr lang="zh-CN" altLang="en-US" sz="2400" dirty="0">
                <a:solidFill>
                  <a:schemeClr val="tx1">
                    <a:lumMod val="65000"/>
                    <a:lumOff val="35000"/>
                  </a:schemeClr>
                </a:solidFill>
              </a:rPr>
              <a:t>、业务部门、相关领导需要做的和关注的点，明确评估审查标准及审批权限。</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提升公司整体招聘质量，节省时间和精力。</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68400" y="883920"/>
            <a:ext cx="9592945" cy="1497330"/>
          </a:xfrm>
          <a:prstGeom prst="rect">
            <a:avLst/>
          </a:prstGeom>
          <a:noFill/>
        </p:spPr>
        <p:txBody>
          <a:bodyPr wrap="square" rtlCol="0" anchor="t">
            <a:spAutoFit/>
          </a:bodyPr>
          <a:lstStyle/>
          <a:p>
            <a:endParaRPr lang="zh-CN" altLang="en-US" sz="2800" dirty="0"/>
          </a:p>
          <a:p>
            <a:r>
              <a:rPr lang="zh-CN" altLang="zh-CN" sz="2800" dirty="0" smtClean="0"/>
              <a:t>到底</a:t>
            </a:r>
            <a:r>
              <a:rPr lang="zh-CN" altLang="zh-CN" sz="2800" dirty="0"/>
              <a:t>发生了什么？崩溃！</a:t>
            </a:r>
            <a:endParaRPr lang="en-US" altLang="zh-CN" sz="2800" dirty="0"/>
          </a:p>
          <a:p>
            <a:endParaRPr lang="zh-CN" altLang="zh-CN" dirty="0"/>
          </a:p>
          <a:p>
            <a:endParaRPr lang="en-US" altLang="zh-CN" dirty="0"/>
          </a:p>
        </p:txBody>
      </p:sp>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3" name="文本框 2"/>
          <p:cNvSpPr txBox="1"/>
          <p:nvPr/>
        </p:nvSpPr>
        <p:spPr>
          <a:xfrm>
            <a:off x="1168400" y="2212340"/>
            <a:ext cx="11418570" cy="4062651"/>
          </a:xfrm>
          <a:prstGeom prst="rect">
            <a:avLst/>
          </a:prstGeom>
          <a:noFill/>
        </p:spPr>
        <p:txBody>
          <a:bodyPr wrap="square" rtlCol="0" anchor="t">
            <a:spAutoFit/>
          </a:bodyPr>
          <a:lstStyle/>
          <a:p>
            <a:r>
              <a:rPr lang="zh-CN" altLang="en-US" sz="2400" dirty="0"/>
              <a:t>候选人拒绝</a:t>
            </a:r>
            <a:r>
              <a:rPr lang="en-US" altLang="zh-CN" sz="2400" dirty="0"/>
              <a:t>Offer</a:t>
            </a:r>
            <a:r>
              <a:rPr lang="zh-CN" altLang="en-US" sz="2400" dirty="0"/>
              <a:t>的原因：</a:t>
            </a:r>
          </a:p>
          <a:p>
            <a:endParaRPr lang="zh-CN" altLang="en-US" sz="2400" dirty="0"/>
          </a:p>
          <a:p>
            <a:pPr marL="342900" indent="-342900">
              <a:buFont typeface="Wingdings" panose="05000000000000000000" charset="0"/>
              <a:buChar char="ü"/>
            </a:pPr>
            <a:r>
              <a:rPr lang="zh-CN" altLang="en-US" sz="2400" dirty="0"/>
              <a:t>流程时间太长</a:t>
            </a:r>
          </a:p>
          <a:p>
            <a:pPr marL="342900" indent="-342900">
              <a:buFont typeface="Wingdings" panose="05000000000000000000" charset="0"/>
              <a:buChar char="ü"/>
            </a:pPr>
            <a:r>
              <a:rPr lang="zh-CN" altLang="en-US" sz="2400" dirty="0"/>
              <a:t>面试感受很差</a:t>
            </a:r>
          </a:p>
          <a:p>
            <a:pPr marL="342900" indent="-342900">
              <a:buFont typeface="Wingdings" panose="05000000000000000000" charset="0"/>
              <a:buChar char="ü"/>
            </a:pPr>
            <a:r>
              <a:rPr lang="zh-CN" altLang="en-US" sz="2400" dirty="0"/>
              <a:t>不满意薪酬</a:t>
            </a:r>
          </a:p>
          <a:p>
            <a:pPr marL="342900" indent="-342900">
              <a:buFont typeface="Wingdings" panose="05000000000000000000" charset="0"/>
              <a:buChar char="ü"/>
            </a:pPr>
            <a:r>
              <a:rPr lang="zh-CN" altLang="en-US" sz="2400" dirty="0"/>
              <a:t>只是试试行情</a:t>
            </a:r>
          </a:p>
          <a:p>
            <a:pPr marL="342900" indent="-342900">
              <a:buFont typeface="Wingdings" panose="05000000000000000000" charset="0"/>
              <a:buChar char="ü"/>
            </a:pPr>
            <a:r>
              <a:rPr lang="zh-CN" altLang="en-US" sz="2400" dirty="0"/>
              <a:t>遇到更好选择</a:t>
            </a:r>
          </a:p>
          <a:p>
            <a:r>
              <a:rPr lang="en-US" altLang="zh-CN" sz="2400" dirty="0"/>
              <a:t>......</a:t>
            </a:r>
          </a:p>
          <a:p>
            <a:endParaRPr lang="en-US" altLang="zh-CN" sz="2400" dirty="0" smtClean="0"/>
          </a:p>
          <a:p>
            <a:r>
              <a:rPr lang="zh-CN" altLang="en-US" sz="2400" dirty="0" smtClean="0"/>
              <a:t>候选人</a:t>
            </a:r>
            <a:r>
              <a:rPr lang="zh-CN" altLang="en-US" sz="2400" dirty="0"/>
              <a:t>接完</a:t>
            </a:r>
            <a:r>
              <a:rPr lang="en-US" altLang="zh-CN" sz="2400" dirty="0"/>
              <a:t>Offer</a:t>
            </a:r>
            <a:r>
              <a:rPr lang="zh-CN" altLang="en-US" sz="2400" dirty="0"/>
              <a:t>，并不是招聘的完结</a:t>
            </a:r>
          </a:p>
          <a:p>
            <a:r>
              <a:rPr lang="zh-CN" altLang="en-US" dirty="0"/>
              <a:t>                       </a:t>
            </a:r>
          </a:p>
        </p:txBody>
      </p:sp>
      <p:pic>
        <p:nvPicPr>
          <p:cNvPr id="4" name="图片 3"/>
          <p:cNvPicPr>
            <a:picLocks noChangeAspect="1"/>
          </p:cNvPicPr>
          <p:nvPr/>
        </p:nvPicPr>
        <p:blipFill>
          <a:blip r:embed="rId2" cstate="print"/>
          <a:stretch>
            <a:fillRect/>
          </a:stretch>
        </p:blipFill>
        <p:spPr>
          <a:xfrm>
            <a:off x="5411470" y="2651125"/>
            <a:ext cx="2371725" cy="228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750" y="1066165"/>
            <a:ext cx="9592945" cy="384810"/>
          </a:xfrm>
          <a:prstGeom prst="rect">
            <a:avLst/>
          </a:prstGeom>
          <a:noFill/>
        </p:spPr>
        <p:txBody>
          <a:bodyPr wrap="square" rtlCol="0" anchor="t">
            <a:spAutoFit/>
          </a:bodyPr>
          <a:lstStyle/>
          <a:p>
            <a:r>
              <a:rPr lang="zh-CN" altLang="zh-CN"/>
              <a:t>候选人追寻的是什么？ </a:t>
            </a:r>
            <a:endParaRPr lang="en-US" altLang="zh-CN"/>
          </a:p>
        </p:txBody>
      </p:sp>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3" name="文本框 2"/>
          <p:cNvSpPr txBox="1"/>
          <p:nvPr/>
        </p:nvSpPr>
        <p:spPr>
          <a:xfrm>
            <a:off x="666750" y="1543685"/>
            <a:ext cx="12437110" cy="4785360"/>
          </a:xfrm>
          <a:prstGeom prst="rect">
            <a:avLst/>
          </a:prstGeom>
          <a:noFill/>
        </p:spPr>
        <p:txBody>
          <a:bodyPr wrap="square" rtlCol="0" anchor="t">
            <a:spAutoFit/>
          </a:bodyPr>
          <a:lstStyle/>
          <a:p>
            <a:r>
              <a:rPr lang="zh-CN" altLang="en-US" sz="2800">
                <a:ln w="22225">
                  <a:solidFill>
                    <a:schemeClr val="accent2"/>
                  </a:solidFill>
                  <a:prstDash val="solid"/>
                </a:ln>
                <a:solidFill>
                  <a:schemeClr val="accent2">
                    <a:lumMod val="40000"/>
                    <a:lumOff val="60000"/>
                  </a:schemeClr>
                </a:solidFill>
                <a:effectLst/>
              </a:rPr>
              <a:t>雇主综合价值</a:t>
            </a:r>
          </a:p>
          <a:p>
            <a:endParaRPr lang="zh-CN" altLang="en-US" b="1">
              <a:ln/>
              <a:solidFill>
                <a:schemeClr val="accent1"/>
              </a:solidFill>
              <a:effectLst>
                <a:outerShdw blurRad="38100" dist="25400" dir="5400000" algn="ctr" rotWithShape="0">
                  <a:srgbClr val="6E747A">
                    <a:alpha val="43000"/>
                  </a:srgbClr>
                </a:outerShdw>
              </a:effectLst>
            </a:endParaRPr>
          </a:p>
          <a:p>
            <a:r>
              <a:rPr lang="zh-CN" altLang="en-US" sz="2000" b="1">
                <a:ln/>
                <a:solidFill>
                  <a:schemeClr val="accent1"/>
                </a:solidFill>
                <a:effectLst>
                  <a:outerShdw blurRad="38100" dist="25400" dir="5400000" algn="ctr" rotWithShape="0">
                    <a:srgbClr val="6E747A">
                      <a:alpha val="43000"/>
                    </a:srgbClr>
                  </a:outerShdw>
                </a:effectLst>
              </a:rPr>
              <a:t>公司发展及企业文化</a:t>
            </a:r>
            <a:r>
              <a:rPr lang="zh-CN" altLang="en-US" sz="2000"/>
              <a:t>：是否拥有立足未来持续发展的产品或服务？企业文化的特性与喜好？</a:t>
            </a:r>
          </a:p>
          <a:p>
            <a:endParaRPr lang="zh-CN" altLang="en-US" sz="2000"/>
          </a:p>
          <a:p>
            <a:r>
              <a:rPr lang="zh-CN" altLang="en-US" sz="2000" b="1">
                <a:ln/>
                <a:solidFill>
                  <a:schemeClr val="accent1"/>
                </a:solidFill>
                <a:effectLst>
                  <a:outerShdw blurRad="38100" dist="25400" dir="5400000" algn="ctr" rotWithShape="0">
                    <a:srgbClr val="6E747A">
                      <a:alpha val="43000"/>
                    </a:srgbClr>
                  </a:outerShdw>
                </a:effectLst>
              </a:rPr>
              <a:t>贡献度</a:t>
            </a:r>
            <a:r>
              <a:rPr lang="zh-CN" altLang="en-US" sz="2000"/>
              <a:t>：职位是否能对企业产生重大的影响或价值？</a:t>
            </a:r>
          </a:p>
          <a:p>
            <a:endParaRPr lang="zh-CN" altLang="en-US" sz="2000"/>
          </a:p>
          <a:p>
            <a:r>
              <a:rPr lang="zh-CN" altLang="en-US" sz="2000" b="1">
                <a:ln/>
                <a:solidFill>
                  <a:schemeClr val="accent1"/>
                </a:solidFill>
                <a:effectLst>
                  <a:outerShdw blurRad="38100" dist="25400" dir="5400000" algn="ctr" rotWithShape="0">
                    <a:srgbClr val="6E747A">
                      <a:alpha val="43000"/>
                    </a:srgbClr>
                  </a:outerShdw>
                </a:effectLst>
              </a:rPr>
              <a:t>岗位</a:t>
            </a:r>
            <a:r>
              <a:rPr lang="zh-CN" altLang="en-US" sz="2000"/>
              <a:t>：工作是否有趣，是否符合经验和能力？是否能够在此岗位中获得佳绩？</a:t>
            </a:r>
          </a:p>
          <a:p>
            <a:endParaRPr lang="zh-CN" altLang="en-US" sz="2000"/>
          </a:p>
          <a:p>
            <a:r>
              <a:rPr lang="zh-CN" altLang="en-US" sz="2000" b="1">
                <a:ln/>
                <a:solidFill>
                  <a:schemeClr val="accent1"/>
                </a:solidFill>
                <a:effectLst>
                  <a:outerShdw blurRad="38100" dist="25400" dir="5400000" algn="ctr" rotWithShape="0">
                    <a:srgbClr val="6E747A">
                      <a:alpha val="43000"/>
                    </a:srgbClr>
                  </a:outerShdw>
                </a:effectLst>
              </a:rPr>
              <a:t>职业发展</a:t>
            </a:r>
            <a:r>
              <a:rPr lang="zh-CN" altLang="en-US" sz="2000"/>
              <a:t>：组织是否能提供职业成长的机会？是否具备职业晋升渠道？</a:t>
            </a:r>
          </a:p>
          <a:p>
            <a:endParaRPr lang="zh-CN" altLang="en-US" sz="2000"/>
          </a:p>
          <a:p>
            <a:r>
              <a:rPr lang="zh-CN" altLang="en-US" sz="2000" b="1">
                <a:ln/>
                <a:solidFill>
                  <a:schemeClr val="accent1"/>
                </a:solidFill>
                <a:effectLst>
                  <a:outerShdw blurRad="38100" dist="25400" dir="5400000" algn="ctr" rotWithShape="0">
                    <a:srgbClr val="6E747A">
                      <a:alpha val="43000"/>
                    </a:srgbClr>
                  </a:outerShdw>
                </a:effectLst>
              </a:rPr>
              <a:t>领导和员工</a:t>
            </a:r>
            <a:r>
              <a:rPr lang="zh-CN" altLang="en-US" sz="2000"/>
              <a:t>：与我共事的人是否聪明睿智，是否易于相处、开放热情等？</a:t>
            </a:r>
          </a:p>
          <a:p>
            <a:endParaRPr lang="zh-CN" altLang="en-US" sz="2000"/>
          </a:p>
          <a:p>
            <a:r>
              <a:rPr lang="zh-CN" altLang="en-US" sz="2000" b="1">
                <a:ln/>
                <a:solidFill>
                  <a:schemeClr val="accent1"/>
                </a:solidFill>
                <a:effectLst>
                  <a:outerShdw blurRad="38100" dist="25400" dir="5400000" algn="ctr" rotWithShape="0">
                    <a:srgbClr val="6E747A">
                      <a:alpha val="43000"/>
                    </a:srgbClr>
                  </a:outerShdw>
                </a:effectLst>
              </a:rPr>
              <a:t>办公环境及地点</a:t>
            </a:r>
            <a:r>
              <a:rPr lang="zh-CN" altLang="en-US" sz="2000"/>
              <a:t>：办公环境是否轻松快乐，让人精力充沛？地点的便利性？</a:t>
            </a:r>
          </a:p>
          <a:p>
            <a:endParaRPr lang="zh-CN" altLang="en-US" sz="2000"/>
          </a:p>
          <a:p>
            <a:r>
              <a:rPr lang="zh-CN" altLang="en-US" sz="2000" b="1">
                <a:ln/>
                <a:solidFill>
                  <a:schemeClr val="accent1"/>
                </a:solidFill>
                <a:effectLst>
                  <a:outerShdw blurRad="38100" dist="25400" dir="5400000" algn="ctr" rotWithShape="0">
                    <a:srgbClr val="6E747A">
                      <a:alpha val="43000"/>
                    </a:srgbClr>
                  </a:outerShdw>
                </a:effectLst>
              </a:rPr>
              <a:t>薪酬福利</a:t>
            </a:r>
            <a:r>
              <a:rPr lang="zh-CN" altLang="en-US" sz="2000"/>
              <a:t>：总体的薪酬福利如何，是否包含医疗保健及其他额外福利？</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333039" y="1801886"/>
            <a:ext cx="8087995" cy="2123658"/>
          </a:xfrm>
          <a:prstGeom prst="rect">
            <a:avLst/>
          </a:prstGeom>
        </p:spPr>
        <p:txBody>
          <a:bodyPr wrap="square">
            <a:spAutoFit/>
          </a:bodyPr>
          <a:lstStyle/>
          <a:p>
            <a:pPr indent="0">
              <a:buFont typeface="Wingdings" panose="05000000000000000000" charset="0"/>
              <a:buNone/>
            </a:pPr>
            <a:r>
              <a:rPr lang="zh-CN" altLang="en-US" sz="3200" dirty="0" smtClean="0">
                <a:solidFill>
                  <a:schemeClr val="tx1">
                    <a:lumMod val="65000"/>
                    <a:lumOff val="35000"/>
                  </a:schemeClr>
                </a:solidFill>
              </a:rPr>
              <a:t>       如何</a:t>
            </a:r>
            <a:r>
              <a:rPr lang="zh-CN" altLang="en-US" sz="3200" dirty="0">
                <a:solidFill>
                  <a:schemeClr val="tx1">
                    <a:lumMod val="65000"/>
                    <a:lumOff val="35000"/>
                  </a:schemeClr>
                </a:solidFill>
              </a:rPr>
              <a:t>从招聘工作中解脱出来</a:t>
            </a:r>
            <a:r>
              <a:rPr lang="zh-CN" altLang="en-US" sz="3200" dirty="0" smtClean="0">
                <a:solidFill>
                  <a:schemeClr val="tx1">
                    <a:lumMod val="65000"/>
                    <a:lumOff val="35000"/>
                  </a:schemeClr>
                </a:solidFill>
              </a:rPr>
              <a:t>，</a:t>
            </a:r>
            <a:endParaRPr lang="en-US" altLang="zh-CN" sz="3200" dirty="0" smtClean="0">
              <a:solidFill>
                <a:schemeClr val="tx1">
                  <a:lumMod val="65000"/>
                  <a:lumOff val="35000"/>
                </a:schemeClr>
              </a:solidFill>
            </a:endParaRPr>
          </a:p>
          <a:p>
            <a:pPr indent="0">
              <a:buFont typeface="Wingdings" panose="05000000000000000000" charset="0"/>
              <a:buNone/>
            </a:pPr>
            <a:endParaRPr lang="en-US" altLang="zh-CN" sz="3200" dirty="0" smtClean="0">
              <a:solidFill>
                <a:schemeClr val="tx1">
                  <a:lumMod val="65000"/>
                  <a:lumOff val="35000"/>
                </a:schemeClr>
              </a:solidFill>
            </a:endParaRPr>
          </a:p>
          <a:p>
            <a:pPr indent="0">
              <a:buFont typeface="Wingdings" panose="05000000000000000000" charset="0"/>
              <a:buNone/>
            </a:pPr>
            <a:r>
              <a:rPr lang="en-US" altLang="zh-CN" sz="3200" dirty="0" smtClean="0">
                <a:solidFill>
                  <a:schemeClr val="tx1">
                    <a:lumMod val="65000"/>
                    <a:lumOff val="35000"/>
                  </a:schemeClr>
                </a:solidFill>
              </a:rPr>
              <a:t>                   </a:t>
            </a:r>
            <a:r>
              <a:rPr lang="zh-CN" altLang="en-US" sz="3200" dirty="0" smtClean="0">
                <a:solidFill>
                  <a:schemeClr val="tx1">
                    <a:lumMod val="65000"/>
                    <a:lumOff val="35000"/>
                  </a:schemeClr>
                </a:solidFill>
              </a:rPr>
              <a:t>提升</a:t>
            </a:r>
            <a:r>
              <a:rPr lang="zh-CN" altLang="en-US" sz="3600" dirty="0">
                <a:ln/>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招聘力</a:t>
            </a:r>
            <a:r>
              <a:rPr lang="zh-CN" altLang="en-US" sz="3200" dirty="0">
                <a:solidFill>
                  <a:schemeClr val="tx1">
                    <a:lumMod val="65000"/>
                    <a:lumOff val="35000"/>
                  </a:schemeClr>
                </a:solidFill>
              </a:rPr>
              <a:t>！</a:t>
            </a:r>
          </a:p>
          <a:p>
            <a:pPr indent="0">
              <a:buFont typeface="Wingdings" panose="05000000000000000000" charset="0"/>
              <a:buNone/>
            </a:pPr>
            <a:endParaRPr lang="zh-CN" altLang="en-US" sz="3200" dirty="0">
              <a:solidFill>
                <a:schemeClr val="tx1">
                  <a:lumMod val="65000"/>
                  <a:lumOff val="35000"/>
                </a:schemeClr>
              </a:solidFill>
            </a:endParaRPr>
          </a:p>
        </p:txBody>
      </p:sp>
      <p:sp>
        <p:nvSpPr>
          <p:cNvPr id="20" name="文本框 19"/>
          <p:cNvSpPr txBox="1"/>
          <p:nvPr/>
        </p:nvSpPr>
        <p:spPr>
          <a:xfrm>
            <a:off x="1250020" y="465436"/>
            <a:ext cx="4854624" cy="417830"/>
          </a:xfrm>
          <a:prstGeom prst="rect">
            <a:avLst/>
          </a:prstGeom>
          <a:noFill/>
        </p:spPr>
        <p:txBody>
          <a:bodyPr wrap="square" rtlCol="0">
            <a:spAutoFit/>
          </a:bodyPr>
          <a:lstStyle/>
          <a:p>
            <a:r>
              <a:rPr lang="zh-CN" altLang="en-US" sz="2000" b="1" dirty="0" smtClean="0">
                <a:solidFill>
                  <a:schemeClr val="bg1"/>
                </a:solidFill>
              </a:rPr>
              <a:t>我们想要的</a:t>
            </a:r>
            <a:r>
              <a:rPr lang="en-US" altLang="zh-CN" sz="2000" b="1" dirty="0" smtClean="0">
                <a:solidFill>
                  <a:schemeClr val="bg1"/>
                </a:solidFill>
              </a:rPr>
              <a:t> </a:t>
            </a:r>
          </a:p>
        </p:txBody>
      </p:sp>
      <p:pic>
        <p:nvPicPr>
          <p:cNvPr id="2" name="图片 1"/>
          <p:cNvPicPr>
            <a:picLocks noChangeAspect="1"/>
          </p:cNvPicPr>
          <p:nvPr/>
        </p:nvPicPr>
        <p:blipFill>
          <a:blip r:embed="rId2" cstate="print"/>
          <a:stretch>
            <a:fillRect/>
          </a:stretch>
        </p:blipFill>
        <p:spPr>
          <a:xfrm>
            <a:off x="8740140" y="4264025"/>
            <a:ext cx="3451225" cy="24955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招聘流程及结果的掌控 </a:t>
            </a:r>
          </a:p>
        </p:txBody>
      </p:sp>
      <p:sp>
        <p:nvSpPr>
          <p:cNvPr id="22" name="矩形 21"/>
          <p:cNvSpPr/>
          <p:nvPr/>
        </p:nvSpPr>
        <p:spPr>
          <a:xfrm>
            <a:off x="3312160" y="989965"/>
            <a:ext cx="6220460" cy="613410"/>
          </a:xfrm>
          <a:prstGeom prst="rect">
            <a:avLst/>
          </a:prstGeom>
        </p:spPr>
        <p:txBody>
          <a:bodyPr wrap="square">
            <a:spAutoFit/>
          </a:bodyPr>
          <a:lstStyle/>
          <a:p>
            <a:pPr indent="0">
              <a:buFont typeface="Wingdings" panose="05000000000000000000" charset="0"/>
              <a:buNone/>
            </a:pPr>
            <a:r>
              <a:rPr lang="zh-CN" altLang="en-US" sz="3200" dirty="0">
                <a:solidFill>
                  <a:schemeClr val="tx1">
                    <a:lumMod val="65000"/>
                    <a:lumOff val="35000"/>
                  </a:schemeClr>
                </a:solidFill>
                <a:sym typeface="+mn-ea"/>
              </a:rPr>
              <a:t>录用跟进</a:t>
            </a:r>
            <a:r>
              <a:rPr lang="en-US" altLang="zh-CN" sz="3200" dirty="0">
                <a:solidFill>
                  <a:schemeClr val="tx1">
                    <a:lumMod val="65000"/>
                    <a:lumOff val="35000"/>
                  </a:schemeClr>
                </a:solidFill>
              </a:rPr>
              <a:t>---</a:t>
            </a:r>
            <a:r>
              <a:rPr lang="zh-CN" altLang="en-US" sz="3200" dirty="0">
                <a:solidFill>
                  <a:schemeClr val="tx1">
                    <a:lumMod val="65000"/>
                    <a:lumOff val="35000"/>
                  </a:schemeClr>
                </a:solidFill>
              </a:rPr>
              <a:t>对候选人的掌控</a:t>
            </a:r>
            <a:endParaRPr lang="zh-CN" altLang="en-US" dirty="0">
              <a:solidFill>
                <a:schemeClr val="tx1">
                  <a:lumMod val="65000"/>
                  <a:lumOff val="35000"/>
                </a:schemeClr>
              </a:solidFill>
            </a:endParaRPr>
          </a:p>
        </p:txBody>
      </p:sp>
      <p:pic>
        <p:nvPicPr>
          <p:cNvPr id="4" name="图片 3"/>
          <p:cNvPicPr>
            <a:picLocks noChangeAspect="1"/>
          </p:cNvPicPr>
          <p:nvPr/>
        </p:nvPicPr>
        <p:blipFill>
          <a:blip r:embed="rId2" cstate="print"/>
          <a:stretch>
            <a:fillRect/>
          </a:stretch>
        </p:blipFill>
        <p:spPr>
          <a:xfrm>
            <a:off x="2081530" y="1497330"/>
            <a:ext cx="7932420" cy="50495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80676"/>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分享提纲 </a:t>
            </a:r>
          </a:p>
        </p:txBody>
      </p:sp>
      <p:sp>
        <p:nvSpPr>
          <p:cNvPr id="22" name="矩形 21"/>
          <p:cNvSpPr/>
          <p:nvPr/>
        </p:nvSpPr>
        <p:spPr>
          <a:xfrm>
            <a:off x="2394585" y="1141095"/>
            <a:ext cx="8248650" cy="4943475"/>
          </a:xfrm>
          <a:prstGeom prst="rect">
            <a:avLst/>
          </a:prstGeom>
        </p:spPr>
        <p:txBody>
          <a:bodyPr wrap="square">
            <a:spAutoFit/>
          </a:bodyPr>
          <a:lstStyle/>
          <a:p>
            <a:pPr indent="0">
              <a:buFont typeface="Wingdings" panose="05000000000000000000" charset="0"/>
              <a:buNone/>
            </a:pPr>
            <a:endParaRPr lang="zh-CN" altLang="en-US" sz="40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sym typeface="+mn-ea"/>
              </a:rPr>
              <a:t>需求管理</a:t>
            </a:r>
            <a:r>
              <a:rPr lang="zh-CN" altLang="en-US" sz="3200" dirty="0">
                <a:solidFill>
                  <a:schemeClr val="tx1">
                    <a:lumMod val="65000"/>
                    <a:lumOff val="35000"/>
                  </a:schemeClr>
                </a:solidFill>
              </a:rPr>
              <a:t>和</a:t>
            </a:r>
            <a:r>
              <a:rPr lang="zh-CN" altLang="en-US" sz="3200" dirty="0">
                <a:solidFill>
                  <a:schemeClr val="tx1">
                    <a:lumMod val="65000"/>
                    <a:lumOff val="35000"/>
                  </a:schemeClr>
                </a:solidFill>
                <a:sym typeface="+mn-ea"/>
              </a:rPr>
              <a:t>招聘定位</a:t>
            </a:r>
            <a:endParaRPr lang="zh-CN" altLang="en-US" sz="3200" dirty="0">
              <a:solidFill>
                <a:schemeClr val="tx1">
                  <a:lumMod val="65000"/>
                  <a:lumOff val="35000"/>
                </a:schemeClr>
              </a:solidFill>
            </a:endParaRP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招聘渠道资源运用</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招聘流程及结果的掌控</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系统解决人才需求问题</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grpSp>
        <p:nvGrpSpPr>
          <p:cNvPr id="9" name="组合 8"/>
          <p:cNvGrpSpPr/>
          <p:nvPr/>
        </p:nvGrpSpPr>
        <p:grpSpPr>
          <a:xfrm>
            <a:off x="10262394" y="4972906"/>
            <a:ext cx="1406660" cy="1509957"/>
            <a:chOff x="10477241" y="3704756"/>
            <a:chExt cx="735013" cy="788988"/>
          </a:xfrm>
          <a:solidFill>
            <a:srgbClr val="3B4449"/>
          </a:solidFill>
        </p:grpSpPr>
        <p:sp>
          <p:nvSpPr>
            <p:cNvPr id="5" name="Freeform 74"/>
            <p:cNvSpPr/>
            <p:nvPr/>
          </p:nvSpPr>
          <p:spPr bwMode="auto">
            <a:xfrm>
              <a:off x="10477241" y="4185769"/>
              <a:ext cx="735013" cy="307975"/>
            </a:xfrm>
            <a:custGeom>
              <a:avLst/>
              <a:gdLst>
                <a:gd name="T0" fmla="*/ 98 w 196"/>
                <a:gd name="T1" fmla="*/ 0 h 82"/>
                <a:gd name="T2" fmla="*/ 0 w 196"/>
                <a:gd name="T3" fmla="*/ 82 h 82"/>
                <a:gd name="T4" fmla="*/ 196 w 196"/>
                <a:gd name="T5" fmla="*/ 82 h 82"/>
                <a:gd name="T6" fmla="*/ 98 w 196"/>
                <a:gd name="T7" fmla="*/ 0 h 82"/>
              </a:gdLst>
              <a:ahLst/>
              <a:cxnLst>
                <a:cxn ang="0">
                  <a:pos x="T0" y="T1"/>
                </a:cxn>
                <a:cxn ang="0">
                  <a:pos x="T2" y="T3"/>
                </a:cxn>
                <a:cxn ang="0">
                  <a:pos x="T4" y="T5"/>
                </a:cxn>
                <a:cxn ang="0">
                  <a:pos x="T6" y="T7"/>
                </a:cxn>
              </a:cxnLst>
              <a:rect l="0" t="0" r="r" b="b"/>
              <a:pathLst>
                <a:path w="196" h="82">
                  <a:moveTo>
                    <a:pt x="98" y="0"/>
                  </a:moveTo>
                  <a:cubicBezTo>
                    <a:pt x="44" y="0"/>
                    <a:pt x="0" y="37"/>
                    <a:pt x="0" y="82"/>
                  </a:cubicBezTo>
                  <a:cubicBezTo>
                    <a:pt x="196" y="82"/>
                    <a:pt x="196" y="82"/>
                    <a:pt x="196" y="82"/>
                  </a:cubicBezTo>
                  <a:cubicBezTo>
                    <a:pt x="196" y="37"/>
                    <a:pt x="152" y="0"/>
                    <a:pt x="9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5"/>
            <p:cNvSpPr/>
            <p:nvPr/>
          </p:nvSpPr>
          <p:spPr bwMode="auto">
            <a:xfrm>
              <a:off x="10958254" y="3704756"/>
              <a:ext cx="184150" cy="560388"/>
            </a:xfrm>
            <a:custGeom>
              <a:avLst/>
              <a:gdLst>
                <a:gd name="T0" fmla="*/ 25 w 49"/>
                <a:gd name="T1" fmla="*/ 6 h 149"/>
                <a:gd name="T2" fmla="*/ 0 w 49"/>
                <a:gd name="T3" fmla="*/ 12 h 149"/>
                <a:gd name="T4" fmla="*/ 0 w 49"/>
                <a:gd name="T5" fmla="*/ 21 h 149"/>
                <a:gd name="T6" fmla="*/ 0 w 49"/>
                <a:gd name="T7" fmla="*/ 45 h 149"/>
                <a:gd name="T8" fmla="*/ 0 w 49"/>
                <a:gd name="T9" fmla="*/ 149 h 149"/>
                <a:gd name="T10" fmla="*/ 5 w 49"/>
                <a:gd name="T11" fmla="*/ 149 h 149"/>
                <a:gd name="T12" fmla="*/ 5 w 49"/>
                <a:gd name="T13" fmla="*/ 45 h 149"/>
                <a:gd name="T14" fmla="*/ 25 w 49"/>
                <a:gd name="T15" fmla="*/ 40 h 149"/>
                <a:gd name="T16" fmla="*/ 49 w 49"/>
                <a:gd name="T17" fmla="*/ 45 h 149"/>
                <a:gd name="T18" fmla="*/ 49 w 49"/>
                <a:gd name="T19" fmla="*/ 12 h 149"/>
                <a:gd name="T20" fmla="*/ 25 w 49"/>
                <a:gd name="T21" fmla="*/ 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49">
                  <a:moveTo>
                    <a:pt x="25" y="6"/>
                  </a:moveTo>
                  <a:cubicBezTo>
                    <a:pt x="16" y="13"/>
                    <a:pt x="0" y="12"/>
                    <a:pt x="0" y="12"/>
                  </a:cubicBezTo>
                  <a:cubicBezTo>
                    <a:pt x="0" y="21"/>
                    <a:pt x="0" y="21"/>
                    <a:pt x="0" y="21"/>
                  </a:cubicBezTo>
                  <a:cubicBezTo>
                    <a:pt x="0" y="45"/>
                    <a:pt x="0" y="45"/>
                    <a:pt x="0" y="45"/>
                  </a:cubicBezTo>
                  <a:cubicBezTo>
                    <a:pt x="0" y="149"/>
                    <a:pt x="0" y="149"/>
                    <a:pt x="0" y="149"/>
                  </a:cubicBezTo>
                  <a:cubicBezTo>
                    <a:pt x="5" y="149"/>
                    <a:pt x="5" y="149"/>
                    <a:pt x="5" y="149"/>
                  </a:cubicBezTo>
                  <a:cubicBezTo>
                    <a:pt x="5" y="45"/>
                    <a:pt x="5" y="45"/>
                    <a:pt x="5" y="45"/>
                  </a:cubicBezTo>
                  <a:cubicBezTo>
                    <a:pt x="10" y="45"/>
                    <a:pt x="18" y="43"/>
                    <a:pt x="25" y="40"/>
                  </a:cubicBezTo>
                  <a:cubicBezTo>
                    <a:pt x="38" y="33"/>
                    <a:pt x="49" y="45"/>
                    <a:pt x="49" y="45"/>
                  </a:cubicBezTo>
                  <a:cubicBezTo>
                    <a:pt x="49" y="12"/>
                    <a:pt x="49" y="12"/>
                    <a:pt x="49" y="12"/>
                  </a:cubicBezTo>
                  <a:cubicBezTo>
                    <a:pt x="49" y="12"/>
                    <a:pt x="33" y="0"/>
                    <a:pt x="25" y="6"/>
                  </a:cubicBezTo>
                  <a:close/>
                </a:path>
              </a:pathLst>
            </a:custGeom>
            <a:solidFill>
              <a:srgbClr val="ED7D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6"/>
            <p:cNvSpPr/>
            <p:nvPr/>
          </p:nvSpPr>
          <p:spPr bwMode="auto">
            <a:xfrm>
              <a:off x="10716954" y="3880969"/>
              <a:ext cx="260350" cy="384175"/>
            </a:xfrm>
            <a:custGeom>
              <a:avLst/>
              <a:gdLst>
                <a:gd name="T0" fmla="*/ 68 w 69"/>
                <a:gd name="T1" fmla="*/ 10 h 102"/>
                <a:gd name="T2" fmla="*/ 64 w 69"/>
                <a:gd name="T3" fmla="*/ 8 h 102"/>
                <a:gd name="T4" fmla="*/ 61 w 69"/>
                <a:gd name="T5" fmla="*/ 10 h 102"/>
                <a:gd name="T6" fmla="*/ 61 w 69"/>
                <a:gd name="T7" fmla="*/ 10 h 102"/>
                <a:gd name="T8" fmla="*/ 60 w 69"/>
                <a:gd name="T9" fmla="*/ 10 h 102"/>
                <a:gd name="T10" fmla="*/ 54 w 69"/>
                <a:gd name="T11" fmla="*/ 14 h 102"/>
                <a:gd name="T12" fmla="*/ 54 w 69"/>
                <a:gd name="T13" fmla="*/ 13 h 102"/>
                <a:gd name="T14" fmla="*/ 39 w 69"/>
                <a:gd name="T15" fmla="*/ 0 h 102"/>
                <a:gd name="T16" fmla="*/ 33 w 69"/>
                <a:gd name="T17" fmla="*/ 0 h 102"/>
                <a:gd name="T18" fmla="*/ 27 w 69"/>
                <a:gd name="T19" fmla="*/ 9 h 102"/>
                <a:gd name="T20" fmla="*/ 22 w 69"/>
                <a:gd name="T21" fmla="*/ 0 h 102"/>
                <a:gd name="T22" fmla="*/ 16 w 69"/>
                <a:gd name="T23" fmla="*/ 0 h 102"/>
                <a:gd name="T24" fmla="*/ 0 w 69"/>
                <a:gd name="T25" fmla="*/ 13 h 102"/>
                <a:gd name="T26" fmla="*/ 0 w 69"/>
                <a:gd name="T27" fmla="*/ 40 h 102"/>
                <a:gd name="T28" fmla="*/ 0 w 69"/>
                <a:gd name="T29" fmla="*/ 40 h 102"/>
                <a:gd name="T30" fmla="*/ 0 w 69"/>
                <a:gd name="T31" fmla="*/ 41 h 102"/>
                <a:gd name="T32" fmla="*/ 5 w 69"/>
                <a:gd name="T33" fmla="*/ 45 h 102"/>
                <a:gd name="T34" fmla="*/ 10 w 69"/>
                <a:gd name="T35" fmla="*/ 41 h 102"/>
                <a:gd name="T36" fmla="*/ 10 w 69"/>
                <a:gd name="T37" fmla="*/ 40 h 102"/>
                <a:gd name="T38" fmla="*/ 10 w 69"/>
                <a:gd name="T39" fmla="*/ 40 h 102"/>
                <a:gd name="T40" fmla="*/ 10 w 69"/>
                <a:gd name="T41" fmla="*/ 15 h 102"/>
                <a:gd name="T42" fmla="*/ 13 w 69"/>
                <a:gd name="T43" fmla="*/ 15 h 102"/>
                <a:gd name="T44" fmla="*/ 13 w 69"/>
                <a:gd name="T45" fmla="*/ 96 h 102"/>
                <a:gd name="T46" fmla="*/ 19 w 69"/>
                <a:gd name="T47" fmla="*/ 102 h 102"/>
                <a:gd name="T48" fmla="*/ 26 w 69"/>
                <a:gd name="T49" fmla="*/ 96 h 102"/>
                <a:gd name="T50" fmla="*/ 26 w 69"/>
                <a:gd name="T51" fmla="*/ 43 h 102"/>
                <a:gd name="T52" fmla="*/ 29 w 69"/>
                <a:gd name="T53" fmla="*/ 43 h 102"/>
                <a:gd name="T54" fmla="*/ 29 w 69"/>
                <a:gd name="T55" fmla="*/ 96 h 102"/>
                <a:gd name="T56" fmla="*/ 29 w 69"/>
                <a:gd name="T57" fmla="*/ 96 h 102"/>
                <a:gd name="T58" fmla="*/ 35 w 69"/>
                <a:gd name="T59" fmla="*/ 102 h 102"/>
                <a:gd name="T60" fmla="*/ 42 w 69"/>
                <a:gd name="T61" fmla="*/ 96 h 102"/>
                <a:gd name="T62" fmla="*/ 42 w 69"/>
                <a:gd name="T63" fmla="*/ 15 h 102"/>
                <a:gd name="T64" fmla="*/ 45 w 69"/>
                <a:gd name="T65" fmla="*/ 15 h 102"/>
                <a:gd name="T66" fmla="*/ 45 w 69"/>
                <a:gd name="T67" fmla="*/ 23 h 102"/>
                <a:gd name="T68" fmla="*/ 45 w 69"/>
                <a:gd name="T69" fmla="*/ 23 h 102"/>
                <a:gd name="T70" fmla="*/ 50 w 69"/>
                <a:gd name="T71" fmla="*/ 28 h 102"/>
                <a:gd name="T72" fmla="*/ 52 w 69"/>
                <a:gd name="T73" fmla="*/ 27 h 102"/>
                <a:gd name="T74" fmla="*/ 52 w 69"/>
                <a:gd name="T75" fmla="*/ 27 h 102"/>
                <a:gd name="T76" fmla="*/ 60 w 69"/>
                <a:gd name="T77" fmla="*/ 22 h 102"/>
                <a:gd name="T78" fmla="*/ 64 w 69"/>
                <a:gd name="T79" fmla="*/ 19 h 102"/>
                <a:gd name="T80" fmla="*/ 67 w 69"/>
                <a:gd name="T81" fmla="*/ 17 h 102"/>
                <a:gd name="T82" fmla="*/ 67 w 69"/>
                <a:gd name="T83" fmla="*/ 17 h 102"/>
                <a:gd name="T84" fmla="*/ 67 w 69"/>
                <a:gd name="T85" fmla="*/ 17 h 102"/>
                <a:gd name="T86" fmla="*/ 68 w 69"/>
                <a:gd name="T8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102">
                  <a:moveTo>
                    <a:pt x="68" y="10"/>
                  </a:moveTo>
                  <a:cubicBezTo>
                    <a:pt x="67" y="9"/>
                    <a:pt x="66" y="9"/>
                    <a:pt x="64" y="8"/>
                  </a:cubicBezTo>
                  <a:cubicBezTo>
                    <a:pt x="63" y="8"/>
                    <a:pt x="62" y="9"/>
                    <a:pt x="61" y="10"/>
                  </a:cubicBezTo>
                  <a:cubicBezTo>
                    <a:pt x="61" y="10"/>
                    <a:pt x="61" y="10"/>
                    <a:pt x="61" y="10"/>
                  </a:cubicBezTo>
                  <a:cubicBezTo>
                    <a:pt x="60" y="10"/>
                    <a:pt x="60" y="10"/>
                    <a:pt x="60" y="10"/>
                  </a:cubicBezTo>
                  <a:cubicBezTo>
                    <a:pt x="54" y="14"/>
                    <a:pt x="54" y="14"/>
                    <a:pt x="54" y="14"/>
                  </a:cubicBezTo>
                  <a:cubicBezTo>
                    <a:pt x="54" y="13"/>
                    <a:pt x="54" y="13"/>
                    <a:pt x="54" y="13"/>
                  </a:cubicBezTo>
                  <a:cubicBezTo>
                    <a:pt x="53" y="0"/>
                    <a:pt x="39" y="0"/>
                    <a:pt x="39" y="0"/>
                  </a:cubicBezTo>
                  <a:cubicBezTo>
                    <a:pt x="33" y="0"/>
                    <a:pt x="33" y="0"/>
                    <a:pt x="33" y="0"/>
                  </a:cubicBezTo>
                  <a:cubicBezTo>
                    <a:pt x="27" y="9"/>
                    <a:pt x="27" y="9"/>
                    <a:pt x="27" y="9"/>
                  </a:cubicBezTo>
                  <a:cubicBezTo>
                    <a:pt x="22" y="0"/>
                    <a:pt x="22" y="0"/>
                    <a:pt x="22" y="0"/>
                  </a:cubicBezTo>
                  <a:cubicBezTo>
                    <a:pt x="16" y="0"/>
                    <a:pt x="16" y="0"/>
                    <a:pt x="16" y="0"/>
                  </a:cubicBezTo>
                  <a:cubicBezTo>
                    <a:pt x="0" y="1"/>
                    <a:pt x="0" y="13"/>
                    <a:pt x="0" y="13"/>
                  </a:cubicBezTo>
                  <a:cubicBezTo>
                    <a:pt x="0" y="40"/>
                    <a:pt x="0" y="40"/>
                    <a:pt x="0" y="40"/>
                  </a:cubicBezTo>
                  <a:cubicBezTo>
                    <a:pt x="0" y="40"/>
                    <a:pt x="0" y="40"/>
                    <a:pt x="0" y="40"/>
                  </a:cubicBezTo>
                  <a:cubicBezTo>
                    <a:pt x="0" y="40"/>
                    <a:pt x="0" y="41"/>
                    <a:pt x="0" y="41"/>
                  </a:cubicBezTo>
                  <a:cubicBezTo>
                    <a:pt x="0" y="43"/>
                    <a:pt x="3" y="45"/>
                    <a:pt x="5" y="45"/>
                  </a:cubicBezTo>
                  <a:cubicBezTo>
                    <a:pt x="8" y="45"/>
                    <a:pt x="10" y="43"/>
                    <a:pt x="10" y="41"/>
                  </a:cubicBezTo>
                  <a:cubicBezTo>
                    <a:pt x="10" y="41"/>
                    <a:pt x="10" y="40"/>
                    <a:pt x="10" y="40"/>
                  </a:cubicBezTo>
                  <a:cubicBezTo>
                    <a:pt x="10" y="40"/>
                    <a:pt x="10" y="40"/>
                    <a:pt x="10" y="40"/>
                  </a:cubicBezTo>
                  <a:cubicBezTo>
                    <a:pt x="10" y="15"/>
                    <a:pt x="10" y="15"/>
                    <a:pt x="10" y="15"/>
                  </a:cubicBezTo>
                  <a:cubicBezTo>
                    <a:pt x="13" y="15"/>
                    <a:pt x="13" y="15"/>
                    <a:pt x="13" y="15"/>
                  </a:cubicBezTo>
                  <a:cubicBezTo>
                    <a:pt x="13" y="96"/>
                    <a:pt x="13" y="96"/>
                    <a:pt x="13" y="96"/>
                  </a:cubicBezTo>
                  <a:cubicBezTo>
                    <a:pt x="13" y="99"/>
                    <a:pt x="16" y="102"/>
                    <a:pt x="19" y="102"/>
                  </a:cubicBezTo>
                  <a:cubicBezTo>
                    <a:pt x="23" y="102"/>
                    <a:pt x="26" y="99"/>
                    <a:pt x="26" y="96"/>
                  </a:cubicBezTo>
                  <a:cubicBezTo>
                    <a:pt x="26" y="43"/>
                    <a:pt x="26" y="43"/>
                    <a:pt x="26" y="43"/>
                  </a:cubicBezTo>
                  <a:cubicBezTo>
                    <a:pt x="29" y="43"/>
                    <a:pt x="29" y="43"/>
                    <a:pt x="29" y="43"/>
                  </a:cubicBezTo>
                  <a:cubicBezTo>
                    <a:pt x="29" y="96"/>
                    <a:pt x="29" y="96"/>
                    <a:pt x="29" y="96"/>
                  </a:cubicBezTo>
                  <a:cubicBezTo>
                    <a:pt x="29" y="96"/>
                    <a:pt x="29" y="96"/>
                    <a:pt x="29" y="96"/>
                  </a:cubicBezTo>
                  <a:cubicBezTo>
                    <a:pt x="29" y="99"/>
                    <a:pt x="32" y="102"/>
                    <a:pt x="35" y="102"/>
                  </a:cubicBezTo>
                  <a:cubicBezTo>
                    <a:pt x="39" y="102"/>
                    <a:pt x="42" y="99"/>
                    <a:pt x="42" y="96"/>
                  </a:cubicBezTo>
                  <a:cubicBezTo>
                    <a:pt x="42" y="15"/>
                    <a:pt x="42" y="15"/>
                    <a:pt x="42" y="15"/>
                  </a:cubicBezTo>
                  <a:cubicBezTo>
                    <a:pt x="45" y="15"/>
                    <a:pt x="45" y="15"/>
                    <a:pt x="45" y="15"/>
                  </a:cubicBezTo>
                  <a:cubicBezTo>
                    <a:pt x="45" y="23"/>
                    <a:pt x="45" y="23"/>
                    <a:pt x="45" y="23"/>
                  </a:cubicBezTo>
                  <a:cubicBezTo>
                    <a:pt x="45" y="23"/>
                    <a:pt x="45" y="23"/>
                    <a:pt x="45" y="23"/>
                  </a:cubicBezTo>
                  <a:cubicBezTo>
                    <a:pt x="45" y="26"/>
                    <a:pt x="47" y="28"/>
                    <a:pt x="50" y="28"/>
                  </a:cubicBezTo>
                  <a:cubicBezTo>
                    <a:pt x="50" y="28"/>
                    <a:pt x="51" y="28"/>
                    <a:pt x="52" y="27"/>
                  </a:cubicBezTo>
                  <a:cubicBezTo>
                    <a:pt x="52" y="27"/>
                    <a:pt x="52" y="27"/>
                    <a:pt x="52" y="27"/>
                  </a:cubicBezTo>
                  <a:cubicBezTo>
                    <a:pt x="60" y="22"/>
                    <a:pt x="60" y="22"/>
                    <a:pt x="60" y="22"/>
                  </a:cubicBezTo>
                  <a:cubicBezTo>
                    <a:pt x="64" y="19"/>
                    <a:pt x="64" y="19"/>
                    <a:pt x="64" y="19"/>
                  </a:cubicBezTo>
                  <a:cubicBezTo>
                    <a:pt x="67" y="17"/>
                    <a:pt x="67" y="17"/>
                    <a:pt x="67" y="17"/>
                  </a:cubicBezTo>
                  <a:cubicBezTo>
                    <a:pt x="67" y="17"/>
                    <a:pt x="67" y="17"/>
                    <a:pt x="67" y="17"/>
                  </a:cubicBezTo>
                  <a:cubicBezTo>
                    <a:pt x="67" y="17"/>
                    <a:pt x="67" y="17"/>
                    <a:pt x="67" y="17"/>
                  </a:cubicBezTo>
                  <a:cubicBezTo>
                    <a:pt x="69" y="15"/>
                    <a:pt x="69" y="12"/>
                    <a:pt x="68"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77"/>
            <p:cNvSpPr>
              <a:spLocks noChangeArrowheads="1"/>
            </p:cNvSpPr>
            <p:nvPr/>
          </p:nvSpPr>
          <p:spPr bwMode="auto">
            <a:xfrm>
              <a:off x="10777279" y="3792069"/>
              <a:ext cx="87313" cy="82550"/>
            </a:xfrm>
            <a:prstGeom prst="ellipse">
              <a:avLst/>
            </a:pr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系统解决人才需求问题 </a:t>
            </a:r>
          </a:p>
        </p:txBody>
      </p:sp>
      <p:sp>
        <p:nvSpPr>
          <p:cNvPr id="22" name="矩形 21"/>
          <p:cNvSpPr/>
          <p:nvPr/>
        </p:nvSpPr>
        <p:spPr>
          <a:xfrm>
            <a:off x="1527175" y="1012190"/>
            <a:ext cx="8248650" cy="3843020"/>
          </a:xfrm>
          <a:prstGeom prst="rect">
            <a:avLst/>
          </a:prstGeom>
        </p:spPr>
        <p:txBody>
          <a:bodyPr wrap="square">
            <a:spAutoFit/>
          </a:bodyPr>
          <a:lstStyle/>
          <a:p>
            <a:pPr indent="0">
              <a:buFont typeface="Wingdings" panose="05000000000000000000" charset="0"/>
              <a:buNone/>
            </a:pPr>
            <a:endParaRPr lang="zh-CN" altLang="en-US" dirty="0">
              <a:solidFill>
                <a:schemeClr val="tx1">
                  <a:lumMod val="65000"/>
                  <a:lumOff val="35000"/>
                </a:schemeClr>
              </a:solidFill>
            </a:endParaRPr>
          </a:p>
          <a:p>
            <a:pPr indent="0">
              <a:buFont typeface="Wingdings" panose="05000000000000000000" charset="0"/>
              <a:buNone/>
            </a:pPr>
            <a:endParaRPr lang="zh-CN" altLang="en-US"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上述的分享主要是解决现实的招聘需求和问题，是应急之法，我们能拼加上方法得当，确实能解决眼前的招聘问题！</a:t>
            </a:r>
            <a:endParaRPr lang="en-US" altLang="zh-CN" sz="2400" dirty="0">
              <a:solidFill>
                <a:schemeClr val="tx1">
                  <a:lumMod val="65000"/>
                  <a:lumOff val="35000"/>
                </a:schemeClr>
              </a:solidFill>
            </a:endParaRPr>
          </a:p>
          <a:p>
            <a:endParaRPr lang="zh-CN" altLang="en-US" sz="2400" dirty="0">
              <a:solidFill>
                <a:schemeClr val="tx1">
                  <a:lumMod val="65000"/>
                  <a:lumOff val="35000"/>
                </a:schemeClr>
              </a:solidFill>
            </a:endParaRPr>
          </a:p>
          <a:p>
            <a:r>
              <a:rPr lang="zh-CN" altLang="en-US" sz="2400" dirty="0">
                <a:solidFill>
                  <a:schemeClr val="tx1">
                    <a:lumMod val="65000"/>
                    <a:lumOff val="35000"/>
                  </a:schemeClr>
                </a:solidFill>
              </a:rPr>
              <a:t>但</a:t>
            </a:r>
            <a:r>
              <a:rPr lang="en-US" altLang="zh-CN" sz="2400" dirty="0">
                <a:solidFill>
                  <a:schemeClr val="tx1">
                    <a:lumMod val="65000"/>
                    <a:lumOff val="35000"/>
                  </a:schemeClr>
                </a:solidFill>
              </a:rPr>
              <a:t>“</a:t>
            </a:r>
            <a:r>
              <a:rPr lang="zh-CN" altLang="en-US" sz="2400" dirty="0">
                <a:solidFill>
                  <a:schemeClr val="tx1">
                    <a:lumMod val="65000"/>
                    <a:lumOff val="35000"/>
                  </a:schemeClr>
                </a:solidFill>
              </a:rPr>
              <a:t>铁打的营盘，流水的兵</a:t>
            </a:r>
            <a:r>
              <a:rPr lang="en-US" altLang="zh-CN" sz="2400" dirty="0">
                <a:solidFill>
                  <a:schemeClr val="tx1">
                    <a:lumMod val="65000"/>
                    <a:lumOff val="35000"/>
                  </a:schemeClr>
                </a:solidFill>
              </a:rPr>
              <a:t>”</a:t>
            </a:r>
            <a:r>
              <a:rPr lang="zh-CN" altLang="en-US" sz="2400" dirty="0">
                <a:solidFill>
                  <a:schemeClr val="tx1">
                    <a:lumMod val="65000"/>
                    <a:lumOff val="35000"/>
                  </a:schemeClr>
                </a:solidFill>
              </a:rPr>
              <a:t>，找人永远都是持续的任务，是</a:t>
            </a:r>
            <a:r>
              <a:rPr lang="en-US" altLang="zh-CN" sz="2400" dirty="0">
                <a:solidFill>
                  <a:schemeClr val="tx1">
                    <a:lumMod val="65000"/>
                    <a:lumOff val="35000"/>
                  </a:schemeClr>
                </a:solidFill>
              </a:rPr>
              <a:t>HR</a:t>
            </a:r>
            <a:r>
              <a:rPr lang="zh-CN" altLang="en-US" sz="2400" dirty="0">
                <a:solidFill>
                  <a:schemeClr val="tx1">
                    <a:lumMod val="65000"/>
                    <a:lumOff val="35000"/>
                  </a:schemeClr>
                </a:solidFill>
              </a:rPr>
              <a:t>的</a:t>
            </a:r>
            <a:r>
              <a:rPr lang="en-US" altLang="zh-CN" sz="2400" dirty="0">
                <a:solidFill>
                  <a:schemeClr val="tx1">
                    <a:lumMod val="65000"/>
                    <a:lumOff val="35000"/>
                  </a:schemeClr>
                </a:solidFill>
              </a:rPr>
              <a:t>“</a:t>
            </a:r>
            <a:r>
              <a:rPr lang="zh-CN" altLang="en-US" sz="2400" dirty="0">
                <a:solidFill>
                  <a:schemeClr val="tx1">
                    <a:lumMod val="65000"/>
                    <a:lumOff val="35000"/>
                  </a:schemeClr>
                </a:solidFill>
              </a:rPr>
              <a:t>痛</a:t>
            </a:r>
            <a:r>
              <a:rPr lang="en-US" altLang="zh-CN" sz="2400" dirty="0">
                <a:solidFill>
                  <a:schemeClr val="tx1">
                    <a:lumMod val="65000"/>
                    <a:lumOff val="35000"/>
                  </a:schemeClr>
                </a:solidFill>
              </a:rPr>
              <a:t>”</a:t>
            </a:r>
            <a:r>
              <a:rPr lang="zh-CN" altLang="en-US" sz="2400" dirty="0">
                <a:solidFill>
                  <a:schemeClr val="tx1">
                    <a:lumMod val="65000"/>
                    <a:lumOff val="35000"/>
                  </a:schemeClr>
                </a:solidFill>
              </a:rPr>
              <a:t>。</a:t>
            </a:r>
          </a:p>
          <a:p>
            <a:endParaRPr lang="zh-CN" altLang="en-US" sz="2400" dirty="0">
              <a:solidFill>
                <a:schemeClr val="tx1">
                  <a:lumMod val="65000"/>
                  <a:lumOff val="35000"/>
                </a:schemeClr>
              </a:solidFill>
            </a:endParaRPr>
          </a:p>
          <a:p>
            <a:r>
              <a:rPr lang="zh-CN" altLang="en-US" sz="2400" dirty="0">
                <a:solidFill>
                  <a:schemeClr val="tx1">
                    <a:lumMod val="65000"/>
                    <a:lumOff val="35000"/>
                  </a:schemeClr>
                </a:solidFill>
              </a:rPr>
              <a:t>如何更好的做好招聘工作，提高我们的招聘力，其实还有</a:t>
            </a:r>
            <a:r>
              <a:rPr lang="zh-CN" altLang="en-US" sz="2400" dirty="0" smtClean="0">
                <a:solidFill>
                  <a:schemeClr val="tx1">
                    <a:lumMod val="65000"/>
                    <a:lumOff val="35000"/>
                  </a:schemeClr>
                </a:solidFill>
              </a:rPr>
              <a:t>更多。我们</a:t>
            </a:r>
            <a:r>
              <a:rPr lang="zh-CN" altLang="en-US" sz="2400" dirty="0">
                <a:solidFill>
                  <a:schemeClr val="tx1">
                    <a:lumMod val="65000"/>
                    <a:lumOff val="35000"/>
                  </a:schemeClr>
                </a:solidFill>
              </a:rPr>
              <a:t>可以把头抬起来，看看还有什么可以做的？</a:t>
            </a:r>
          </a:p>
          <a:p>
            <a:endParaRPr lang="zh-CN" altLang="en-US" dirty="0">
              <a:solidFill>
                <a:schemeClr val="tx1">
                  <a:lumMod val="65000"/>
                  <a:lumOff val="35000"/>
                </a:schemeClr>
              </a:solidFill>
            </a:endParaRPr>
          </a:p>
        </p:txBody>
      </p:sp>
      <p:pic>
        <p:nvPicPr>
          <p:cNvPr id="2" name="图片 1"/>
          <p:cNvPicPr>
            <a:picLocks noChangeAspect="1"/>
          </p:cNvPicPr>
          <p:nvPr/>
        </p:nvPicPr>
        <p:blipFill>
          <a:blip r:embed="rId2" cstate="print"/>
          <a:stretch>
            <a:fillRect/>
          </a:stretch>
        </p:blipFill>
        <p:spPr>
          <a:xfrm>
            <a:off x="8808720" y="4551045"/>
            <a:ext cx="3390265" cy="2286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系统解决人才需求问题 </a:t>
            </a:r>
          </a:p>
        </p:txBody>
      </p:sp>
      <p:sp>
        <p:nvSpPr>
          <p:cNvPr id="22" name="矩形 21"/>
          <p:cNvSpPr/>
          <p:nvPr/>
        </p:nvSpPr>
        <p:spPr>
          <a:xfrm>
            <a:off x="1755140" y="883920"/>
            <a:ext cx="8248650" cy="6007100"/>
          </a:xfrm>
          <a:prstGeom prst="rect">
            <a:avLst/>
          </a:prstGeom>
        </p:spPr>
        <p:txBody>
          <a:bodyPr wrap="square">
            <a:spAutoFit/>
          </a:bodyPr>
          <a:lstStyle/>
          <a:p>
            <a:pPr indent="0">
              <a:buFont typeface="Wingdings" panose="05000000000000000000" charset="0"/>
              <a:buNone/>
            </a:pPr>
            <a:endParaRPr lang="zh-CN" altLang="en-US" dirty="0">
              <a:solidFill>
                <a:schemeClr val="tx1">
                  <a:lumMod val="65000"/>
                  <a:lumOff val="35000"/>
                </a:schemeClr>
              </a:solidFill>
            </a:endParaRPr>
          </a:p>
          <a:p>
            <a:pPr indent="0">
              <a:buFont typeface="Wingdings" panose="05000000000000000000" charset="0"/>
              <a:buNone/>
            </a:pPr>
            <a:endParaRPr lang="zh-CN" altLang="en-US" dirty="0">
              <a:solidFill>
                <a:schemeClr val="tx1">
                  <a:lumMod val="65000"/>
                  <a:lumOff val="35000"/>
                </a:schemeClr>
              </a:solidFill>
            </a:endParaRPr>
          </a:p>
          <a:p>
            <a:pPr indent="0">
              <a:buFont typeface="Wingdings" panose="05000000000000000000" charset="0"/>
              <a:buNone/>
            </a:pPr>
            <a:r>
              <a:rPr lang="zh-CN" altLang="en-US" sz="2800" dirty="0">
                <a:ln w="22225">
                  <a:solidFill>
                    <a:schemeClr val="accent2"/>
                  </a:solidFill>
                  <a:prstDash val="solid"/>
                </a:ln>
                <a:solidFill>
                  <a:schemeClr val="accent2">
                    <a:lumMod val="40000"/>
                    <a:lumOff val="60000"/>
                  </a:schemeClr>
                </a:solidFill>
                <a:effectLst/>
              </a:rPr>
              <a:t>系统化思考解决长远问题</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zh-CN" sz="2400" b="1" dirty="0">
                <a:ln/>
                <a:solidFill>
                  <a:schemeClr val="accent1"/>
                </a:solidFill>
                <a:effectLst>
                  <a:outerShdw blurRad="38100" dist="25400" dir="5400000" algn="ctr" rotWithShape="0">
                    <a:srgbClr val="6E747A">
                      <a:alpha val="43000"/>
                    </a:srgbClr>
                  </a:outerShdw>
                </a:effectLst>
              </a:rPr>
              <a:t>制定人才策略</a:t>
            </a:r>
          </a:p>
          <a:p>
            <a:pPr indent="0">
              <a:buFont typeface="Wingdings" panose="05000000000000000000" charset="0"/>
              <a:buNone/>
            </a:pPr>
            <a:r>
              <a:rPr lang="en-US" altLang="zh-CN" sz="2400" dirty="0">
                <a:solidFill>
                  <a:schemeClr val="tx1">
                    <a:lumMod val="65000"/>
                    <a:lumOff val="35000"/>
                  </a:schemeClr>
                </a:solidFill>
              </a:rPr>
              <a:t>——</a:t>
            </a:r>
            <a:r>
              <a:rPr lang="zh-CN" altLang="en-US" sz="2400" dirty="0">
                <a:solidFill>
                  <a:schemeClr val="tx1">
                    <a:lumMod val="65000"/>
                    <a:lumOff val="35000"/>
                  </a:schemeClr>
                </a:solidFill>
              </a:rPr>
              <a:t>与高管和业务负责人协同制定出一个满足公司业务发展和战略需要的人才策略，包括选、用、育、留等具体的政策</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b="1" dirty="0">
                <a:ln/>
                <a:solidFill>
                  <a:schemeClr val="accent1"/>
                </a:solidFill>
                <a:effectLst>
                  <a:outerShdw blurRad="38100" dist="25400" dir="5400000" algn="ctr" rotWithShape="0">
                    <a:srgbClr val="6E747A">
                      <a:alpha val="43000"/>
                    </a:srgbClr>
                  </a:outerShdw>
                </a:effectLst>
              </a:rPr>
              <a:t>关键人才与后备梯队建设</a:t>
            </a:r>
          </a:p>
          <a:p>
            <a:pPr indent="0">
              <a:buFont typeface="Wingdings" panose="05000000000000000000" charset="0"/>
              <a:buNone/>
            </a:pPr>
            <a:r>
              <a:rPr lang="en-US" altLang="zh-CN" sz="2400" dirty="0">
                <a:solidFill>
                  <a:schemeClr val="tx1">
                    <a:lumMod val="65000"/>
                    <a:lumOff val="35000"/>
                  </a:schemeClr>
                </a:solidFill>
              </a:rPr>
              <a:t>——</a:t>
            </a:r>
            <a:r>
              <a:rPr lang="zh-CN" altLang="en-US" sz="2400" dirty="0">
                <a:solidFill>
                  <a:schemeClr val="tx1">
                    <a:lumMod val="65000"/>
                    <a:lumOff val="35000"/>
                  </a:schemeClr>
                </a:solidFill>
              </a:rPr>
              <a:t>抓住关键点，满足核心人才需求，建立核心岗位列表、核心人才列表、人才梯队列表，清晰掌握人才痛点</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b="1" dirty="0">
                <a:ln/>
                <a:solidFill>
                  <a:schemeClr val="accent1"/>
                </a:solidFill>
                <a:effectLst>
                  <a:outerShdw blurRad="38100" dist="25400" dir="5400000" algn="ctr" rotWithShape="0">
                    <a:srgbClr val="6E747A">
                      <a:alpha val="43000"/>
                    </a:srgbClr>
                  </a:outerShdw>
                </a:effectLst>
              </a:rPr>
              <a:t>建立有效人脉网络</a:t>
            </a:r>
          </a:p>
          <a:p>
            <a:pPr indent="0">
              <a:buFont typeface="Wingdings" panose="05000000000000000000" charset="0"/>
              <a:buNone/>
            </a:pPr>
            <a:r>
              <a:rPr lang="en-US" altLang="zh-CN" sz="2400" dirty="0">
                <a:solidFill>
                  <a:schemeClr val="tx1">
                    <a:lumMod val="65000"/>
                    <a:lumOff val="35000"/>
                  </a:schemeClr>
                </a:solidFill>
              </a:rPr>
              <a:t>——</a:t>
            </a:r>
            <a:r>
              <a:rPr lang="zh-CN" altLang="en-US" sz="2400" dirty="0">
                <a:solidFill>
                  <a:schemeClr val="tx1">
                    <a:lumMod val="65000"/>
                    <a:lumOff val="35000"/>
                  </a:schemeClr>
                </a:solidFill>
              </a:rPr>
              <a:t>深耕业内人脉圈子，做好在职员工、离职员工与行业渠道的维护</a:t>
            </a:r>
          </a:p>
          <a:p>
            <a:pPr indent="0">
              <a:buFont typeface="Wingdings" panose="05000000000000000000" charset="0"/>
              <a:buNone/>
            </a:pP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animEffect transition="in" filter="checkerboard(across)">
                                      <p:cBhvr>
                                        <p:cTn id="7" dur="500"/>
                                        <p:tgtEl>
                                          <p:spTgt spid="2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2">
                                            <p:txEl>
                                              <p:pRg st="5" end="5"/>
                                            </p:txEl>
                                          </p:spTgt>
                                        </p:tgtEl>
                                        <p:attrNameLst>
                                          <p:attrName>style.visibility</p:attrName>
                                        </p:attrNameLst>
                                      </p:cBhvr>
                                      <p:to>
                                        <p:strVal val="visible"/>
                                      </p:to>
                                    </p:set>
                                    <p:animEffect transition="in" filter="checkerboard(across)">
                                      <p:cBhvr>
                                        <p:cTn id="10" dur="500"/>
                                        <p:tgtEl>
                                          <p:spTgt spid="2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2">
                                            <p:txEl>
                                              <p:pRg st="7" end="7"/>
                                            </p:txEl>
                                          </p:spTgt>
                                        </p:tgtEl>
                                        <p:attrNameLst>
                                          <p:attrName>style.visibility</p:attrName>
                                        </p:attrNameLst>
                                      </p:cBhvr>
                                      <p:to>
                                        <p:strVal val="visible"/>
                                      </p:to>
                                    </p:set>
                                    <p:animEffect transition="in" filter="checkerboard(across)">
                                      <p:cBhvr>
                                        <p:cTn id="15" dur="500"/>
                                        <p:tgtEl>
                                          <p:spTgt spid="22">
                                            <p:txEl>
                                              <p:pRg st="7" end="7"/>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2">
                                            <p:txEl>
                                              <p:pRg st="8" end="8"/>
                                            </p:txEl>
                                          </p:spTgt>
                                        </p:tgtEl>
                                        <p:attrNameLst>
                                          <p:attrName>style.visibility</p:attrName>
                                        </p:attrNameLst>
                                      </p:cBhvr>
                                      <p:to>
                                        <p:strVal val="visible"/>
                                      </p:to>
                                    </p:set>
                                    <p:animEffect transition="in" filter="checkerboard(across)">
                                      <p:cBhvr>
                                        <p:cTn id="18" dur="500"/>
                                        <p:tgtEl>
                                          <p:spTgt spid="22">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2">
                                            <p:txEl>
                                              <p:pRg st="10" end="10"/>
                                            </p:txEl>
                                          </p:spTgt>
                                        </p:tgtEl>
                                        <p:attrNameLst>
                                          <p:attrName>style.visibility</p:attrName>
                                        </p:attrNameLst>
                                      </p:cBhvr>
                                      <p:to>
                                        <p:strVal val="visible"/>
                                      </p:to>
                                    </p:set>
                                    <p:animEffect transition="in" filter="checkerboard(across)">
                                      <p:cBhvr>
                                        <p:cTn id="23" dur="500"/>
                                        <p:tgtEl>
                                          <p:spTgt spid="22">
                                            <p:txEl>
                                              <p:pRg st="10" end="10"/>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2">
                                            <p:txEl>
                                              <p:pRg st="11" end="11"/>
                                            </p:txEl>
                                          </p:spTgt>
                                        </p:tgtEl>
                                        <p:attrNameLst>
                                          <p:attrName>style.visibility</p:attrName>
                                        </p:attrNameLst>
                                      </p:cBhvr>
                                      <p:to>
                                        <p:strVal val="visible"/>
                                      </p:to>
                                    </p:set>
                                    <p:animEffect transition="in" filter="checkerboard(across)">
                                      <p:cBhvr>
                                        <p:cTn id="26" dur="500"/>
                                        <p:tgtEl>
                                          <p:spTgt spid="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80676"/>
            <a:ext cx="4854624" cy="384810"/>
          </a:xfrm>
          <a:prstGeom prst="rect">
            <a:avLst/>
          </a:prstGeom>
          <a:noFill/>
        </p:spPr>
        <p:txBody>
          <a:bodyPr wrap="square" rtlCol="0">
            <a:spAutoFit/>
          </a:bodyPr>
          <a:lstStyle/>
          <a:p>
            <a:r>
              <a:rPr lang="zh-CN" altLang="en-US" b="1" dirty="0" smtClean="0">
                <a:solidFill>
                  <a:schemeClr val="bg1"/>
                </a:solidFill>
              </a:rPr>
              <a:t>自我介绍</a:t>
            </a:r>
            <a:r>
              <a:rPr lang="en-US" altLang="zh-CN" b="1" dirty="0" smtClean="0">
                <a:solidFill>
                  <a:schemeClr val="bg1"/>
                </a:solidFill>
              </a:rPr>
              <a:t> </a:t>
            </a:r>
          </a:p>
        </p:txBody>
      </p:sp>
      <p:sp>
        <p:nvSpPr>
          <p:cNvPr id="22" name="矩形 21"/>
          <p:cNvSpPr/>
          <p:nvPr/>
        </p:nvSpPr>
        <p:spPr>
          <a:xfrm>
            <a:off x="4525010" y="1425575"/>
            <a:ext cx="8248650" cy="5048250"/>
          </a:xfrm>
          <a:prstGeom prst="rect">
            <a:avLst/>
          </a:prstGeom>
        </p:spPr>
        <p:txBody>
          <a:bodyPr wrap="square">
            <a:spAutoFit/>
          </a:bodyPr>
          <a:lstStyle/>
          <a:p>
            <a:r>
              <a:rPr lang="en-US" altLang="zh-CN" dirty="0">
                <a:solidFill>
                  <a:schemeClr val="tx1">
                    <a:lumMod val="65000"/>
                    <a:lumOff val="35000"/>
                  </a:schemeClr>
                </a:solidFill>
              </a:rPr>
              <a:t>2000</a:t>
            </a:r>
            <a:r>
              <a:rPr lang="zh-CN" altLang="en-US" dirty="0">
                <a:solidFill>
                  <a:schemeClr val="tx1">
                    <a:lumMod val="65000"/>
                    <a:lumOff val="35000"/>
                  </a:schemeClr>
                </a:solidFill>
              </a:rPr>
              <a:t>仲夏毕业，</a:t>
            </a:r>
          </a:p>
          <a:p>
            <a:r>
              <a:rPr lang="zh-CN" altLang="en-US" dirty="0">
                <a:solidFill>
                  <a:schemeClr val="tx1">
                    <a:lumMod val="65000"/>
                    <a:lumOff val="35000"/>
                  </a:schemeClr>
                </a:solidFill>
              </a:rPr>
              <a:t>怀着梦想和憧憬南下深圳，</a:t>
            </a:r>
          </a:p>
          <a:p>
            <a:r>
              <a:rPr lang="en-US" altLang="zh-CN" dirty="0">
                <a:solidFill>
                  <a:schemeClr val="tx1">
                    <a:lumMod val="65000"/>
                    <a:lumOff val="35000"/>
                  </a:schemeClr>
                </a:solidFill>
              </a:rPr>
              <a:t>16</a:t>
            </a:r>
            <a:r>
              <a:rPr lang="zh-CN" altLang="en-US" dirty="0">
                <a:solidFill>
                  <a:schemeClr val="tx1">
                    <a:lumMod val="65000"/>
                    <a:lumOff val="35000"/>
                  </a:schemeClr>
                </a:solidFill>
              </a:rPr>
              <a:t>余载，历经贸易、地产、</a:t>
            </a:r>
            <a:r>
              <a:rPr lang="en-US" altLang="zh-CN" dirty="0">
                <a:solidFill>
                  <a:schemeClr val="tx1">
                    <a:lumMod val="65000"/>
                    <a:lumOff val="35000"/>
                  </a:schemeClr>
                </a:solidFill>
              </a:rPr>
              <a:t>IT</a:t>
            </a:r>
            <a:r>
              <a:rPr lang="zh-CN" altLang="en-US" dirty="0">
                <a:solidFill>
                  <a:schemeClr val="tx1">
                    <a:lumMod val="65000"/>
                    <a:lumOff val="35000"/>
                  </a:schemeClr>
                </a:solidFill>
              </a:rPr>
              <a:t>、医疗等行业，</a:t>
            </a:r>
          </a:p>
          <a:p>
            <a:r>
              <a:rPr lang="zh-CN" altLang="en-US" dirty="0">
                <a:solidFill>
                  <a:schemeClr val="tx1">
                    <a:lumMod val="65000"/>
                    <a:lumOff val="35000"/>
                  </a:schemeClr>
                </a:solidFill>
              </a:rPr>
              <a:t>一个老</a:t>
            </a:r>
            <a:r>
              <a:rPr lang="en-US" altLang="zh-CN" dirty="0">
                <a:solidFill>
                  <a:schemeClr val="tx1">
                    <a:lumMod val="65000"/>
                    <a:lumOff val="35000"/>
                  </a:schemeClr>
                </a:solidFill>
              </a:rPr>
              <a:t>HR</a:t>
            </a:r>
            <a:r>
              <a:rPr lang="zh-CN" altLang="en-US" dirty="0">
                <a:solidFill>
                  <a:schemeClr val="tx1">
                    <a:lumMod val="65000"/>
                    <a:lumOff val="35000"/>
                  </a:schemeClr>
                </a:solidFill>
              </a:rPr>
              <a:t>的我，始终坚信这个职业的前景和价值，</a:t>
            </a:r>
          </a:p>
          <a:p>
            <a:r>
              <a:rPr lang="zh-CN" altLang="en-US" dirty="0">
                <a:solidFill>
                  <a:schemeClr val="tx1">
                    <a:lumMod val="65000"/>
                    <a:lumOff val="35000"/>
                  </a:schemeClr>
                </a:solidFill>
              </a:rPr>
              <a:t>为企业的发展提供专业支撑和服务；</a:t>
            </a:r>
          </a:p>
          <a:p>
            <a:r>
              <a:rPr lang="zh-CN" altLang="en-US" dirty="0">
                <a:solidFill>
                  <a:schemeClr val="tx1">
                    <a:lumMod val="65000"/>
                    <a:lumOff val="35000"/>
                  </a:schemeClr>
                </a:solidFill>
              </a:rPr>
              <a:t>为组织和员工的发展提供良好的土壤和环境。</a:t>
            </a:r>
            <a:endParaRPr lang="en-US" altLang="zh-CN"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r>
              <a:rPr lang="zh-CN" altLang="en-US" dirty="0">
                <a:solidFill>
                  <a:schemeClr val="tx1">
                    <a:lumMod val="65000"/>
                    <a:lumOff val="35000"/>
                  </a:schemeClr>
                </a:solidFill>
              </a:rPr>
              <a:t>幸运的在医疗行业多年，从基层到管理，</a:t>
            </a:r>
          </a:p>
          <a:p>
            <a:r>
              <a:rPr lang="zh-CN" altLang="en-US" dirty="0">
                <a:solidFill>
                  <a:schemeClr val="tx1">
                    <a:lumMod val="65000"/>
                    <a:lumOff val="35000"/>
                  </a:schemeClr>
                </a:solidFill>
                <a:sym typeface="+mn-ea"/>
              </a:rPr>
              <a:t>从医疗器械、康复保健</a:t>
            </a:r>
            <a:r>
              <a:rPr lang="zh-CN" altLang="en-US" dirty="0">
                <a:solidFill>
                  <a:schemeClr val="tx1">
                    <a:lumMod val="65000"/>
                    <a:lumOff val="35000"/>
                  </a:schemeClr>
                </a:solidFill>
              </a:rPr>
              <a:t>到精准医疗和基因检测，</a:t>
            </a:r>
          </a:p>
          <a:p>
            <a:r>
              <a:rPr lang="zh-CN" altLang="en-US" dirty="0">
                <a:solidFill>
                  <a:schemeClr val="tx1">
                    <a:lumMod val="65000"/>
                    <a:lumOff val="35000"/>
                  </a:schemeClr>
                </a:solidFill>
              </a:rPr>
              <a:t>深刻了解医疗健康行业的神圣使命，</a:t>
            </a:r>
          </a:p>
          <a:p>
            <a:r>
              <a:rPr lang="zh-CN" altLang="en-US" dirty="0">
                <a:solidFill>
                  <a:schemeClr val="tx1">
                    <a:lumMod val="65000"/>
                    <a:lumOff val="35000"/>
                  </a:schemeClr>
                </a:solidFill>
              </a:rPr>
              <a:t>用心学习相关业务知识，做个懂业务和接地气的</a:t>
            </a:r>
            <a:r>
              <a:rPr lang="en-US" altLang="zh-CN" dirty="0">
                <a:solidFill>
                  <a:schemeClr val="tx1">
                    <a:lumMod val="65000"/>
                    <a:lumOff val="35000"/>
                  </a:schemeClr>
                </a:solidFill>
              </a:rPr>
              <a:t>HR</a:t>
            </a:r>
            <a:r>
              <a:rPr lang="zh-CN" altLang="en-US" dirty="0">
                <a:solidFill>
                  <a:schemeClr val="tx1">
                    <a:lumMod val="65000"/>
                    <a:lumOff val="35000"/>
                  </a:schemeClr>
                </a:solidFill>
              </a:rPr>
              <a:t>，</a:t>
            </a:r>
          </a:p>
          <a:p>
            <a:r>
              <a:rPr lang="zh-CN" altLang="en-US" dirty="0">
                <a:solidFill>
                  <a:schemeClr val="tx1">
                    <a:lumMod val="65000"/>
                    <a:lumOff val="35000"/>
                  </a:schemeClr>
                </a:solidFill>
              </a:rPr>
              <a:t>积累了一定的行业人脉及适合的做事方法，</a:t>
            </a:r>
          </a:p>
          <a:p>
            <a:r>
              <a:rPr lang="zh-CN" altLang="en-US" dirty="0">
                <a:solidFill>
                  <a:schemeClr val="tx1">
                    <a:lumMod val="65000"/>
                    <a:lumOff val="35000"/>
                  </a:schemeClr>
                </a:solidFill>
              </a:rPr>
              <a:t>用我所能，继续摸索人力资源和业务的最佳结合点，</a:t>
            </a:r>
          </a:p>
          <a:p>
            <a:r>
              <a:rPr lang="zh-CN" altLang="en-US" dirty="0">
                <a:solidFill>
                  <a:schemeClr val="tx1">
                    <a:lumMod val="65000"/>
                    <a:lumOff val="35000"/>
                  </a:schemeClr>
                </a:solidFill>
              </a:rPr>
              <a:t>助力公司发展，成就员工价值！</a:t>
            </a:r>
          </a:p>
          <a:p>
            <a:endParaRPr lang="zh-CN" altLang="en-US" dirty="0">
              <a:solidFill>
                <a:schemeClr val="tx1">
                  <a:lumMod val="65000"/>
                  <a:lumOff val="35000"/>
                </a:schemeClr>
              </a:solidFill>
            </a:endParaRPr>
          </a:p>
          <a:p>
            <a:r>
              <a:rPr lang="zh-CN" altLang="en-US" dirty="0">
                <a:solidFill>
                  <a:schemeClr val="tx1">
                    <a:lumMod val="65000"/>
                    <a:lumOff val="35000"/>
                  </a:schemeClr>
                </a:solidFill>
              </a:rPr>
              <a:t>                                                                                          </a:t>
            </a:r>
          </a:p>
          <a:p>
            <a:endParaRPr lang="zh-CN" altLang="en-US" dirty="0">
              <a:solidFill>
                <a:schemeClr val="tx1">
                  <a:lumMod val="65000"/>
                  <a:lumOff val="35000"/>
                </a:schemeClr>
              </a:solidFill>
            </a:endParaRPr>
          </a:p>
        </p:txBody>
      </p:sp>
      <p:pic>
        <p:nvPicPr>
          <p:cNvPr id="7" name="图片 6" descr="照片"/>
          <p:cNvPicPr>
            <a:picLocks noChangeAspect="1"/>
          </p:cNvPicPr>
          <p:nvPr/>
        </p:nvPicPr>
        <p:blipFill>
          <a:blip r:embed="rId3" cstate="print"/>
          <a:stretch>
            <a:fillRect/>
          </a:stretch>
        </p:blipFill>
        <p:spPr>
          <a:xfrm>
            <a:off x="144780" y="1425575"/>
            <a:ext cx="4095750" cy="4215765"/>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直角三角形 2"/>
          <p:cNvSpPr/>
          <p:nvPr>
            <p:custDataLst>
              <p:tags r:id="rId2"/>
            </p:custDataLst>
          </p:nvPr>
        </p:nvSpPr>
        <p:spPr>
          <a:xfrm rot="20063428">
            <a:off x="2796118" y="3252788"/>
            <a:ext cx="692149" cy="474662"/>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直角三角形 3"/>
          <p:cNvSpPr/>
          <p:nvPr>
            <p:custDataLst>
              <p:tags r:id="rId3"/>
            </p:custDataLst>
          </p:nvPr>
        </p:nvSpPr>
        <p:spPr>
          <a:xfrm rot="7409929">
            <a:off x="4550040" y="3817674"/>
            <a:ext cx="350837" cy="332317"/>
          </a:xfrm>
          <a:prstGeom prst="rtTriangle">
            <a:avLst/>
          </a:prstGeom>
          <a:solidFill>
            <a:srgbClr val="76D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直角三角形 4"/>
          <p:cNvSpPr/>
          <p:nvPr>
            <p:custDataLst>
              <p:tags r:id="rId4"/>
            </p:custDataLst>
          </p:nvPr>
        </p:nvSpPr>
        <p:spPr>
          <a:xfrm rot="17352356">
            <a:off x="4051830" y="4823885"/>
            <a:ext cx="231775" cy="220133"/>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直角三角形 5"/>
          <p:cNvSpPr/>
          <p:nvPr>
            <p:custDataLst>
              <p:tags r:id="rId5"/>
            </p:custDataLst>
          </p:nvPr>
        </p:nvSpPr>
        <p:spPr>
          <a:xfrm rot="17352356">
            <a:off x="3351478" y="5097728"/>
            <a:ext cx="119062" cy="86783"/>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直角三角形 6"/>
          <p:cNvSpPr/>
          <p:nvPr>
            <p:custDataLst>
              <p:tags r:id="rId6"/>
            </p:custDataLst>
          </p:nvPr>
        </p:nvSpPr>
        <p:spPr>
          <a:xfrm rot="11413207">
            <a:off x="7387168" y="4568825"/>
            <a:ext cx="309033" cy="165100"/>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直角三角形 7"/>
          <p:cNvSpPr/>
          <p:nvPr>
            <p:custDataLst>
              <p:tags r:id="rId7"/>
            </p:custDataLst>
          </p:nvPr>
        </p:nvSpPr>
        <p:spPr>
          <a:xfrm rot="18287289">
            <a:off x="6952722" y="3903663"/>
            <a:ext cx="231775" cy="336551"/>
          </a:xfrm>
          <a:prstGeom prst="rtTriangle">
            <a:avLst/>
          </a:prstGeom>
          <a:solidFill>
            <a:srgbClr val="76D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直角三角形 8"/>
          <p:cNvSpPr/>
          <p:nvPr>
            <p:custDataLst>
              <p:tags r:id="rId8"/>
            </p:custDataLst>
          </p:nvPr>
        </p:nvSpPr>
        <p:spPr>
          <a:xfrm rot="16200000">
            <a:off x="8903495" y="2402153"/>
            <a:ext cx="138112" cy="334433"/>
          </a:xfrm>
          <a:prstGeom prst="rtTriangle">
            <a:avLst/>
          </a:prstGeom>
          <a:solidFill>
            <a:srgbClr val="76D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9"/>
          <p:cNvSpPr/>
          <p:nvPr>
            <p:custDataLst>
              <p:tags r:id="rId9"/>
            </p:custDataLst>
          </p:nvPr>
        </p:nvSpPr>
        <p:spPr>
          <a:xfrm rot="16200000">
            <a:off x="8924396" y="1221318"/>
            <a:ext cx="66675" cy="160867"/>
          </a:xfrm>
          <a:prstGeom prst="rtTriangle">
            <a:avLst/>
          </a:prstGeom>
          <a:solidFill>
            <a:srgbClr val="1E81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1" name="直接连接符 10"/>
          <p:cNvCxnSpPr/>
          <p:nvPr>
            <p:custDataLst>
              <p:tags r:id="rId10"/>
            </p:custDataLst>
          </p:nvPr>
        </p:nvCxnSpPr>
        <p:spPr>
          <a:xfrm flipV="1">
            <a:off x="3490384" y="4059239"/>
            <a:ext cx="954616" cy="447675"/>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flipV="1">
            <a:off x="3113618" y="4075113"/>
            <a:ext cx="1661583" cy="779462"/>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2"/>
            </p:custDataLst>
          </p:nvPr>
        </p:nvCxnSpPr>
        <p:spPr>
          <a:xfrm flipV="1">
            <a:off x="7863418" y="1435101"/>
            <a:ext cx="956733" cy="447675"/>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3"/>
            </p:custDataLst>
          </p:nvPr>
        </p:nvCxnSpPr>
        <p:spPr>
          <a:xfrm flipV="1">
            <a:off x="8350251" y="1131888"/>
            <a:ext cx="1661583" cy="781050"/>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custDataLst>
              <p:tags r:id="rId14"/>
            </p:custDataLst>
          </p:nvPr>
        </p:nvSpPr>
        <p:spPr>
          <a:xfrm>
            <a:off x="3555648" y="1930352"/>
            <a:ext cx="4522635" cy="2751567"/>
          </a:xfrm>
          <a:custGeom>
            <a:avLst/>
            <a:gdLst>
              <a:gd name="connsiteX0" fmla="*/ 0 w 3391976"/>
              <a:gd name="connsiteY0" fmla="*/ 0 h 2751567"/>
              <a:gd name="connsiteX1" fmla="*/ 3391976 w 3391976"/>
              <a:gd name="connsiteY1" fmla="*/ 0 h 2751567"/>
              <a:gd name="connsiteX2" fmla="*/ 1695988 w 3391976"/>
              <a:gd name="connsiteY2" fmla="*/ 2751567 h 2751567"/>
            </a:gdLst>
            <a:ahLst/>
            <a:cxnLst>
              <a:cxn ang="0">
                <a:pos x="connsiteX0" y="connsiteY0"/>
              </a:cxn>
              <a:cxn ang="0">
                <a:pos x="connsiteX1" y="connsiteY1"/>
              </a:cxn>
              <a:cxn ang="0">
                <a:pos x="connsiteX2" y="connsiteY2"/>
              </a:cxn>
            </a:cxnLst>
            <a:rect l="l" t="t" r="r" b="b"/>
            <a:pathLst>
              <a:path w="3391976" h="2751567">
                <a:moveTo>
                  <a:pt x="0" y="0"/>
                </a:moveTo>
                <a:lnTo>
                  <a:pt x="3391976" y="0"/>
                </a:lnTo>
                <a:lnTo>
                  <a:pt x="1695988" y="2751567"/>
                </a:lnTo>
                <a:close/>
              </a:path>
            </a:pathLst>
          </a:cu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bIns="936000" anchor="ctr"/>
          <a:lstStyle/>
          <a:p>
            <a:pPr algn="ctr" eaLnBrk="1" fontAlgn="auto" hangingPunct="1">
              <a:lnSpc>
                <a:spcPct val="80000"/>
              </a:lnSpc>
              <a:spcBef>
                <a:spcPts val="0"/>
              </a:spcBef>
              <a:spcAft>
                <a:spcPts val="0"/>
              </a:spcAft>
              <a:defRPr/>
            </a:pPr>
            <a:r>
              <a:rPr lang="en-US" altLang="zh-CN" sz="480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THANK</a:t>
            </a:r>
          </a:p>
          <a:p>
            <a:pPr algn="ctr" eaLnBrk="1" fontAlgn="auto" hangingPunct="1">
              <a:lnSpc>
                <a:spcPct val="80000"/>
              </a:lnSpc>
              <a:spcBef>
                <a:spcPts val="0"/>
              </a:spcBef>
              <a:spcAft>
                <a:spcPts val="0"/>
              </a:spcAft>
              <a:defRPr/>
            </a:pPr>
            <a:r>
              <a:rPr lang="en-US" altLang="zh-CN" sz="480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YOU</a:t>
            </a:r>
            <a:endParaRPr lang="zh-CN" altLang="en-US" sz="480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80676"/>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分享提纲 </a:t>
            </a:r>
          </a:p>
        </p:txBody>
      </p:sp>
      <p:sp>
        <p:nvSpPr>
          <p:cNvPr id="22" name="矩形 21"/>
          <p:cNvSpPr/>
          <p:nvPr/>
        </p:nvSpPr>
        <p:spPr>
          <a:xfrm>
            <a:off x="2394585" y="1141095"/>
            <a:ext cx="8248650" cy="4943475"/>
          </a:xfrm>
          <a:prstGeom prst="rect">
            <a:avLst/>
          </a:prstGeom>
        </p:spPr>
        <p:txBody>
          <a:bodyPr wrap="square">
            <a:spAutoFit/>
          </a:bodyPr>
          <a:lstStyle/>
          <a:p>
            <a:pPr indent="0">
              <a:buFont typeface="Wingdings" panose="05000000000000000000" charset="0"/>
              <a:buNone/>
            </a:pPr>
            <a:endParaRPr lang="zh-CN" altLang="en-US" sz="40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sym typeface="+mn-ea"/>
              </a:rPr>
              <a:t>需求管理</a:t>
            </a:r>
            <a:r>
              <a:rPr lang="zh-CN" altLang="en-US" sz="3200" dirty="0">
                <a:solidFill>
                  <a:schemeClr val="tx1">
                    <a:lumMod val="65000"/>
                    <a:lumOff val="35000"/>
                  </a:schemeClr>
                </a:solidFill>
              </a:rPr>
              <a:t>和</a:t>
            </a:r>
            <a:r>
              <a:rPr lang="zh-CN" altLang="en-US" sz="3200" dirty="0">
                <a:solidFill>
                  <a:schemeClr val="tx1">
                    <a:lumMod val="65000"/>
                    <a:lumOff val="35000"/>
                  </a:schemeClr>
                </a:solidFill>
                <a:sym typeface="+mn-ea"/>
              </a:rPr>
              <a:t>招聘定位</a:t>
            </a:r>
            <a:endParaRPr lang="zh-CN" altLang="en-US" sz="3200" dirty="0">
              <a:solidFill>
                <a:schemeClr val="tx1">
                  <a:lumMod val="65000"/>
                  <a:lumOff val="35000"/>
                </a:schemeClr>
              </a:solidFill>
            </a:endParaRP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招聘渠道资源运用</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招聘流程及结果的掌控</a:t>
            </a:r>
          </a:p>
          <a:p>
            <a:pPr marL="457200" indent="-457200">
              <a:buFont typeface="Wingdings" panose="05000000000000000000" charset="0"/>
              <a:buChar char="u"/>
            </a:pPr>
            <a:endParaRPr lang="zh-CN" altLang="en-US" sz="3200" dirty="0">
              <a:solidFill>
                <a:schemeClr val="tx1">
                  <a:lumMod val="65000"/>
                  <a:lumOff val="35000"/>
                </a:schemeClr>
              </a:solidFill>
            </a:endParaRPr>
          </a:p>
          <a:p>
            <a:pPr marL="457200" indent="-457200">
              <a:buFont typeface="Wingdings" panose="05000000000000000000" charset="0"/>
              <a:buChar char="u"/>
            </a:pPr>
            <a:r>
              <a:rPr lang="zh-CN" altLang="en-US" sz="3200" dirty="0">
                <a:solidFill>
                  <a:schemeClr val="tx1">
                    <a:lumMod val="65000"/>
                    <a:lumOff val="35000"/>
                  </a:schemeClr>
                </a:solidFill>
              </a:rPr>
              <a:t>系统解决人才需求问题</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grpSp>
        <p:nvGrpSpPr>
          <p:cNvPr id="9" name="组合 8"/>
          <p:cNvGrpSpPr/>
          <p:nvPr/>
        </p:nvGrpSpPr>
        <p:grpSpPr>
          <a:xfrm>
            <a:off x="10247154" y="4988146"/>
            <a:ext cx="1406660" cy="1509957"/>
            <a:chOff x="10477241" y="3704756"/>
            <a:chExt cx="735013" cy="788988"/>
          </a:xfrm>
          <a:solidFill>
            <a:srgbClr val="3B4449"/>
          </a:solidFill>
        </p:grpSpPr>
        <p:sp>
          <p:nvSpPr>
            <p:cNvPr id="5" name="Freeform 74"/>
            <p:cNvSpPr/>
            <p:nvPr/>
          </p:nvSpPr>
          <p:spPr bwMode="auto">
            <a:xfrm>
              <a:off x="10477241" y="4185769"/>
              <a:ext cx="735013" cy="307975"/>
            </a:xfrm>
            <a:custGeom>
              <a:avLst/>
              <a:gdLst>
                <a:gd name="T0" fmla="*/ 98 w 196"/>
                <a:gd name="T1" fmla="*/ 0 h 82"/>
                <a:gd name="T2" fmla="*/ 0 w 196"/>
                <a:gd name="T3" fmla="*/ 82 h 82"/>
                <a:gd name="T4" fmla="*/ 196 w 196"/>
                <a:gd name="T5" fmla="*/ 82 h 82"/>
                <a:gd name="T6" fmla="*/ 98 w 196"/>
                <a:gd name="T7" fmla="*/ 0 h 82"/>
              </a:gdLst>
              <a:ahLst/>
              <a:cxnLst>
                <a:cxn ang="0">
                  <a:pos x="T0" y="T1"/>
                </a:cxn>
                <a:cxn ang="0">
                  <a:pos x="T2" y="T3"/>
                </a:cxn>
                <a:cxn ang="0">
                  <a:pos x="T4" y="T5"/>
                </a:cxn>
                <a:cxn ang="0">
                  <a:pos x="T6" y="T7"/>
                </a:cxn>
              </a:cxnLst>
              <a:rect l="0" t="0" r="r" b="b"/>
              <a:pathLst>
                <a:path w="196" h="82">
                  <a:moveTo>
                    <a:pt x="98" y="0"/>
                  </a:moveTo>
                  <a:cubicBezTo>
                    <a:pt x="44" y="0"/>
                    <a:pt x="0" y="37"/>
                    <a:pt x="0" y="82"/>
                  </a:cubicBezTo>
                  <a:cubicBezTo>
                    <a:pt x="196" y="82"/>
                    <a:pt x="196" y="82"/>
                    <a:pt x="196" y="82"/>
                  </a:cubicBezTo>
                  <a:cubicBezTo>
                    <a:pt x="196" y="37"/>
                    <a:pt x="152" y="0"/>
                    <a:pt x="9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5"/>
            <p:cNvSpPr/>
            <p:nvPr/>
          </p:nvSpPr>
          <p:spPr bwMode="auto">
            <a:xfrm>
              <a:off x="10958254" y="3704756"/>
              <a:ext cx="184150" cy="560388"/>
            </a:xfrm>
            <a:custGeom>
              <a:avLst/>
              <a:gdLst>
                <a:gd name="T0" fmla="*/ 25 w 49"/>
                <a:gd name="T1" fmla="*/ 6 h 149"/>
                <a:gd name="T2" fmla="*/ 0 w 49"/>
                <a:gd name="T3" fmla="*/ 12 h 149"/>
                <a:gd name="T4" fmla="*/ 0 w 49"/>
                <a:gd name="T5" fmla="*/ 21 h 149"/>
                <a:gd name="T6" fmla="*/ 0 w 49"/>
                <a:gd name="T7" fmla="*/ 45 h 149"/>
                <a:gd name="T8" fmla="*/ 0 w 49"/>
                <a:gd name="T9" fmla="*/ 149 h 149"/>
                <a:gd name="T10" fmla="*/ 5 w 49"/>
                <a:gd name="T11" fmla="*/ 149 h 149"/>
                <a:gd name="T12" fmla="*/ 5 w 49"/>
                <a:gd name="T13" fmla="*/ 45 h 149"/>
                <a:gd name="T14" fmla="*/ 25 w 49"/>
                <a:gd name="T15" fmla="*/ 40 h 149"/>
                <a:gd name="T16" fmla="*/ 49 w 49"/>
                <a:gd name="T17" fmla="*/ 45 h 149"/>
                <a:gd name="T18" fmla="*/ 49 w 49"/>
                <a:gd name="T19" fmla="*/ 12 h 149"/>
                <a:gd name="T20" fmla="*/ 25 w 49"/>
                <a:gd name="T21" fmla="*/ 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49">
                  <a:moveTo>
                    <a:pt x="25" y="6"/>
                  </a:moveTo>
                  <a:cubicBezTo>
                    <a:pt x="16" y="13"/>
                    <a:pt x="0" y="12"/>
                    <a:pt x="0" y="12"/>
                  </a:cubicBezTo>
                  <a:cubicBezTo>
                    <a:pt x="0" y="21"/>
                    <a:pt x="0" y="21"/>
                    <a:pt x="0" y="21"/>
                  </a:cubicBezTo>
                  <a:cubicBezTo>
                    <a:pt x="0" y="45"/>
                    <a:pt x="0" y="45"/>
                    <a:pt x="0" y="45"/>
                  </a:cubicBezTo>
                  <a:cubicBezTo>
                    <a:pt x="0" y="149"/>
                    <a:pt x="0" y="149"/>
                    <a:pt x="0" y="149"/>
                  </a:cubicBezTo>
                  <a:cubicBezTo>
                    <a:pt x="5" y="149"/>
                    <a:pt x="5" y="149"/>
                    <a:pt x="5" y="149"/>
                  </a:cubicBezTo>
                  <a:cubicBezTo>
                    <a:pt x="5" y="45"/>
                    <a:pt x="5" y="45"/>
                    <a:pt x="5" y="45"/>
                  </a:cubicBezTo>
                  <a:cubicBezTo>
                    <a:pt x="10" y="45"/>
                    <a:pt x="18" y="43"/>
                    <a:pt x="25" y="40"/>
                  </a:cubicBezTo>
                  <a:cubicBezTo>
                    <a:pt x="38" y="33"/>
                    <a:pt x="49" y="45"/>
                    <a:pt x="49" y="45"/>
                  </a:cubicBezTo>
                  <a:cubicBezTo>
                    <a:pt x="49" y="12"/>
                    <a:pt x="49" y="12"/>
                    <a:pt x="49" y="12"/>
                  </a:cubicBezTo>
                  <a:cubicBezTo>
                    <a:pt x="49" y="12"/>
                    <a:pt x="33" y="0"/>
                    <a:pt x="25" y="6"/>
                  </a:cubicBezTo>
                  <a:close/>
                </a:path>
              </a:pathLst>
            </a:custGeom>
            <a:solidFill>
              <a:srgbClr val="ED7D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6"/>
            <p:cNvSpPr/>
            <p:nvPr/>
          </p:nvSpPr>
          <p:spPr bwMode="auto">
            <a:xfrm>
              <a:off x="10716954" y="3880969"/>
              <a:ext cx="260350" cy="384175"/>
            </a:xfrm>
            <a:custGeom>
              <a:avLst/>
              <a:gdLst>
                <a:gd name="T0" fmla="*/ 68 w 69"/>
                <a:gd name="T1" fmla="*/ 10 h 102"/>
                <a:gd name="T2" fmla="*/ 64 w 69"/>
                <a:gd name="T3" fmla="*/ 8 h 102"/>
                <a:gd name="T4" fmla="*/ 61 w 69"/>
                <a:gd name="T5" fmla="*/ 10 h 102"/>
                <a:gd name="T6" fmla="*/ 61 w 69"/>
                <a:gd name="T7" fmla="*/ 10 h 102"/>
                <a:gd name="T8" fmla="*/ 60 w 69"/>
                <a:gd name="T9" fmla="*/ 10 h 102"/>
                <a:gd name="T10" fmla="*/ 54 w 69"/>
                <a:gd name="T11" fmla="*/ 14 h 102"/>
                <a:gd name="T12" fmla="*/ 54 w 69"/>
                <a:gd name="T13" fmla="*/ 13 h 102"/>
                <a:gd name="T14" fmla="*/ 39 w 69"/>
                <a:gd name="T15" fmla="*/ 0 h 102"/>
                <a:gd name="T16" fmla="*/ 33 w 69"/>
                <a:gd name="T17" fmla="*/ 0 h 102"/>
                <a:gd name="T18" fmla="*/ 27 w 69"/>
                <a:gd name="T19" fmla="*/ 9 h 102"/>
                <a:gd name="T20" fmla="*/ 22 w 69"/>
                <a:gd name="T21" fmla="*/ 0 h 102"/>
                <a:gd name="T22" fmla="*/ 16 w 69"/>
                <a:gd name="T23" fmla="*/ 0 h 102"/>
                <a:gd name="T24" fmla="*/ 0 w 69"/>
                <a:gd name="T25" fmla="*/ 13 h 102"/>
                <a:gd name="T26" fmla="*/ 0 w 69"/>
                <a:gd name="T27" fmla="*/ 40 h 102"/>
                <a:gd name="T28" fmla="*/ 0 w 69"/>
                <a:gd name="T29" fmla="*/ 40 h 102"/>
                <a:gd name="T30" fmla="*/ 0 w 69"/>
                <a:gd name="T31" fmla="*/ 41 h 102"/>
                <a:gd name="T32" fmla="*/ 5 w 69"/>
                <a:gd name="T33" fmla="*/ 45 h 102"/>
                <a:gd name="T34" fmla="*/ 10 w 69"/>
                <a:gd name="T35" fmla="*/ 41 h 102"/>
                <a:gd name="T36" fmla="*/ 10 w 69"/>
                <a:gd name="T37" fmla="*/ 40 h 102"/>
                <a:gd name="T38" fmla="*/ 10 w 69"/>
                <a:gd name="T39" fmla="*/ 40 h 102"/>
                <a:gd name="T40" fmla="*/ 10 w 69"/>
                <a:gd name="T41" fmla="*/ 15 h 102"/>
                <a:gd name="T42" fmla="*/ 13 w 69"/>
                <a:gd name="T43" fmla="*/ 15 h 102"/>
                <a:gd name="T44" fmla="*/ 13 w 69"/>
                <a:gd name="T45" fmla="*/ 96 h 102"/>
                <a:gd name="T46" fmla="*/ 19 w 69"/>
                <a:gd name="T47" fmla="*/ 102 h 102"/>
                <a:gd name="T48" fmla="*/ 26 w 69"/>
                <a:gd name="T49" fmla="*/ 96 h 102"/>
                <a:gd name="T50" fmla="*/ 26 w 69"/>
                <a:gd name="T51" fmla="*/ 43 h 102"/>
                <a:gd name="T52" fmla="*/ 29 w 69"/>
                <a:gd name="T53" fmla="*/ 43 h 102"/>
                <a:gd name="T54" fmla="*/ 29 w 69"/>
                <a:gd name="T55" fmla="*/ 96 h 102"/>
                <a:gd name="T56" fmla="*/ 29 w 69"/>
                <a:gd name="T57" fmla="*/ 96 h 102"/>
                <a:gd name="T58" fmla="*/ 35 w 69"/>
                <a:gd name="T59" fmla="*/ 102 h 102"/>
                <a:gd name="T60" fmla="*/ 42 w 69"/>
                <a:gd name="T61" fmla="*/ 96 h 102"/>
                <a:gd name="T62" fmla="*/ 42 w 69"/>
                <a:gd name="T63" fmla="*/ 15 h 102"/>
                <a:gd name="T64" fmla="*/ 45 w 69"/>
                <a:gd name="T65" fmla="*/ 15 h 102"/>
                <a:gd name="T66" fmla="*/ 45 w 69"/>
                <a:gd name="T67" fmla="*/ 23 h 102"/>
                <a:gd name="T68" fmla="*/ 45 w 69"/>
                <a:gd name="T69" fmla="*/ 23 h 102"/>
                <a:gd name="T70" fmla="*/ 50 w 69"/>
                <a:gd name="T71" fmla="*/ 28 h 102"/>
                <a:gd name="T72" fmla="*/ 52 w 69"/>
                <a:gd name="T73" fmla="*/ 27 h 102"/>
                <a:gd name="T74" fmla="*/ 52 w 69"/>
                <a:gd name="T75" fmla="*/ 27 h 102"/>
                <a:gd name="T76" fmla="*/ 60 w 69"/>
                <a:gd name="T77" fmla="*/ 22 h 102"/>
                <a:gd name="T78" fmla="*/ 64 w 69"/>
                <a:gd name="T79" fmla="*/ 19 h 102"/>
                <a:gd name="T80" fmla="*/ 67 w 69"/>
                <a:gd name="T81" fmla="*/ 17 h 102"/>
                <a:gd name="T82" fmla="*/ 67 w 69"/>
                <a:gd name="T83" fmla="*/ 17 h 102"/>
                <a:gd name="T84" fmla="*/ 67 w 69"/>
                <a:gd name="T85" fmla="*/ 17 h 102"/>
                <a:gd name="T86" fmla="*/ 68 w 69"/>
                <a:gd name="T8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102">
                  <a:moveTo>
                    <a:pt x="68" y="10"/>
                  </a:moveTo>
                  <a:cubicBezTo>
                    <a:pt x="67" y="9"/>
                    <a:pt x="66" y="9"/>
                    <a:pt x="64" y="8"/>
                  </a:cubicBezTo>
                  <a:cubicBezTo>
                    <a:pt x="63" y="8"/>
                    <a:pt x="62" y="9"/>
                    <a:pt x="61" y="10"/>
                  </a:cubicBezTo>
                  <a:cubicBezTo>
                    <a:pt x="61" y="10"/>
                    <a:pt x="61" y="10"/>
                    <a:pt x="61" y="10"/>
                  </a:cubicBezTo>
                  <a:cubicBezTo>
                    <a:pt x="60" y="10"/>
                    <a:pt x="60" y="10"/>
                    <a:pt x="60" y="10"/>
                  </a:cubicBezTo>
                  <a:cubicBezTo>
                    <a:pt x="54" y="14"/>
                    <a:pt x="54" y="14"/>
                    <a:pt x="54" y="14"/>
                  </a:cubicBezTo>
                  <a:cubicBezTo>
                    <a:pt x="54" y="13"/>
                    <a:pt x="54" y="13"/>
                    <a:pt x="54" y="13"/>
                  </a:cubicBezTo>
                  <a:cubicBezTo>
                    <a:pt x="53" y="0"/>
                    <a:pt x="39" y="0"/>
                    <a:pt x="39" y="0"/>
                  </a:cubicBezTo>
                  <a:cubicBezTo>
                    <a:pt x="33" y="0"/>
                    <a:pt x="33" y="0"/>
                    <a:pt x="33" y="0"/>
                  </a:cubicBezTo>
                  <a:cubicBezTo>
                    <a:pt x="27" y="9"/>
                    <a:pt x="27" y="9"/>
                    <a:pt x="27" y="9"/>
                  </a:cubicBezTo>
                  <a:cubicBezTo>
                    <a:pt x="22" y="0"/>
                    <a:pt x="22" y="0"/>
                    <a:pt x="22" y="0"/>
                  </a:cubicBezTo>
                  <a:cubicBezTo>
                    <a:pt x="16" y="0"/>
                    <a:pt x="16" y="0"/>
                    <a:pt x="16" y="0"/>
                  </a:cubicBezTo>
                  <a:cubicBezTo>
                    <a:pt x="0" y="1"/>
                    <a:pt x="0" y="13"/>
                    <a:pt x="0" y="13"/>
                  </a:cubicBezTo>
                  <a:cubicBezTo>
                    <a:pt x="0" y="40"/>
                    <a:pt x="0" y="40"/>
                    <a:pt x="0" y="40"/>
                  </a:cubicBezTo>
                  <a:cubicBezTo>
                    <a:pt x="0" y="40"/>
                    <a:pt x="0" y="40"/>
                    <a:pt x="0" y="40"/>
                  </a:cubicBezTo>
                  <a:cubicBezTo>
                    <a:pt x="0" y="40"/>
                    <a:pt x="0" y="41"/>
                    <a:pt x="0" y="41"/>
                  </a:cubicBezTo>
                  <a:cubicBezTo>
                    <a:pt x="0" y="43"/>
                    <a:pt x="3" y="45"/>
                    <a:pt x="5" y="45"/>
                  </a:cubicBezTo>
                  <a:cubicBezTo>
                    <a:pt x="8" y="45"/>
                    <a:pt x="10" y="43"/>
                    <a:pt x="10" y="41"/>
                  </a:cubicBezTo>
                  <a:cubicBezTo>
                    <a:pt x="10" y="41"/>
                    <a:pt x="10" y="40"/>
                    <a:pt x="10" y="40"/>
                  </a:cubicBezTo>
                  <a:cubicBezTo>
                    <a:pt x="10" y="40"/>
                    <a:pt x="10" y="40"/>
                    <a:pt x="10" y="40"/>
                  </a:cubicBezTo>
                  <a:cubicBezTo>
                    <a:pt x="10" y="15"/>
                    <a:pt x="10" y="15"/>
                    <a:pt x="10" y="15"/>
                  </a:cubicBezTo>
                  <a:cubicBezTo>
                    <a:pt x="13" y="15"/>
                    <a:pt x="13" y="15"/>
                    <a:pt x="13" y="15"/>
                  </a:cubicBezTo>
                  <a:cubicBezTo>
                    <a:pt x="13" y="96"/>
                    <a:pt x="13" y="96"/>
                    <a:pt x="13" y="96"/>
                  </a:cubicBezTo>
                  <a:cubicBezTo>
                    <a:pt x="13" y="99"/>
                    <a:pt x="16" y="102"/>
                    <a:pt x="19" y="102"/>
                  </a:cubicBezTo>
                  <a:cubicBezTo>
                    <a:pt x="23" y="102"/>
                    <a:pt x="26" y="99"/>
                    <a:pt x="26" y="96"/>
                  </a:cubicBezTo>
                  <a:cubicBezTo>
                    <a:pt x="26" y="43"/>
                    <a:pt x="26" y="43"/>
                    <a:pt x="26" y="43"/>
                  </a:cubicBezTo>
                  <a:cubicBezTo>
                    <a:pt x="29" y="43"/>
                    <a:pt x="29" y="43"/>
                    <a:pt x="29" y="43"/>
                  </a:cubicBezTo>
                  <a:cubicBezTo>
                    <a:pt x="29" y="96"/>
                    <a:pt x="29" y="96"/>
                    <a:pt x="29" y="96"/>
                  </a:cubicBezTo>
                  <a:cubicBezTo>
                    <a:pt x="29" y="96"/>
                    <a:pt x="29" y="96"/>
                    <a:pt x="29" y="96"/>
                  </a:cubicBezTo>
                  <a:cubicBezTo>
                    <a:pt x="29" y="99"/>
                    <a:pt x="32" y="102"/>
                    <a:pt x="35" y="102"/>
                  </a:cubicBezTo>
                  <a:cubicBezTo>
                    <a:pt x="39" y="102"/>
                    <a:pt x="42" y="99"/>
                    <a:pt x="42" y="96"/>
                  </a:cubicBezTo>
                  <a:cubicBezTo>
                    <a:pt x="42" y="15"/>
                    <a:pt x="42" y="15"/>
                    <a:pt x="42" y="15"/>
                  </a:cubicBezTo>
                  <a:cubicBezTo>
                    <a:pt x="45" y="15"/>
                    <a:pt x="45" y="15"/>
                    <a:pt x="45" y="15"/>
                  </a:cubicBezTo>
                  <a:cubicBezTo>
                    <a:pt x="45" y="23"/>
                    <a:pt x="45" y="23"/>
                    <a:pt x="45" y="23"/>
                  </a:cubicBezTo>
                  <a:cubicBezTo>
                    <a:pt x="45" y="23"/>
                    <a:pt x="45" y="23"/>
                    <a:pt x="45" y="23"/>
                  </a:cubicBezTo>
                  <a:cubicBezTo>
                    <a:pt x="45" y="26"/>
                    <a:pt x="47" y="28"/>
                    <a:pt x="50" y="28"/>
                  </a:cubicBezTo>
                  <a:cubicBezTo>
                    <a:pt x="50" y="28"/>
                    <a:pt x="51" y="28"/>
                    <a:pt x="52" y="27"/>
                  </a:cubicBezTo>
                  <a:cubicBezTo>
                    <a:pt x="52" y="27"/>
                    <a:pt x="52" y="27"/>
                    <a:pt x="52" y="27"/>
                  </a:cubicBezTo>
                  <a:cubicBezTo>
                    <a:pt x="60" y="22"/>
                    <a:pt x="60" y="22"/>
                    <a:pt x="60" y="22"/>
                  </a:cubicBezTo>
                  <a:cubicBezTo>
                    <a:pt x="64" y="19"/>
                    <a:pt x="64" y="19"/>
                    <a:pt x="64" y="19"/>
                  </a:cubicBezTo>
                  <a:cubicBezTo>
                    <a:pt x="67" y="17"/>
                    <a:pt x="67" y="17"/>
                    <a:pt x="67" y="17"/>
                  </a:cubicBezTo>
                  <a:cubicBezTo>
                    <a:pt x="67" y="17"/>
                    <a:pt x="67" y="17"/>
                    <a:pt x="67" y="17"/>
                  </a:cubicBezTo>
                  <a:cubicBezTo>
                    <a:pt x="67" y="17"/>
                    <a:pt x="67" y="17"/>
                    <a:pt x="67" y="17"/>
                  </a:cubicBezTo>
                  <a:cubicBezTo>
                    <a:pt x="69" y="15"/>
                    <a:pt x="69" y="12"/>
                    <a:pt x="68"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77"/>
            <p:cNvSpPr>
              <a:spLocks noChangeArrowheads="1"/>
            </p:cNvSpPr>
            <p:nvPr/>
          </p:nvSpPr>
          <p:spPr bwMode="auto">
            <a:xfrm>
              <a:off x="10777279" y="3792069"/>
              <a:ext cx="87313" cy="82550"/>
            </a:xfrm>
            <a:prstGeom prst="ellipse">
              <a:avLst/>
            </a:prstGeom>
            <a:solidFill>
              <a:srgbClr val="008D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sp>
        <p:nvSpPr>
          <p:cNvPr id="22" name="矩形 21"/>
          <p:cNvSpPr/>
          <p:nvPr/>
        </p:nvSpPr>
        <p:spPr>
          <a:xfrm>
            <a:off x="1265555" y="1323975"/>
            <a:ext cx="8248650" cy="4124206"/>
          </a:xfrm>
          <a:prstGeom prst="rect">
            <a:avLst/>
          </a:prstGeom>
        </p:spPr>
        <p:txBody>
          <a:bodyPr wrap="square">
            <a:spAutoFit/>
          </a:bodyPr>
          <a:lstStyle/>
          <a:p>
            <a:pPr indent="0">
              <a:buFont typeface="Wingdings" panose="05000000000000000000" charset="0"/>
              <a:buNone/>
            </a:pPr>
            <a:r>
              <a:rPr lang="zh-CN" altLang="zh-CN" sz="3200" dirty="0">
                <a:solidFill>
                  <a:schemeClr val="tx1">
                    <a:lumMod val="65000"/>
                    <a:lumOff val="35000"/>
                  </a:schemeClr>
                </a:solidFill>
              </a:rPr>
              <a:t>问题？</a:t>
            </a: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zh-CN" sz="2400" dirty="0">
                <a:solidFill>
                  <a:schemeClr val="tx1">
                    <a:lumMod val="65000"/>
                    <a:lumOff val="35000"/>
                  </a:schemeClr>
                </a:solidFill>
              </a:rPr>
              <a:t>有些岗位招聘困难，会耗费大量的时间和精力；</a:t>
            </a:r>
          </a:p>
          <a:p>
            <a:pPr indent="0">
              <a:buFont typeface="Wingdings" panose="05000000000000000000" charset="0"/>
              <a:buNone/>
            </a:pPr>
            <a:r>
              <a:rPr lang="zh-CN" altLang="en-US" sz="2400" dirty="0">
                <a:solidFill>
                  <a:schemeClr val="tx1">
                    <a:lumMod val="65000"/>
                    <a:lumOff val="35000"/>
                  </a:schemeClr>
                </a:solidFill>
              </a:rPr>
              <a:t>业务天天要人，总说人</a:t>
            </a:r>
            <a:r>
              <a:rPr lang="zh-CN" altLang="en-US" sz="2400" dirty="0" smtClean="0">
                <a:solidFill>
                  <a:schemeClr val="tx1">
                    <a:lumMod val="65000"/>
                    <a:lumOff val="35000"/>
                  </a:schemeClr>
                </a:solidFill>
              </a:rPr>
              <a:t>不够；</a:t>
            </a:r>
            <a:endParaRPr lang="en-US" altLang="zh-CN" sz="2400" dirty="0" smtClean="0">
              <a:solidFill>
                <a:schemeClr val="tx1">
                  <a:lumMod val="65000"/>
                  <a:lumOff val="35000"/>
                </a:schemeClr>
              </a:solidFill>
            </a:endParaRPr>
          </a:p>
          <a:p>
            <a:pPr indent="0">
              <a:buFont typeface="Wingdings" panose="05000000000000000000" charset="0"/>
              <a:buNone/>
            </a:pPr>
            <a:r>
              <a:rPr lang="zh-CN" altLang="en-US" sz="2400" dirty="0" smtClean="0">
                <a:solidFill>
                  <a:schemeClr val="tx1">
                    <a:lumMod val="65000"/>
                    <a:lumOff val="35000"/>
                  </a:schemeClr>
                </a:solidFill>
                <a:sym typeface="+mn-ea"/>
              </a:rPr>
              <a:t>人才永远</a:t>
            </a:r>
            <a:r>
              <a:rPr lang="zh-CN" altLang="en-US" sz="2400" dirty="0" smtClean="0">
                <a:solidFill>
                  <a:schemeClr val="tx1">
                    <a:lumMod val="65000"/>
                    <a:lumOff val="35000"/>
                  </a:schemeClr>
                </a:solidFill>
                <a:sym typeface="+mn-ea"/>
              </a:rPr>
              <a:t>需要、越多越好！</a:t>
            </a: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金三银四，</a:t>
            </a:r>
            <a:r>
              <a:rPr lang="en-US" altLang="zh-CN" sz="2400" dirty="0">
                <a:solidFill>
                  <a:schemeClr val="tx1">
                    <a:lumMod val="65000"/>
                    <a:lumOff val="35000"/>
                  </a:schemeClr>
                </a:solidFill>
              </a:rPr>
              <a:t>HR</a:t>
            </a:r>
            <a:r>
              <a:rPr lang="zh-CN" altLang="en-US" sz="2400" dirty="0">
                <a:solidFill>
                  <a:schemeClr val="tx1">
                    <a:lumMod val="65000"/>
                    <a:lumOff val="35000"/>
                  </a:schemeClr>
                </a:solidFill>
              </a:rPr>
              <a:t>累成</a:t>
            </a:r>
            <a:r>
              <a:rPr lang="en-US" altLang="zh-CN" sz="2400" dirty="0">
                <a:solidFill>
                  <a:schemeClr val="tx1">
                    <a:lumMod val="65000"/>
                    <a:lumOff val="35000"/>
                  </a:schemeClr>
                </a:solidFill>
              </a:rPr>
              <a:t>... ...</a:t>
            </a: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pic>
        <p:nvPicPr>
          <p:cNvPr id="3" name="图片 2"/>
          <p:cNvPicPr>
            <a:picLocks noChangeAspect="1"/>
          </p:cNvPicPr>
          <p:nvPr/>
        </p:nvPicPr>
        <p:blipFill>
          <a:blip r:embed="rId2" cstate="print"/>
          <a:stretch>
            <a:fillRect/>
          </a:stretch>
        </p:blipFill>
        <p:spPr>
          <a:xfrm>
            <a:off x="9514205" y="4545330"/>
            <a:ext cx="2637790" cy="2286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65555" y="1240790"/>
            <a:ext cx="8248650" cy="4180205"/>
          </a:xfrm>
          <a:prstGeom prst="rect">
            <a:avLst/>
          </a:prstGeom>
        </p:spPr>
        <p:txBody>
          <a:bodyPr wrap="square">
            <a:spAutoFit/>
          </a:bodyPr>
          <a:lstStyle/>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zh-CN" sz="3200" dirty="0">
                <a:ln w="22225">
                  <a:solidFill>
                    <a:schemeClr val="accent2"/>
                  </a:solidFill>
                  <a:prstDash val="solid"/>
                </a:ln>
                <a:solidFill>
                  <a:schemeClr val="accent2">
                    <a:lumMod val="40000"/>
                    <a:lumOff val="60000"/>
                  </a:schemeClr>
                </a:solidFill>
                <a:effectLst/>
              </a:rPr>
              <a:t>需求</a:t>
            </a:r>
            <a:r>
              <a:rPr lang="zh-CN" altLang="zh-CN" sz="3200" dirty="0" smtClean="0">
                <a:ln w="22225">
                  <a:solidFill>
                    <a:schemeClr val="accent2"/>
                  </a:solidFill>
                  <a:prstDash val="solid"/>
                </a:ln>
                <a:solidFill>
                  <a:schemeClr val="accent2">
                    <a:lumMod val="40000"/>
                    <a:lumOff val="60000"/>
                  </a:schemeClr>
                </a:solidFill>
                <a:effectLst/>
              </a:rPr>
              <a:t>管理</a:t>
            </a:r>
            <a:r>
              <a:rPr lang="en-US" altLang="zh-CN" sz="2400" dirty="0" smtClean="0">
                <a:solidFill>
                  <a:schemeClr val="tx1">
                    <a:lumMod val="65000"/>
                    <a:lumOff val="35000"/>
                  </a:schemeClr>
                </a:solidFill>
                <a:sym typeface="+mn-ea"/>
              </a:rPr>
              <a:t>-</a:t>
            </a:r>
            <a:r>
              <a:rPr lang="zh-CN" altLang="en-US" sz="2400" dirty="0" smtClean="0">
                <a:solidFill>
                  <a:schemeClr val="tx1">
                    <a:lumMod val="65000"/>
                    <a:lumOff val="35000"/>
                  </a:schemeClr>
                </a:solidFill>
                <a:sym typeface="+mn-ea"/>
              </a:rPr>
              <a:t>要不要</a:t>
            </a:r>
            <a:r>
              <a:rPr lang="zh-CN" altLang="en-US" sz="2400" dirty="0" smtClean="0">
                <a:solidFill>
                  <a:schemeClr val="tx1">
                    <a:lumMod val="65000"/>
                    <a:lumOff val="35000"/>
                  </a:schemeClr>
                </a:solidFill>
                <a:sym typeface="+mn-ea"/>
              </a:rPr>
              <a:t>招？</a:t>
            </a:r>
            <a:endParaRPr lang="zh-CN" altLang="zh-CN" sz="2400" dirty="0">
              <a:solidFill>
                <a:schemeClr val="tx1">
                  <a:lumMod val="65000"/>
                  <a:lumOff val="35000"/>
                </a:schemeClr>
              </a:solidFill>
              <a:sym typeface="+mn-ea"/>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探求用人部门</a:t>
            </a:r>
            <a:r>
              <a:rPr lang="zh-CN" altLang="en-US" sz="2400" b="1" dirty="0">
                <a:solidFill>
                  <a:schemeClr val="tx1">
                    <a:lumMod val="65000"/>
                    <a:lumOff val="35000"/>
                  </a:schemeClr>
                </a:solidFill>
              </a:rPr>
              <a:t>真正、全面</a:t>
            </a:r>
            <a:r>
              <a:rPr lang="zh-CN" altLang="en-US" sz="2400" dirty="0">
                <a:solidFill>
                  <a:schemeClr val="tx1">
                    <a:lumMod val="65000"/>
                    <a:lumOff val="35000"/>
                  </a:schemeClr>
                </a:solidFill>
              </a:rPr>
              <a:t>的需求信息，避免因</a:t>
            </a:r>
            <a:r>
              <a:rPr lang="zh-CN" altLang="en-US" sz="2400" b="1" dirty="0">
                <a:solidFill>
                  <a:schemeClr val="tx1">
                    <a:lumMod val="65000"/>
                    <a:lumOff val="35000"/>
                  </a:schemeClr>
                </a:solidFill>
              </a:rPr>
              <a:t>盲目</a:t>
            </a:r>
            <a:r>
              <a:rPr lang="zh-CN" altLang="en-US" sz="2400" dirty="0">
                <a:solidFill>
                  <a:schemeClr val="tx1">
                    <a:lumMod val="65000"/>
                    <a:lumOff val="35000"/>
                  </a:schemeClr>
                </a:solidFill>
              </a:rPr>
              <a:t>的、</a:t>
            </a:r>
            <a:r>
              <a:rPr lang="zh-CN" altLang="en-US" sz="2400" b="1" dirty="0">
                <a:solidFill>
                  <a:schemeClr val="tx1">
                    <a:lumMod val="65000"/>
                    <a:lumOff val="35000"/>
                  </a:schemeClr>
                </a:solidFill>
              </a:rPr>
              <a:t>不合理</a:t>
            </a:r>
            <a:r>
              <a:rPr lang="zh-CN" altLang="en-US" sz="2400" dirty="0">
                <a:solidFill>
                  <a:schemeClr val="tx1">
                    <a:lumMod val="65000"/>
                    <a:lumOff val="35000"/>
                  </a:schemeClr>
                </a:solidFill>
              </a:rPr>
              <a:t>的需求而造成招聘负荷过大及公司资源的浪费。</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sym typeface="+mn-ea"/>
              </a:rPr>
              <a:t>如何沟通收集和过滤及执行，有效保证公司的用人需求呢？</a:t>
            </a:r>
            <a:endParaRPr lang="zh-CN" altLang="en-US" sz="2400" dirty="0">
              <a:solidFill>
                <a:schemeClr val="tx1">
                  <a:lumMod val="65000"/>
                  <a:lumOff val="35000"/>
                </a:schemeClr>
              </a:solidFill>
            </a:endParaRP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pic>
        <p:nvPicPr>
          <p:cNvPr id="3" name="图片 2"/>
          <p:cNvPicPr>
            <a:picLocks noChangeAspect="1"/>
          </p:cNvPicPr>
          <p:nvPr/>
        </p:nvPicPr>
        <p:blipFill>
          <a:blip r:embed="rId2" cstate="print"/>
          <a:stretch>
            <a:fillRect/>
          </a:stretch>
        </p:blipFill>
        <p:spPr>
          <a:xfrm>
            <a:off x="7743825" y="4384040"/>
            <a:ext cx="4457065" cy="24377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545590" y="1141095"/>
            <a:ext cx="8674735" cy="4708981"/>
          </a:xfrm>
          <a:prstGeom prst="rect">
            <a:avLst/>
          </a:prstGeom>
        </p:spPr>
        <p:txBody>
          <a:bodyPr wrap="square">
            <a:spAutoFit/>
          </a:bodyPr>
          <a:lstStyle/>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zh-CN" sz="3200" dirty="0">
                <a:solidFill>
                  <a:schemeClr val="tx1">
                    <a:lumMod val="65000"/>
                    <a:lumOff val="35000"/>
                  </a:schemeClr>
                </a:solidFill>
              </a:rPr>
              <a:t>案例：</a:t>
            </a: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部门经理：“小张儿，我们1月要进5</a:t>
            </a:r>
            <a:r>
              <a:rPr lang="zh-CN" altLang="en-US" sz="2400" dirty="0" smtClean="0">
                <a:solidFill>
                  <a:schemeClr val="tx1">
                    <a:lumMod val="65000"/>
                    <a:lumOff val="35000"/>
                  </a:schemeClr>
                </a:solidFill>
              </a:rPr>
              <a:t>个员工</a:t>
            </a:r>
            <a:r>
              <a:rPr lang="zh-CN" altLang="en-US" sz="2400" dirty="0">
                <a:solidFill>
                  <a:schemeClr val="tx1">
                    <a:lumMod val="65000"/>
                    <a:lumOff val="35000"/>
                  </a:schemeClr>
                </a:solidFill>
              </a:rPr>
              <a:t>。马上年底大促了！” </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招聘经理：“我手里有40个职位要招聘。如果您需要提升部门职位的优先级，那么需要您部门在以下三方面多加配合……” </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部门经理：“我再想想。现在的人加加班，应该也能顶过去……”</a:t>
            </a:r>
          </a:p>
          <a:p>
            <a:pPr indent="0">
              <a:buFont typeface="Wingdings" panose="05000000000000000000" charset="0"/>
              <a:buNone/>
            </a:pP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65555" y="1172210"/>
            <a:ext cx="8248650" cy="4247317"/>
          </a:xfrm>
          <a:prstGeom prst="rect">
            <a:avLst/>
          </a:prstGeom>
        </p:spPr>
        <p:txBody>
          <a:bodyPr wrap="square">
            <a:spAutoFit/>
          </a:bodyPr>
          <a:lstStyle/>
          <a:p>
            <a:pPr indent="0">
              <a:buFont typeface="Wingdings" panose="05000000000000000000" charset="0"/>
              <a:buNone/>
            </a:pPr>
            <a:endParaRPr lang="zh-CN" altLang="en-US" dirty="0">
              <a:solidFill>
                <a:schemeClr val="tx1">
                  <a:lumMod val="65000"/>
                  <a:lumOff val="35000"/>
                </a:schemeClr>
              </a:solidFill>
            </a:endParaRPr>
          </a:p>
          <a:p>
            <a:pPr indent="0">
              <a:buFont typeface="Wingdings" panose="05000000000000000000" charset="0"/>
              <a:buNone/>
            </a:pPr>
            <a:r>
              <a:rPr lang="zh-CN" altLang="zh-CN" sz="3200" dirty="0">
                <a:ln/>
                <a:solidFill>
                  <a:schemeClr val="accent1"/>
                </a:solidFill>
                <a:effectLst>
                  <a:outerShdw blurRad="38100" dist="25400" dir="5400000" algn="ctr" rotWithShape="0">
                    <a:srgbClr val="6E747A">
                      <a:alpha val="43000"/>
                    </a:srgbClr>
                  </a:outerShdw>
                </a:effectLst>
                <a:sym typeface="+mn-ea"/>
              </a:rPr>
              <a:t>奥卡姆剃刀原理</a:t>
            </a:r>
          </a:p>
          <a:p>
            <a:pPr indent="0">
              <a:buFont typeface="Wingdings" panose="05000000000000000000" charset="0"/>
              <a:buNone/>
            </a:pPr>
            <a:r>
              <a:rPr lang="en-US" altLang="zh-CN" sz="2800" dirty="0">
                <a:solidFill>
                  <a:schemeClr val="tx1">
                    <a:lumMod val="65000"/>
                    <a:lumOff val="35000"/>
                  </a:schemeClr>
                </a:solidFill>
                <a:sym typeface="+mn-ea"/>
              </a:rPr>
              <a:t>—</a:t>
            </a:r>
            <a:r>
              <a:rPr lang="zh-CN" altLang="en-US" sz="2800" dirty="0">
                <a:solidFill>
                  <a:schemeClr val="tx1">
                    <a:lumMod val="65000"/>
                    <a:lumOff val="35000"/>
                  </a:schemeClr>
                </a:solidFill>
                <a:sym typeface="+mn-ea"/>
              </a:rPr>
              <a:t>平衡有限资源满足真正的需求</a:t>
            </a:r>
          </a:p>
          <a:p>
            <a:pPr indent="0">
              <a:buFont typeface="Wingdings" panose="05000000000000000000" charset="0"/>
              <a:buNone/>
            </a:pPr>
            <a:r>
              <a:rPr lang="en-US" altLang="zh-CN" sz="2800" dirty="0">
                <a:solidFill>
                  <a:schemeClr val="tx1">
                    <a:lumMod val="65000"/>
                    <a:lumOff val="35000"/>
                  </a:schemeClr>
                </a:solidFill>
              </a:rPr>
              <a:t>—</a:t>
            </a:r>
            <a:r>
              <a:rPr lang="zh-CN" altLang="en-US" sz="2800" dirty="0">
                <a:solidFill>
                  <a:schemeClr val="tx1">
                    <a:lumMod val="65000"/>
                    <a:lumOff val="35000"/>
                  </a:schemeClr>
                </a:solidFill>
              </a:rPr>
              <a:t>不要让伪需求增加招聘负担</a:t>
            </a:r>
          </a:p>
          <a:p>
            <a:pPr indent="0">
              <a:buFont typeface="Wingdings" panose="05000000000000000000" charset="0"/>
              <a:buNone/>
            </a:pPr>
            <a:endParaRPr lang="zh-CN" altLang="en-US" sz="2800" dirty="0">
              <a:solidFill>
                <a:schemeClr val="tx1">
                  <a:lumMod val="65000"/>
                  <a:lumOff val="35000"/>
                </a:schemeClr>
              </a:solidFill>
            </a:endParaRPr>
          </a:p>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r>
              <a:rPr lang="zh-CN" altLang="en-US" sz="2000" dirty="0">
                <a:solidFill>
                  <a:schemeClr val="tx1">
                    <a:lumMod val="65000"/>
                    <a:lumOff val="35000"/>
                  </a:schemeClr>
                </a:solidFill>
              </a:rPr>
              <a:t>由14世纪哲学家奥卡姆提出的，大意是“切勿浪费</a:t>
            </a:r>
            <a:r>
              <a:rPr lang="zh-CN" altLang="en-US" sz="2000" dirty="0" smtClean="0">
                <a:solidFill>
                  <a:schemeClr val="tx1">
                    <a:lumMod val="65000"/>
                    <a:lumOff val="35000"/>
                  </a:schemeClr>
                </a:solidFill>
              </a:rPr>
              <a:t>较多</a:t>
            </a:r>
            <a:r>
              <a:rPr lang="zh-CN" altLang="en-US" sz="2000" dirty="0" smtClean="0">
                <a:solidFill>
                  <a:schemeClr val="tx1">
                    <a:lumMod val="65000"/>
                    <a:lumOff val="35000"/>
                  </a:schemeClr>
                </a:solidFill>
              </a:rPr>
              <a:t>资源</a:t>
            </a:r>
            <a:r>
              <a:rPr lang="zh-CN" altLang="en-US" sz="2000" dirty="0" smtClean="0">
                <a:solidFill>
                  <a:schemeClr val="tx1">
                    <a:lumMod val="65000"/>
                    <a:lumOff val="35000"/>
                  </a:schemeClr>
                </a:solidFill>
              </a:rPr>
              <a:t>去</a:t>
            </a:r>
            <a:r>
              <a:rPr lang="zh-CN" altLang="en-US" sz="2000" dirty="0">
                <a:solidFill>
                  <a:schemeClr val="tx1">
                    <a:lumMod val="65000"/>
                    <a:lumOff val="35000"/>
                  </a:schemeClr>
                </a:solidFill>
              </a:rPr>
              <a:t>做用较少</a:t>
            </a:r>
            <a:r>
              <a:rPr lang="zh-CN" altLang="en-US" sz="2000" dirty="0" smtClean="0">
                <a:solidFill>
                  <a:schemeClr val="tx1">
                    <a:lumMod val="65000"/>
                    <a:lumOff val="35000"/>
                  </a:schemeClr>
                </a:solidFill>
              </a:rPr>
              <a:t>的</a:t>
            </a:r>
            <a:r>
              <a:rPr lang="zh-CN" altLang="en-US" sz="2000" dirty="0" smtClean="0">
                <a:solidFill>
                  <a:schemeClr val="tx1">
                    <a:lumMod val="65000"/>
                    <a:lumOff val="35000"/>
                  </a:schemeClr>
                </a:solidFill>
              </a:rPr>
              <a:t>资源</a:t>
            </a:r>
            <a:r>
              <a:rPr lang="zh-CN" altLang="en-US" sz="2000" dirty="0" smtClean="0">
                <a:solidFill>
                  <a:schemeClr val="tx1">
                    <a:lumMod val="65000"/>
                    <a:lumOff val="35000"/>
                  </a:schemeClr>
                </a:solidFill>
              </a:rPr>
              <a:t>同样</a:t>
            </a:r>
            <a:r>
              <a:rPr lang="zh-CN" altLang="en-US" sz="2000" dirty="0">
                <a:solidFill>
                  <a:schemeClr val="tx1">
                    <a:lumMod val="65000"/>
                    <a:lumOff val="35000"/>
                  </a:schemeClr>
                </a:solidFill>
              </a:rPr>
              <a:t>可以做好的事情。</a:t>
            </a:r>
            <a:r>
              <a:rPr lang="zh-CN" altLang="en-US" sz="2000" dirty="0" smtClean="0">
                <a:solidFill>
                  <a:schemeClr val="tx1">
                    <a:lumMod val="65000"/>
                    <a:lumOff val="35000"/>
                  </a:schemeClr>
                </a:solidFill>
              </a:rPr>
              <a:t>” 即</a:t>
            </a:r>
            <a:r>
              <a:rPr lang="zh-CN" altLang="en-US" sz="2000" dirty="0">
                <a:solidFill>
                  <a:schemeClr val="tx1">
                    <a:lumMod val="65000"/>
                    <a:lumOff val="35000"/>
                  </a:schemeClr>
                </a:solidFill>
              </a:rPr>
              <a:t>“如无必要，勿增实体。” </a:t>
            </a:r>
          </a:p>
          <a:p>
            <a:pPr indent="0">
              <a:buFont typeface="Wingdings" panose="05000000000000000000" charset="0"/>
              <a:buNone/>
            </a:pPr>
            <a:endParaRPr lang="zh-CN" altLang="en-US" sz="3200" dirty="0">
              <a:solidFill>
                <a:schemeClr val="tx1">
                  <a:lumMod val="65000"/>
                  <a:lumOff val="35000"/>
                </a:schemeClr>
              </a:solidFill>
            </a:endParaRPr>
          </a:p>
          <a:p>
            <a:pPr indent="0">
              <a:buFont typeface="Wingdings" panose="05000000000000000000" charset="0"/>
              <a:buNone/>
            </a:pPr>
            <a:endParaRPr lang="zh-CN" altLang="en-US" sz="3200"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pic>
        <p:nvPicPr>
          <p:cNvPr id="3" name="图片 2"/>
          <p:cNvPicPr>
            <a:picLocks noChangeAspect="1"/>
          </p:cNvPicPr>
          <p:nvPr/>
        </p:nvPicPr>
        <p:blipFill>
          <a:blip r:embed="rId2" cstate="print"/>
          <a:stretch>
            <a:fillRect/>
          </a:stretch>
        </p:blipFill>
        <p:spPr>
          <a:xfrm>
            <a:off x="9102090" y="4414520"/>
            <a:ext cx="3047365" cy="228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265555" y="1134745"/>
            <a:ext cx="8248650" cy="4801314"/>
          </a:xfrm>
          <a:prstGeom prst="rect">
            <a:avLst/>
          </a:prstGeom>
        </p:spPr>
        <p:txBody>
          <a:bodyPr wrap="square">
            <a:spAutoFit/>
          </a:bodyPr>
          <a:lstStyle/>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zh-CN" sz="3200" dirty="0">
                <a:solidFill>
                  <a:schemeClr val="tx1">
                    <a:lumMod val="65000"/>
                    <a:lumOff val="35000"/>
                  </a:schemeClr>
                </a:solidFill>
              </a:rPr>
              <a:t>案例：</a:t>
            </a:r>
          </a:p>
          <a:p>
            <a:pPr indent="0">
              <a:buFont typeface="Wingdings" panose="05000000000000000000" charset="0"/>
              <a:buNone/>
            </a:pPr>
            <a:endParaRPr lang="zh-CN" altLang="zh-CN" sz="32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如果老板要你1月份招200人进公司，那么应该进行如下思考：“如果公司能给招聘组再配15个人、提供足够的渠道费用，那么这个目标可以完成”。然后把想法跟老板沟通形成可行的方案，而不是说“太难了做不了！”后者多半会换来老板“要你是干什么？”的嘲讽，于解决问题并无帮助。</a:t>
            </a:r>
          </a:p>
          <a:p>
            <a:pPr indent="0">
              <a:buFont typeface="Wingdings" panose="05000000000000000000" charset="0"/>
              <a:buNone/>
            </a:pPr>
            <a:endParaRPr lang="zh-CN" altLang="en-US" sz="2400" dirty="0">
              <a:solidFill>
                <a:schemeClr val="tx1">
                  <a:lumMod val="65000"/>
                  <a:lumOff val="35000"/>
                </a:schemeClr>
              </a:solidFill>
            </a:endParaRPr>
          </a:p>
          <a:p>
            <a:pPr indent="0">
              <a:buFont typeface="Wingdings" panose="05000000000000000000" charset="0"/>
              <a:buNone/>
            </a:pPr>
            <a:r>
              <a:rPr lang="zh-CN" altLang="en-US" sz="2400" dirty="0">
                <a:solidFill>
                  <a:schemeClr val="tx1">
                    <a:lumMod val="65000"/>
                    <a:lumOff val="35000"/>
                  </a:schemeClr>
                </a:solidFill>
              </a:rPr>
              <a:t>具体和老板讨论方案及需求时，老板说</a:t>
            </a:r>
            <a:r>
              <a:rPr lang="en-US" altLang="zh-CN" sz="2400" dirty="0">
                <a:solidFill>
                  <a:schemeClr val="tx1">
                    <a:lumMod val="65000"/>
                    <a:lumOff val="35000"/>
                  </a:schemeClr>
                </a:solidFill>
              </a:rPr>
              <a:t>“</a:t>
            </a:r>
            <a:r>
              <a:rPr lang="zh-CN" altLang="en-US" sz="2400" dirty="0">
                <a:solidFill>
                  <a:schemeClr val="tx1">
                    <a:lumMod val="65000"/>
                    <a:lumOff val="35000"/>
                  </a:schemeClr>
                </a:solidFill>
              </a:rPr>
              <a:t>这样周期和成本太高了， 再好好考虑下吧。或者可以分阶段逐步去招人。</a:t>
            </a:r>
            <a:r>
              <a:rPr lang="en-US" altLang="zh-CN" sz="2400" dirty="0">
                <a:solidFill>
                  <a:schemeClr val="tx1">
                    <a:lumMod val="65000"/>
                    <a:lumOff val="35000"/>
                  </a:schemeClr>
                </a:solidFill>
              </a:rPr>
              <a:t>”</a:t>
            </a:r>
          </a:p>
          <a:p>
            <a:endParaRPr lang="zh-CN" altLang="en-US" dirty="0">
              <a:solidFill>
                <a:schemeClr val="tx1">
                  <a:lumMod val="65000"/>
                  <a:lumOff val="35000"/>
                </a:schemeClr>
              </a:solidFill>
            </a:endParaRPr>
          </a:p>
        </p:txBody>
      </p:sp>
      <p:sp>
        <p:nvSpPr>
          <p:cNvPr id="2" name="文本框 1"/>
          <p:cNvSpPr txBox="1"/>
          <p:nvPr/>
        </p:nvSpPr>
        <p:spPr>
          <a:xfrm>
            <a:off x="1265260" y="466071"/>
            <a:ext cx="4854624" cy="417830"/>
          </a:xfrm>
          <a:prstGeom prst="rect">
            <a:avLst/>
          </a:prstGeom>
          <a:noFill/>
        </p:spPr>
        <p:txBody>
          <a:bodyPr wrap="square" rtlCol="0">
            <a:spAutoFit/>
          </a:bodyPr>
          <a:lstStyle/>
          <a:p>
            <a:pPr lvl="0" algn="l"/>
            <a:r>
              <a:rPr lang="zh-CN" altLang="en-US" sz="2000" b="1" dirty="0" smtClean="0">
                <a:solidFill>
                  <a:schemeClr val="bg1"/>
                </a:solidFill>
                <a:sym typeface="+mn-ea"/>
              </a:rPr>
              <a:t>需求管理和招聘定位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029222015"/>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Straight Connector 10"/>
</p:tagLst>
</file>

<file path=ppt/tags/tag11.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Straight Connector 11"/>
</p:tagLst>
</file>

<file path=ppt/tags/tag12.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Straight Connector 12"/>
</p:tagLst>
</file>

<file path=ppt/tags/tag13.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Straight Connector 13"/>
</p:tagLst>
</file>

<file path=ppt/tags/tag14.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Freeform 20"/>
</p:tagLst>
</file>

<file path=ppt/tags/tag2.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2"/>
</p:tagLst>
</file>

<file path=ppt/tags/tag3.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3"/>
</p:tagLst>
</file>

<file path=ppt/tags/tag4.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4"/>
</p:tagLst>
</file>

<file path=ppt/tags/tag5.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5"/>
</p:tagLst>
</file>

<file path=ppt/tags/tag6.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6"/>
</p:tagLst>
</file>

<file path=ppt/tags/tag7.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7"/>
</p:tagLst>
</file>

<file path=ppt/tags/tag8.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8"/>
</p:tagLst>
</file>

<file path=ppt/tags/tag9.xml><?xml version="1.0" encoding="utf-8"?>
<p:tagLst xmlns:a="http://schemas.openxmlformats.org/drawingml/2006/main" xmlns:r="http://schemas.openxmlformats.org/officeDocument/2006/relationships" xmlns:p="http://schemas.openxmlformats.org/presentationml/2006/main">
  <p:tag name="MH" val="20161029222015"/>
  <p:tag name="MH_LIBRARY" val="GRAPHIC"/>
  <p:tag name="MH_ORDER" val="Right Triangle 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2173</Words>
  <Application>Microsoft Office PowerPoint</Application>
  <PresentationFormat>自定义</PresentationFormat>
  <Paragraphs>318</Paragraphs>
  <Slides>35</Slides>
  <Notes>7</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仝德志</dc:creator>
  <cp:lastModifiedBy>asd</cp:lastModifiedBy>
  <cp:revision>399</cp:revision>
  <dcterms:created xsi:type="dcterms:W3CDTF">2014-09-29T02:38:00Z</dcterms:created>
  <dcterms:modified xsi:type="dcterms:W3CDTF">2017-04-21T13:32:56Z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