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62" r:id="rId4"/>
    <p:sldMasterId id="2147483674" r:id="rId5"/>
    <p:sldMasterId id="2147483686" r:id="rId6"/>
    <p:sldMasterId id="2147483698" r:id="rId7"/>
    <p:sldMasterId id="2147483710" r:id="rId8"/>
    <p:sldMasterId id="2147483722" r:id="rId9"/>
    <p:sldMasterId id="2147483734" r:id="rId10"/>
  </p:sldMasterIdLst>
  <p:sldIdLst>
    <p:sldId id="256" r:id="rId11"/>
    <p:sldId id="258" r:id="rId12"/>
    <p:sldId id="259" r:id="rId13"/>
    <p:sldId id="261" r:id="rId14"/>
    <p:sldId id="263" r:id="rId15"/>
    <p:sldId id="265" r:id="rId16"/>
    <p:sldId id="264" r:id="rId17"/>
    <p:sldId id="267" r:id="rId18"/>
    <p:sldId id="282" r:id="rId19"/>
    <p:sldId id="27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6541"/>
    <a:srgbClr val="0070C0"/>
    <a:srgbClr val="92D050"/>
    <a:srgbClr val="EB7513"/>
    <a:srgbClr val="FFC535"/>
    <a:srgbClr val="3DB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659" autoAdjust="0"/>
  </p:normalViewPr>
  <p:slideViewPr>
    <p:cSldViewPr snapToGrid="0">
      <p:cViewPr varScale="1">
        <p:scale>
          <a:sx n="67" d="100"/>
          <a:sy n="67" d="100"/>
        </p:scale>
        <p:origin x="-95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0.xml"/><Relationship Id="rId2" Type="http://schemas.openxmlformats.org/officeDocument/2006/relationships/theme" Target="theme/theme1.xml"/><Relationship Id="rId19" Type="http://schemas.openxmlformats.org/officeDocument/2006/relationships/slide" Target="slides/slide9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1" Type="http://schemas.openxmlformats.org/officeDocument/2006/relationships/slide" Target="slides/slide1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9749;&#33394;&#20844;&#21496;&#25991;&#20214;\2016\&#20844;&#21496;&#20171;&#32461;ppt&#36164;&#26009;\&#26032;&#24314; Microsoft Excel &#24037;&#20316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95408247946"/>
          <c:y val="0.248373088360493"/>
          <c:w val="0.790710947407451"/>
          <c:h val="0.672762458235691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475456"/>
        <c:axId val="123476992"/>
      </c:barChart>
      <c:catAx>
        <c:axId val="12347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3476992"/>
        <c:crosses val="autoZero"/>
        <c:auto val="1"/>
        <c:lblAlgn val="ctr"/>
        <c:lblOffset val="100"/>
        <c:noMultiLvlLbl val="0"/>
      </c:catAx>
      <c:valAx>
        <c:axId val="12347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34754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/>
      </a:pPr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180"/>
            <a:ext cx="9144000" cy="238833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1563"/>
            <a:ext cx="9144000" cy="16557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10795"/>
            <a:ext cx="10515600" cy="2852031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90349"/>
            <a:ext cx="10515600" cy="1499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609600" indent="0">
              <a:buNone/>
              <a:defRPr sz="2665"/>
            </a:lvl2pPr>
            <a:lvl3pPr marL="1219200" indent="0">
              <a:buNone/>
              <a:defRPr sz="2400"/>
            </a:lvl3pPr>
            <a:lvl4pPr marL="1828800" indent="0">
              <a:buNone/>
              <a:defRPr sz="2135"/>
            </a:lvl4pPr>
            <a:lvl5pPr marL="2438400" indent="0">
              <a:buNone/>
              <a:defRPr sz="2135"/>
            </a:lvl5pPr>
            <a:lvl6pPr marL="3048000" indent="0">
              <a:buNone/>
              <a:defRPr sz="2135"/>
            </a:lvl6pPr>
            <a:lvl7pPr marL="3657600" indent="0">
              <a:buNone/>
              <a:defRPr sz="2135"/>
            </a:lvl7pPr>
            <a:lvl8pPr marL="4267200" indent="0">
              <a:buNone/>
              <a:defRPr sz="2135"/>
            </a:lvl8pPr>
            <a:lvl9pPr marL="4876800" indent="0">
              <a:buNone/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131"/>
            <a:ext cx="5156200" cy="4351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52"/>
            <a:ext cx="5158316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4790"/>
            <a:ext cx="5158316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52"/>
            <a:ext cx="5183717" cy="823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4790"/>
            <a:ext cx="5183717" cy="3684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180"/>
            <a:ext cx="10515600" cy="132756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131"/>
            <a:ext cx="10515600" cy="4351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4179"/>
            <a:ext cx="2628900" cy="58120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4179"/>
            <a:ext cx="7683500" cy="581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341"/>
            <a:ext cx="3932767" cy="1600694"/>
          </a:xfrm>
          <a:prstGeom prst="rect">
            <a:avLst/>
          </a:prstGeo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6672"/>
            <a:ext cx="6172200" cy="4874071"/>
          </a:xfrm>
          <a:prstGeom prst="rect">
            <a:avLst/>
          </a:prstGeo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8035"/>
            <a:ext cx="3932767" cy="3811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4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3" Type="http://schemas.openxmlformats.org/officeDocument/2006/relationships/theme" Target="../theme/theme5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3" Type="http://schemas.openxmlformats.org/officeDocument/2006/relationships/theme" Target="../theme/theme6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8.xml"/><Relationship Id="rId13" Type="http://schemas.openxmlformats.org/officeDocument/2006/relationships/theme" Target="../theme/theme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6.xml"/><Relationship Id="rId8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2.xml"/><Relationship Id="rId4" Type="http://schemas.openxmlformats.org/officeDocument/2006/relationships/slideLayout" Target="../slideLayouts/slideLayout71.xml"/><Relationship Id="rId3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9.xml"/><Relationship Id="rId13" Type="http://schemas.openxmlformats.org/officeDocument/2006/relationships/theme" Target="../theme/theme8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7.xml"/><Relationship Id="rId8" Type="http://schemas.openxmlformats.org/officeDocument/2006/relationships/slideLayout" Target="../slideLayouts/slideLayout86.xml"/><Relationship Id="rId7" Type="http://schemas.openxmlformats.org/officeDocument/2006/relationships/slideLayout" Target="../slideLayouts/slideLayout85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Relationship Id="rId3" Type="http://schemas.openxmlformats.org/officeDocument/2006/relationships/slideLayout" Target="../slideLayouts/slideLayout81.xml"/><Relationship Id="rId2" Type="http://schemas.openxmlformats.org/officeDocument/2006/relationships/slideLayout" Target="../slideLayouts/slideLayout80.xml"/><Relationship Id="rId13" Type="http://schemas.openxmlformats.org/officeDocument/2006/relationships/theme" Target="../theme/theme9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 b="-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6096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2192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8288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438400" algn="ctr" rtl="0" eaLnBrk="1" fontAlgn="base" hangingPunct="1">
        <a:spcBef>
          <a:spcPct val="0"/>
        </a:spcBef>
        <a:spcAft>
          <a:spcPct val="0"/>
        </a:spcAft>
        <a:defRPr sz="5865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1" fontAlgn="base" hangingPunct="1">
        <a:spcBef>
          <a:spcPct val="20000"/>
        </a:spcBef>
        <a:spcAft>
          <a:spcPct val="0"/>
        </a:spcAft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5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5.png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3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4.xml"/><Relationship Id="rId2" Type="http://schemas.openxmlformats.org/officeDocument/2006/relationships/image" Target="../media/image7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5576359"/>
            <a:ext cx="12192000" cy="1280584"/>
          </a:xfrm>
          <a:prstGeom prst="rect">
            <a:avLst/>
          </a:prstGeom>
          <a:solidFill>
            <a:srgbClr val="C9B1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pic>
        <p:nvPicPr>
          <p:cNvPr id="2052" name="Picture 4" descr="卡通遨游太空汇报模板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85" y="983192"/>
            <a:ext cx="5818716" cy="489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941484" y="2096559"/>
            <a:ext cx="39049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8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48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</a:t>
            </a:r>
            <a:endParaRPr lang="en-US" altLang="zh-CN" sz="4800" dirty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941484" y="3674108"/>
            <a:ext cx="51087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销售业务部         李光明              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        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5576359"/>
            <a:ext cx="12192000" cy="1280584"/>
          </a:xfrm>
          <a:prstGeom prst="rect">
            <a:avLst/>
          </a:prstGeom>
          <a:solidFill>
            <a:srgbClr val="C9B1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pic>
        <p:nvPicPr>
          <p:cNvPr id="25603" name="Picture 3" descr="卡通遨游太空汇报模板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85" y="983192"/>
            <a:ext cx="5818716" cy="489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941485" y="2181226"/>
            <a:ext cx="5843523" cy="57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735" b="1">
                <a:solidFill>
                  <a:srgbClr val="EF6541"/>
                </a:solidFill>
              </a:rPr>
              <a:t>THANKS FOR WATCHING</a:t>
            </a:r>
            <a:endParaRPr lang="en-US" altLang="zh-CN" sz="3735">
              <a:solidFill>
                <a:srgbClr val="EF65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091267" y="2361143"/>
            <a:ext cx="2133600" cy="2133600"/>
          </a:xfrm>
          <a:prstGeom prst="ellipse">
            <a:avLst/>
          </a:prstGeom>
          <a:solidFill>
            <a:srgbClr val="C9B1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pic>
        <p:nvPicPr>
          <p:cNvPr id="4100" name="Picture 4" descr="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4067176"/>
            <a:ext cx="2379133" cy="5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448984" y="2938993"/>
            <a:ext cx="13462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400" dirty="0">
                <a:solidFill>
                  <a:schemeClr val="bg1"/>
                </a:solidFill>
              </a:rPr>
              <a:t>01</a:t>
            </a:r>
            <a:endParaRPr lang="en-US" altLang="zh-CN" sz="6400" dirty="0">
              <a:solidFill>
                <a:schemeClr val="bg1"/>
              </a:solidFill>
            </a:endParaRPr>
          </a:p>
        </p:txBody>
      </p:sp>
      <p:pic>
        <p:nvPicPr>
          <p:cNvPr id="4107" name="Picture 11" descr="未标题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1" y="2318810"/>
            <a:ext cx="635000" cy="70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Freeform 12"/>
          <p:cNvSpPr/>
          <p:nvPr/>
        </p:nvSpPr>
        <p:spPr bwMode="auto">
          <a:xfrm>
            <a:off x="3862918" y="3087159"/>
            <a:ext cx="550333" cy="211667"/>
          </a:xfrm>
          <a:custGeom>
            <a:avLst/>
            <a:gdLst>
              <a:gd name="T0" fmla="*/ 488 w 496"/>
              <a:gd name="T1" fmla="*/ 189 h 189"/>
              <a:gd name="T2" fmla="*/ 493 w 496"/>
              <a:gd name="T3" fmla="*/ 165 h 189"/>
              <a:gd name="T4" fmla="*/ 419 w 496"/>
              <a:gd name="T5" fmla="*/ 79 h 189"/>
              <a:gd name="T6" fmla="*/ 370 w 496"/>
              <a:gd name="T7" fmla="*/ 92 h 189"/>
              <a:gd name="T8" fmla="*/ 370 w 496"/>
              <a:gd name="T9" fmla="*/ 87 h 189"/>
              <a:gd name="T10" fmla="*/ 370 w 496"/>
              <a:gd name="T11" fmla="*/ 83 h 189"/>
              <a:gd name="T12" fmla="*/ 369 w 496"/>
              <a:gd name="T13" fmla="*/ 67 h 189"/>
              <a:gd name="T14" fmla="*/ 363 w 496"/>
              <a:gd name="T15" fmla="*/ 49 h 189"/>
              <a:gd name="T16" fmla="*/ 362 w 496"/>
              <a:gd name="T17" fmla="*/ 46 h 189"/>
              <a:gd name="T18" fmla="*/ 362 w 496"/>
              <a:gd name="T19" fmla="*/ 46 h 189"/>
              <a:gd name="T20" fmla="*/ 362 w 496"/>
              <a:gd name="T21" fmla="*/ 46 h 189"/>
              <a:gd name="T22" fmla="*/ 350 w 496"/>
              <a:gd name="T23" fmla="*/ 28 h 189"/>
              <a:gd name="T24" fmla="*/ 335 w 496"/>
              <a:gd name="T25" fmla="*/ 14 h 189"/>
              <a:gd name="T26" fmla="*/ 296 w 496"/>
              <a:gd name="T27" fmla="*/ 1 h 189"/>
              <a:gd name="T28" fmla="*/ 255 w 496"/>
              <a:gd name="T29" fmla="*/ 9 h 189"/>
              <a:gd name="T30" fmla="*/ 223 w 496"/>
              <a:gd name="T31" fmla="*/ 36 h 189"/>
              <a:gd name="T32" fmla="*/ 214 w 496"/>
              <a:gd name="T33" fmla="*/ 55 h 189"/>
              <a:gd name="T34" fmla="*/ 210 w 496"/>
              <a:gd name="T35" fmla="*/ 73 h 189"/>
              <a:gd name="T36" fmla="*/ 178 w 496"/>
              <a:gd name="T37" fmla="*/ 63 h 189"/>
              <a:gd name="T38" fmla="*/ 159 w 496"/>
              <a:gd name="T39" fmla="*/ 64 h 189"/>
              <a:gd name="T40" fmla="*/ 123 w 496"/>
              <a:gd name="T41" fmla="*/ 81 h 189"/>
              <a:gd name="T42" fmla="*/ 99 w 496"/>
              <a:gd name="T43" fmla="*/ 131 h 189"/>
              <a:gd name="T44" fmla="*/ 98 w 496"/>
              <a:gd name="T45" fmla="*/ 132 h 189"/>
              <a:gd name="T46" fmla="*/ 97 w 496"/>
              <a:gd name="T47" fmla="*/ 133 h 189"/>
              <a:gd name="T48" fmla="*/ 97 w 496"/>
              <a:gd name="T49" fmla="*/ 133 h 189"/>
              <a:gd name="T50" fmla="*/ 2 w 496"/>
              <a:gd name="T51" fmla="*/ 180 h 189"/>
              <a:gd name="T52" fmla="*/ 0 w 496"/>
              <a:gd name="T53" fmla="*/ 189 h 189"/>
              <a:gd name="T54" fmla="*/ 488 w 496"/>
              <a:gd name="T55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6" h="189">
                <a:moveTo>
                  <a:pt x="488" y="189"/>
                </a:moveTo>
                <a:cubicBezTo>
                  <a:pt x="491" y="182"/>
                  <a:pt x="493" y="174"/>
                  <a:pt x="493" y="165"/>
                </a:cubicBezTo>
                <a:cubicBezTo>
                  <a:pt x="496" y="124"/>
                  <a:pt x="463" y="79"/>
                  <a:pt x="419" y="79"/>
                </a:cubicBezTo>
                <a:cubicBezTo>
                  <a:pt x="401" y="79"/>
                  <a:pt x="384" y="84"/>
                  <a:pt x="370" y="92"/>
                </a:cubicBezTo>
                <a:cubicBezTo>
                  <a:pt x="370" y="91"/>
                  <a:pt x="370" y="89"/>
                  <a:pt x="370" y="87"/>
                </a:cubicBezTo>
                <a:cubicBezTo>
                  <a:pt x="370" y="86"/>
                  <a:pt x="370" y="84"/>
                  <a:pt x="370" y="83"/>
                </a:cubicBezTo>
                <a:cubicBezTo>
                  <a:pt x="371" y="78"/>
                  <a:pt x="370" y="72"/>
                  <a:pt x="369" y="67"/>
                </a:cubicBezTo>
                <a:cubicBezTo>
                  <a:pt x="368" y="61"/>
                  <a:pt x="366" y="55"/>
                  <a:pt x="363" y="49"/>
                </a:cubicBezTo>
                <a:cubicBezTo>
                  <a:pt x="363" y="48"/>
                  <a:pt x="363" y="47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0" y="41"/>
                  <a:pt x="357" y="37"/>
                  <a:pt x="350" y="28"/>
                </a:cubicBezTo>
                <a:cubicBezTo>
                  <a:pt x="346" y="22"/>
                  <a:pt x="340" y="18"/>
                  <a:pt x="335" y="14"/>
                </a:cubicBezTo>
                <a:cubicBezTo>
                  <a:pt x="323" y="6"/>
                  <a:pt x="310" y="2"/>
                  <a:pt x="296" y="1"/>
                </a:cubicBezTo>
                <a:cubicBezTo>
                  <a:pt x="281" y="0"/>
                  <a:pt x="268" y="2"/>
                  <a:pt x="255" y="9"/>
                </a:cubicBezTo>
                <a:cubicBezTo>
                  <a:pt x="242" y="15"/>
                  <a:pt x="231" y="24"/>
                  <a:pt x="223" y="36"/>
                </a:cubicBezTo>
                <a:cubicBezTo>
                  <a:pt x="220" y="43"/>
                  <a:pt x="217" y="49"/>
                  <a:pt x="214" y="55"/>
                </a:cubicBezTo>
                <a:cubicBezTo>
                  <a:pt x="212" y="61"/>
                  <a:pt x="211" y="67"/>
                  <a:pt x="210" y="73"/>
                </a:cubicBezTo>
                <a:cubicBezTo>
                  <a:pt x="200" y="67"/>
                  <a:pt x="189" y="64"/>
                  <a:pt x="178" y="63"/>
                </a:cubicBezTo>
                <a:cubicBezTo>
                  <a:pt x="171" y="63"/>
                  <a:pt x="165" y="64"/>
                  <a:pt x="159" y="64"/>
                </a:cubicBezTo>
                <a:cubicBezTo>
                  <a:pt x="145" y="67"/>
                  <a:pt x="133" y="72"/>
                  <a:pt x="123" y="81"/>
                </a:cubicBezTo>
                <a:cubicBezTo>
                  <a:pt x="109" y="94"/>
                  <a:pt x="100" y="112"/>
                  <a:pt x="99" y="131"/>
                </a:cubicBezTo>
                <a:cubicBezTo>
                  <a:pt x="98" y="131"/>
                  <a:pt x="98" y="132"/>
                  <a:pt x="98" y="132"/>
                </a:cubicBezTo>
                <a:cubicBezTo>
                  <a:pt x="92" y="131"/>
                  <a:pt x="86" y="130"/>
                  <a:pt x="97" y="133"/>
                </a:cubicBezTo>
                <a:cubicBezTo>
                  <a:pt x="97" y="133"/>
                  <a:pt x="97" y="133"/>
                  <a:pt x="97" y="133"/>
                </a:cubicBezTo>
                <a:cubicBezTo>
                  <a:pt x="59" y="125"/>
                  <a:pt x="17" y="137"/>
                  <a:pt x="2" y="180"/>
                </a:cubicBezTo>
                <a:cubicBezTo>
                  <a:pt x="1" y="183"/>
                  <a:pt x="0" y="186"/>
                  <a:pt x="0" y="189"/>
                </a:cubicBezTo>
                <a:lnTo>
                  <a:pt x="488" y="1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4109" name="Group 13"/>
          <p:cNvGrpSpPr/>
          <p:nvPr/>
        </p:nvGrpSpPr>
        <p:grpSpPr bwMode="auto">
          <a:xfrm>
            <a:off x="1875367" y="2496610"/>
            <a:ext cx="237067" cy="232833"/>
            <a:chOff x="223" y="203"/>
            <a:chExt cx="213" cy="211"/>
          </a:xfrm>
        </p:grpSpPr>
        <p:sp>
          <p:nvSpPr>
            <p:cNvPr id="4110" name="Freeform 14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4112" name="Freeform 16"/>
          <p:cNvSpPr/>
          <p:nvPr/>
        </p:nvSpPr>
        <p:spPr bwMode="auto">
          <a:xfrm>
            <a:off x="2868084" y="2678643"/>
            <a:ext cx="457200" cy="173567"/>
          </a:xfrm>
          <a:custGeom>
            <a:avLst/>
            <a:gdLst>
              <a:gd name="T0" fmla="*/ 488 w 496"/>
              <a:gd name="T1" fmla="*/ 189 h 189"/>
              <a:gd name="T2" fmla="*/ 493 w 496"/>
              <a:gd name="T3" fmla="*/ 165 h 189"/>
              <a:gd name="T4" fmla="*/ 419 w 496"/>
              <a:gd name="T5" fmla="*/ 79 h 189"/>
              <a:gd name="T6" fmla="*/ 370 w 496"/>
              <a:gd name="T7" fmla="*/ 92 h 189"/>
              <a:gd name="T8" fmla="*/ 370 w 496"/>
              <a:gd name="T9" fmla="*/ 87 h 189"/>
              <a:gd name="T10" fmla="*/ 370 w 496"/>
              <a:gd name="T11" fmla="*/ 83 h 189"/>
              <a:gd name="T12" fmla="*/ 369 w 496"/>
              <a:gd name="T13" fmla="*/ 67 h 189"/>
              <a:gd name="T14" fmla="*/ 363 w 496"/>
              <a:gd name="T15" fmla="*/ 49 h 189"/>
              <a:gd name="T16" fmla="*/ 362 w 496"/>
              <a:gd name="T17" fmla="*/ 46 h 189"/>
              <a:gd name="T18" fmla="*/ 362 w 496"/>
              <a:gd name="T19" fmla="*/ 46 h 189"/>
              <a:gd name="T20" fmla="*/ 362 w 496"/>
              <a:gd name="T21" fmla="*/ 46 h 189"/>
              <a:gd name="T22" fmla="*/ 350 w 496"/>
              <a:gd name="T23" fmla="*/ 28 h 189"/>
              <a:gd name="T24" fmla="*/ 335 w 496"/>
              <a:gd name="T25" fmla="*/ 14 h 189"/>
              <a:gd name="T26" fmla="*/ 296 w 496"/>
              <a:gd name="T27" fmla="*/ 1 h 189"/>
              <a:gd name="T28" fmla="*/ 255 w 496"/>
              <a:gd name="T29" fmla="*/ 9 h 189"/>
              <a:gd name="T30" fmla="*/ 223 w 496"/>
              <a:gd name="T31" fmla="*/ 36 h 189"/>
              <a:gd name="T32" fmla="*/ 214 w 496"/>
              <a:gd name="T33" fmla="*/ 55 h 189"/>
              <a:gd name="T34" fmla="*/ 210 w 496"/>
              <a:gd name="T35" fmla="*/ 73 h 189"/>
              <a:gd name="T36" fmla="*/ 178 w 496"/>
              <a:gd name="T37" fmla="*/ 63 h 189"/>
              <a:gd name="T38" fmla="*/ 159 w 496"/>
              <a:gd name="T39" fmla="*/ 64 h 189"/>
              <a:gd name="T40" fmla="*/ 123 w 496"/>
              <a:gd name="T41" fmla="*/ 81 h 189"/>
              <a:gd name="T42" fmla="*/ 99 w 496"/>
              <a:gd name="T43" fmla="*/ 131 h 189"/>
              <a:gd name="T44" fmla="*/ 98 w 496"/>
              <a:gd name="T45" fmla="*/ 132 h 189"/>
              <a:gd name="T46" fmla="*/ 97 w 496"/>
              <a:gd name="T47" fmla="*/ 133 h 189"/>
              <a:gd name="T48" fmla="*/ 97 w 496"/>
              <a:gd name="T49" fmla="*/ 133 h 189"/>
              <a:gd name="T50" fmla="*/ 2 w 496"/>
              <a:gd name="T51" fmla="*/ 180 h 189"/>
              <a:gd name="T52" fmla="*/ 0 w 496"/>
              <a:gd name="T53" fmla="*/ 189 h 189"/>
              <a:gd name="T54" fmla="*/ 488 w 496"/>
              <a:gd name="T55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6" h="189">
                <a:moveTo>
                  <a:pt x="488" y="189"/>
                </a:moveTo>
                <a:cubicBezTo>
                  <a:pt x="491" y="182"/>
                  <a:pt x="493" y="174"/>
                  <a:pt x="493" y="165"/>
                </a:cubicBezTo>
                <a:cubicBezTo>
                  <a:pt x="496" y="124"/>
                  <a:pt x="463" y="79"/>
                  <a:pt x="419" y="79"/>
                </a:cubicBezTo>
                <a:cubicBezTo>
                  <a:pt x="401" y="79"/>
                  <a:pt x="384" y="84"/>
                  <a:pt x="370" y="92"/>
                </a:cubicBezTo>
                <a:cubicBezTo>
                  <a:pt x="370" y="91"/>
                  <a:pt x="370" y="89"/>
                  <a:pt x="370" y="87"/>
                </a:cubicBezTo>
                <a:cubicBezTo>
                  <a:pt x="370" y="86"/>
                  <a:pt x="370" y="84"/>
                  <a:pt x="370" y="83"/>
                </a:cubicBezTo>
                <a:cubicBezTo>
                  <a:pt x="371" y="78"/>
                  <a:pt x="370" y="72"/>
                  <a:pt x="369" y="67"/>
                </a:cubicBezTo>
                <a:cubicBezTo>
                  <a:pt x="368" y="61"/>
                  <a:pt x="366" y="55"/>
                  <a:pt x="363" y="49"/>
                </a:cubicBezTo>
                <a:cubicBezTo>
                  <a:pt x="363" y="48"/>
                  <a:pt x="363" y="47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0" y="41"/>
                  <a:pt x="357" y="37"/>
                  <a:pt x="350" y="28"/>
                </a:cubicBezTo>
                <a:cubicBezTo>
                  <a:pt x="346" y="22"/>
                  <a:pt x="340" y="18"/>
                  <a:pt x="335" y="14"/>
                </a:cubicBezTo>
                <a:cubicBezTo>
                  <a:pt x="323" y="6"/>
                  <a:pt x="310" y="2"/>
                  <a:pt x="296" y="1"/>
                </a:cubicBezTo>
                <a:cubicBezTo>
                  <a:pt x="281" y="0"/>
                  <a:pt x="268" y="2"/>
                  <a:pt x="255" y="9"/>
                </a:cubicBezTo>
                <a:cubicBezTo>
                  <a:pt x="242" y="15"/>
                  <a:pt x="231" y="24"/>
                  <a:pt x="223" y="36"/>
                </a:cubicBezTo>
                <a:cubicBezTo>
                  <a:pt x="220" y="43"/>
                  <a:pt x="217" y="49"/>
                  <a:pt x="214" y="55"/>
                </a:cubicBezTo>
                <a:cubicBezTo>
                  <a:pt x="212" y="61"/>
                  <a:pt x="211" y="67"/>
                  <a:pt x="210" y="73"/>
                </a:cubicBezTo>
                <a:cubicBezTo>
                  <a:pt x="200" y="67"/>
                  <a:pt x="189" y="64"/>
                  <a:pt x="178" y="63"/>
                </a:cubicBezTo>
                <a:cubicBezTo>
                  <a:pt x="171" y="63"/>
                  <a:pt x="165" y="64"/>
                  <a:pt x="159" y="64"/>
                </a:cubicBezTo>
                <a:cubicBezTo>
                  <a:pt x="145" y="67"/>
                  <a:pt x="133" y="72"/>
                  <a:pt x="123" y="81"/>
                </a:cubicBezTo>
                <a:cubicBezTo>
                  <a:pt x="109" y="94"/>
                  <a:pt x="100" y="112"/>
                  <a:pt x="99" y="131"/>
                </a:cubicBezTo>
                <a:cubicBezTo>
                  <a:pt x="98" y="131"/>
                  <a:pt x="98" y="132"/>
                  <a:pt x="98" y="132"/>
                </a:cubicBezTo>
                <a:cubicBezTo>
                  <a:pt x="92" y="131"/>
                  <a:pt x="86" y="130"/>
                  <a:pt x="97" y="133"/>
                </a:cubicBezTo>
                <a:cubicBezTo>
                  <a:pt x="97" y="133"/>
                  <a:pt x="97" y="133"/>
                  <a:pt x="97" y="133"/>
                </a:cubicBezTo>
                <a:cubicBezTo>
                  <a:pt x="59" y="125"/>
                  <a:pt x="17" y="137"/>
                  <a:pt x="2" y="180"/>
                </a:cubicBezTo>
                <a:cubicBezTo>
                  <a:pt x="1" y="183"/>
                  <a:pt x="0" y="186"/>
                  <a:pt x="0" y="189"/>
                </a:cubicBezTo>
                <a:lnTo>
                  <a:pt x="488" y="1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4113" name="Group 17"/>
          <p:cNvGrpSpPr/>
          <p:nvPr/>
        </p:nvGrpSpPr>
        <p:grpSpPr bwMode="auto">
          <a:xfrm flipV="1">
            <a:off x="3799418" y="3641726"/>
            <a:ext cx="173567" cy="169333"/>
            <a:chOff x="223" y="203"/>
            <a:chExt cx="213" cy="211"/>
          </a:xfrm>
        </p:grpSpPr>
        <p:sp>
          <p:nvSpPr>
            <p:cNvPr id="4114" name="Freeform 18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5327652" y="2919943"/>
            <a:ext cx="604943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时  间</a:t>
            </a:r>
            <a:endParaRPr lang="zh-CN" altLang="en-US" sz="2800" b="1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6:55             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起床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23:00           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睡觉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未标题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68" y="352426"/>
            <a:ext cx="436033" cy="48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309033" y="837143"/>
            <a:ext cx="5367867" cy="0"/>
          </a:xfrm>
          <a:prstGeom prst="line">
            <a:avLst/>
          </a:prstGeom>
          <a:noFill/>
          <a:ln w="6350">
            <a:solidFill>
              <a:srgbClr val="EF654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34434" y="356660"/>
            <a:ext cx="3907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2016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个人业绩</a:t>
            </a:r>
            <a:endParaRPr lang="zh-CN" altLang="en-US" sz="2400" b="1" dirty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9" name="图表 18"/>
          <p:cNvGraphicFramePr/>
          <p:nvPr/>
        </p:nvGraphicFramePr>
        <p:xfrm>
          <a:off x="424535" y="1600200"/>
          <a:ext cx="8651948" cy="375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1412240" y="1860550"/>
          <a:ext cx="7729855" cy="3753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6195"/>
                <a:gridCol w="2574925"/>
                <a:gridCol w="2578735"/>
              </a:tblGrid>
              <a:tr h="46799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月份</a:t>
                      </a:r>
                      <a:endParaRPr lang="zh-CN" altLang="en-US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上岗人数</a:t>
                      </a:r>
                      <a:endParaRPr lang="zh-CN" altLang="en-US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业绩</a:t>
                      </a:r>
                      <a:endParaRPr lang="zh-CN" altLang="en-US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71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4000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9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2+0.5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6500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6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9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FFFF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45500</a:t>
                      </a:r>
                      <a:endParaRPr lang="en-US" altLang="zh-CN" sz="1400" b="0" u="none">
                        <a:solidFill>
                          <a:srgbClr val="FFFF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未标题-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68" y="352426"/>
            <a:ext cx="436033" cy="48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09033" y="837143"/>
            <a:ext cx="5367867" cy="0"/>
          </a:xfrm>
          <a:prstGeom prst="line">
            <a:avLst/>
          </a:prstGeom>
          <a:noFill/>
          <a:ln w="6350">
            <a:solidFill>
              <a:srgbClr val="EF654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34434" y="356660"/>
            <a:ext cx="20800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个人目标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4" name="Freeform 14"/>
          <p:cNvSpPr/>
          <p:nvPr/>
        </p:nvSpPr>
        <p:spPr bwMode="auto">
          <a:xfrm>
            <a:off x="0" y="3140076"/>
            <a:ext cx="11717867" cy="685800"/>
          </a:xfrm>
          <a:custGeom>
            <a:avLst/>
            <a:gdLst>
              <a:gd name="T0" fmla="*/ 5518 w 5536"/>
              <a:gd name="T1" fmla="*/ 196 h 324"/>
              <a:gd name="T2" fmla="*/ 5518 w 5536"/>
              <a:gd name="T3" fmla="*/ 128 h 324"/>
              <a:gd name="T4" fmla="*/ 5408 w 5536"/>
              <a:gd name="T5" fmla="*/ 18 h 324"/>
              <a:gd name="T6" fmla="*/ 5374 w 5536"/>
              <a:gd name="T7" fmla="*/ 32 h 324"/>
              <a:gd name="T8" fmla="*/ 5374 w 5536"/>
              <a:gd name="T9" fmla="*/ 82 h 324"/>
              <a:gd name="T10" fmla="*/ 5326 w 5536"/>
              <a:gd name="T11" fmla="*/ 130 h 324"/>
              <a:gd name="T12" fmla="*/ 0 w 5536"/>
              <a:gd name="T13" fmla="*/ 130 h 324"/>
              <a:gd name="T14" fmla="*/ 1 w 5536"/>
              <a:gd name="T15" fmla="*/ 193 h 324"/>
              <a:gd name="T16" fmla="*/ 5326 w 5536"/>
              <a:gd name="T17" fmla="*/ 194 h 324"/>
              <a:gd name="T18" fmla="*/ 5374 w 5536"/>
              <a:gd name="T19" fmla="*/ 242 h 324"/>
              <a:gd name="T20" fmla="*/ 5374 w 5536"/>
              <a:gd name="T21" fmla="*/ 292 h 324"/>
              <a:gd name="T22" fmla="*/ 5408 w 5536"/>
              <a:gd name="T23" fmla="*/ 306 h 324"/>
              <a:gd name="T24" fmla="*/ 5518 w 5536"/>
              <a:gd name="T25" fmla="*/ 196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36" h="324">
                <a:moveTo>
                  <a:pt x="5518" y="196"/>
                </a:moveTo>
                <a:cubicBezTo>
                  <a:pt x="5536" y="176"/>
                  <a:pt x="5536" y="146"/>
                  <a:pt x="5518" y="128"/>
                </a:cubicBezTo>
                <a:cubicBezTo>
                  <a:pt x="5408" y="18"/>
                  <a:pt x="5408" y="18"/>
                  <a:pt x="5408" y="18"/>
                </a:cubicBezTo>
                <a:cubicBezTo>
                  <a:pt x="5390" y="0"/>
                  <a:pt x="5374" y="6"/>
                  <a:pt x="5374" y="32"/>
                </a:cubicBezTo>
                <a:cubicBezTo>
                  <a:pt x="5374" y="82"/>
                  <a:pt x="5374" y="82"/>
                  <a:pt x="5374" y="82"/>
                </a:cubicBezTo>
                <a:cubicBezTo>
                  <a:pt x="5374" y="108"/>
                  <a:pt x="5352" y="130"/>
                  <a:pt x="5326" y="130"/>
                </a:cubicBezTo>
                <a:cubicBezTo>
                  <a:pt x="1096" y="130"/>
                  <a:pt x="0" y="130"/>
                  <a:pt x="0" y="130"/>
                </a:cubicBezTo>
                <a:cubicBezTo>
                  <a:pt x="1" y="149"/>
                  <a:pt x="0" y="167"/>
                  <a:pt x="1" y="193"/>
                </a:cubicBezTo>
                <a:cubicBezTo>
                  <a:pt x="4231" y="193"/>
                  <a:pt x="5326" y="194"/>
                  <a:pt x="5326" y="194"/>
                </a:cubicBezTo>
                <a:cubicBezTo>
                  <a:pt x="5352" y="194"/>
                  <a:pt x="5374" y="214"/>
                  <a:pt x="5374" y="242"/>
                </a:cubicBezTo>
                <a:cubicBezTo>
                  <a:pt x="5374" y="292"/>
                  <a:pt x="5374" y="292"/>
                  <a:pt x="5374" y="292"/>
                </a:cubicBezTo>
                <a:cubicBezTo>
                  <a:pt x="5374" y="318"/>
                  <a:pt x="5390" y="324"/>
                  <a:pt x="5408" y="306"/>
                </a:cubicBezTo>
                <a:lnTo>
                  <a:pt x="5518" y="1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8" name="文本框 37"/>
          <p:cNvSpPr txBox="1"/>
          <p:nvPr/>
        </p:nvSpPr>
        <p:spPr>
          <a:xfrm>
            <a:off x="254530" y="1925172"/>
            <a:ext cx="298873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一季度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4.55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37"/>
          <p:cNvSpPr txBox="1"/>
          <p:nvPr/>
        </p:nvSpPr>
        <p:spPr>
          <a:xfrm>
            <a:off x="5300664" y="2009810"/>
            <a:ext cx="2957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二季度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37"/>
          <p:cNvSpPr txBox="1"/>
          <p:nvPr/>
        </p:nvSpPr>
        <p:spPr>
          <a:xfrm>
            <a:off x="309033" y="3825981"/>
            <a:ext cx="290882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季度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5448301" y="3825981"/>
            <a:ext cx="2809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季度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3453836" y="1130187"/>
            <a:ext cx="21008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业绩目标 </a:t>
            </a:r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7"/>
          <p:cNvSpPr txBox="1"/>
          <p:nvPr/>
        </p:nvSpPr>
        <p:spPr>
          <a:xfrm>
            <a:off x="671513" y="5365284"/>
            <a:ext cx="7458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本书（传记、管理、心理、小说）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健身       体重降到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125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同事自驾游一次</a:t>
            </a:r>
            <a:endParaRPr lang="en-US" altLang="zh-CN" sz="1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453836" y="4903619"/>
            <a:ext cx="14148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 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91267" y="2361143"/>
            <a:ext cx="2133600" cy="2133600"/>
          </a:xfrm>
          <a:prstGeom prst="ellipse">
            <a:avLst/>
          </a:prstGeom>
          <a:solidFill>
            <a:srgbClr val="C9B1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pic>
        <p:nvPicPr>
          <p:cNvPr id="5123" name="Picture 3" descr="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4067176"/>
            <a:ext cx="2379133" cy="5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448984" y="2938993"/>
            <a:ext cx="13462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400">
                <a:solidFill>
                  <a:schemeClr val="bg1"/>
                </a:solidFill>
              </a:rPr>
              <a:t>02</a:t>
            </a:r>
            <a:endParaRPr lang="en-US" altLang="zh-CN" sz="6400">
              <a:solidFill>
                <a:schemeClr val="bg1"/>
              </a:solidFill>
            </a:endParaRPr>
          </a:p>
        </p:txBody>
      </p:sp>
      <p:sp>
        <p:nvSpPr>
          <p:cNvPr id="5127" name="Freeform 7"/>
          <p:cNvSpPr/>
          <p:nvPr/>
        </p:nvSpPr>
        <p:spPr bwMode="auto">
          <a:xfrm>
            <a:off x="3862918" y="3087159"/>
            <a:ext cx="550333" cy="211667"/>
          </a:xfrm>
          <a:custGeom>
            <a:avLst/>
            <a:gdLst>
              <a:gd name="T0" fmla="*/ 488 w 496"/>
              <a:gd name="T1" fmla="*/ 189 h 189"/>
              <a:gd name="T2" fmla="*/ 493 w 496"/>
              <a:gd name="T3" fmla="*/ 165 h 189"/>
              <a:gd name="T4" fmla="*/ 419 w 496"/>
              <a:gd name="T5" fmla="*/ 79 h 189"/>
              <a:gd name="T6" fmla="*/ 370 w 496"/>
              <a:gd name="T7" fmla="*/ 92 h 189"/>
              <a:gd name="T8" fmla="*/ 370 w 496"/>
              <a:gd name="T9" fmla="*/ 87 h 189"/>
              <a:gd name="T10" fmla="*/ 370 w 496"/>
              <a:gd name="T11" fmla="*/ 83 h 189"/>
              <a:gd name="T12" fmla="*/ 369 w 496"/>
              <a:gd name="T13" fmla="*/ 67 h 189"/>
              <a:gd name="T14" fmla="*/ 363 w 496"/>
              <a:gd name="T15" fmla="*/ 49 h 189"/>
              <a:gd name="T16" fmla="*/ 362 w 496"/>
              <a:gd name="T17" fmla="*/ 46 h 189"/>
              <a:gd name="T18" fmla="*/ 362 w 496"/>
              <a:gd name="T19" fmla="*/ 46 h 189"/>
              <a:gd name="T20" fmla="*/ 362 w 496"/>
              <a:gd name="T21" fmla="*/ 46 h 189"/>
              <a:gd name="T22" fmla="*/ 350 w 496"/>
              <a:gd name="T23" fmla="*/ 28 h 189"/>
              <a:gd name="T24" fmla="*/ 335 w 496"/>
              <a:gd name="T25" fmla="*/ 14 h 189"/>
              <a:gd name="T26" fmla="*/ 296 w 496"/>
              <a:gd name="T27" fmla="*/ 1 h 189"/>
              <a:gd name="T28" fmla="*/ 255 w 496"/>
              <a:gd name="T29" fmla="*/ 9 h 189"/>
              <a:gd name="T30" fmla="*/ 223 w 496"/>
              <a:gd name="T31" fmla="*/ 36 h 189"/>
              <a:gd name="T32" fmla="*/ 214 w 496"/>
              <a:gd name="T33" fmla="*/ 55 h 189"/>
              <a:gd name="T34" fmla="*/ 210 w 496"/>
              <a:gd name="T35" fmla="*/ 73 h 189"/>
              <a:gd name="T36" fmla="*/ 178 w 496"/>
              <a:gd name="T37" fmla="*/ 63 h 189"/>
              <a:gd name="T38" fmla="*/ 159 w 496"/>
              <a:gd name="T39" fmla="*/ 64 h 189"/>
              <a:gd name="T40" fmla="*/ 123 w 496"/>
              <a:gd name="T41" fmla="*/ 81 h 189"/>
              <a:gd name="T42" fmla="*/ 99 w 496"/>
              <a:gd name="T43" fmla="*/ 131 h 189"/>
              <a:gd name="T44" fmla="*/ 98 w 496"/>
              <a:gd name="T45" fmla="*/ 132 h 189"/>
              <a:gd name="T46" fmla="*/ 97 w 496"/>
              <a:gd name="T47" fmla="*/ 133 h 189"/>
              <a:gd name="T48" fmla="*/ 97 w 496"/>
              <a:gd name="T49" fmla="*/ 133 h 189"/>
              <a:gd name="T50" fmla="*/ 2 w 496"/>
              <a:gd name="T51" fmla="*/ 180 h 189"/>
              <a:gd name="T52" fmla="*/ 0 w 496"/>
              <a:gd name="T53" fmla="*/ 189 h 189"/>
              <a:gd name="T54" fmla="*/ 488 w 496"/>
              <a:gd name="T55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6" h="189">
                <a:moveTo>
                  <a:pt x="488" y="189"/>
                </a:moveTo>
                <a:cubicBezTo>
                  <a:pt x="491" y="182"/>
                  <a:pt x="493" y="174"/>
                  <a:pt x="493" y="165"/>
                </a:cubicBezTo>
                <a:cubicBezTo>
                  <a:pt x="496" y="124"/>
                  <a:pt x="463" y="79"/>
                  <a:pt x="419" y="79"/>
                </a:cubicBezTo>
                <a:cubicBezTo>
                  <a:pt x="401" y="79"/>
                  <a:pt x="384" y="84"/>
                  <a:pt x="370" y="92"/>
                </a:cubicBezTo>
                <a:cubicBezTo>
                  <a:pt x="370" y="91"/>
                  <a:pt x="370" y="89"/>
                  <a:pt x="370" y="87"/>
                </a:cubicBezTo>
                <a:cubicBezTo>
                  <a:pt x="370" y="86"/>
                  <a:pt x="370" y="84"/>
                  <a:pt x="370" y="83"/>
                </a:cubicBezTo>
                <a:cubicBezTo>
                  <a:pt x="371" y="78"/>
                  <a:pt x="370" y="72"/>
                  <a:pt x="369" y="67"/>
                </a:cubicBezTo>
                <a:cubicBezTo>
                  <a:pt x="368" y="61"/>
                  <a:pt x="366" y="55"/>
                  <a:pt x="363" y="49"/>
                </a:cubicBezTo>
                <a:cubicBezTo>
                  <a:pt x="363" y="48"/>
                  <a:pt x="363" y="47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0" y="41"/>
                  <a:pt x="357" y="37"/>
                  <a:pt x="350" y="28"/>
                </a:cubicBezTo>
                <a:cubicBezTo>
                  <a:pt x="346" y="22"/>
                  <a:pt x="340" y="18"/>
                  <a:pt x="335" y="14"/>
                </a:cubicBezTo>
                <a:cubicBezTo>
                  <a:pt x="323" y="6"/>
                  <a:pt x="310" y="2"/>
                  <a:pt x="296" y="1"/>
                </a:cubicBezTo>
                <a:cubicBezTo>
                  <a:pt x="281" y="0"/>
                  <a:pt x="268" y="2"/>
                  <a:pt x="255" y="9"/>
                </a:cubicBezTo>
                <a:cubicBezTo>
                  <a:pt x="242" y="15"/>
                  <a:pt x="231" y="24"/>
                  <a:pt x="223" y="36"/>
                </a:cubicBezTo>
                <a:cubicBezTo>
                  <a:pt x="220" y="43"/>
                  <a:pt x="217" y="49"/>
                  <a:pt x="214" y="55"/>
                </a:cubicBezTo>
                <a:cubicBezTo>
                  <a:pt x="212" y="61"/>
                  <a:pt x="211" y="67"/>
                  <a:pt x="210" y="73"/>
                </a:cubicBezTo>
                <a:cubicBezTo>
                  <a:pt x="200" y="67"/>
                  <a:pt x="189" y="64"/>
                  <a:pt x="178" y="63"/>
                </a:cubicBezTo>
                <a:cubicBezTo>
                  <a:pt x="171" y="63"/>
                  <a:pt x="165" y="64"/>
                  <a:pt x="159" y="64"/>
                </a:cubicBezTo>
                <a:cubicBezTo>
                  <a:pt x="145" y="67"/>
                  <a:pt x="133" y="72"/>
                  <a:pt x="123" y="81"/>
                </a:cubicBezTo>
                <a:cubicBezTo>
                  <a:pt x="109" y="94"/>
                  <a:pt x="100" y="112"/>
                  <a:pt x="99" y="131"/>
                </a:cubicBezTo>
                <a:cubicBezTo>
                  <a:pt x="98" y="131"/>
                  <a:pt x="98" y="132"/>
                  <a:pt x="98" y="132"/>
                </a:cubicBezTo>
                <a:cubicBezTo>
                  <a:pt x="92" y="131"/>
                  <a:pt x="86" y="130"/>
                  <a:pt x="97" y="133"/>
                </a:cubicBezTo>
                <a:cubicBezTo>
                  <a:pt x="97" y="133"/>
                  <a:pt x="97" y="133"/>
                  <a:pt x="97" y="133"/>
                </a:cubicBezTo>
                <a:cubicBezTo>
                  <a:pt x="59" y="125"/>
                  <a:pt x="17" y="137"/>
                  <a:pt x="2" y="180"/>
                </a:cubicBezTo>
                <a:cubicBezTo>
                  <a:pt x="1" y="183"/>
                  <a:pt x="0" y="186"/>
                  <a:pt x="0" y="189"/>
                </a:cubicBezTo>
                <a:lnTo>
                  <a:pt x="488" y="1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5128" name="Group 8"/>
          <p:cNvGrpSpPr/>
          <p:nvPr/>
        </p:nvGrpSpPr>
        <p:grpSpPr bwMode="auto">
          <a:xfrm>
            <a:off x="1875367" y="2496610"/>
            <a:ext cx="237067" cy="232833"/>
            <a:chOff x="223" y="203"/>
            <a:chExt cx="213" cy="211"/>
          </a:xfrm>
        </p:grpSpPr>
        <p:sp>
          <p:nvSpPr>
            <p:cNvPr id="5129" name="Freeform 9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5131" name="Freeform 11"/>
          <p:cNvSpPr/>
          <p:nvPr/>
        </p:nvSpPr>
        <p:spPr bwMode="auto">
          <a:xfrm>
            <a:off x="2868084" y="2678643"/>
            <a:ext cx="457200" cy="173567"/>
          </a:xfrm>
          <a:custGeom>
            <a:avLst/>
            <a:gdLst>
              <a:gd name="T0" fmla="*/ 488 w 496"/>
              <a:gd name="T1" fmla="*/ 189 h 189"/>
              <a:gd name="T2" fmla="*/ 493 w 496"/>
              <a:gd name="T3" fmla="*/ 165 h 189"/>
              <a:gd name="T4" fmla="*/ 419 w 496"/>
              <a:gd name="T5" fmla="*/ 79 h 189"/>
              <a:gd name="T6" fmla="*/ 370 w 496"/>
              <a:gd name="T7" fmla="*/ 92 h 189"/>
              <a:gd name="T8" fmla="*/ 370 w 496"/>
              <a:gd name="T9" fmla="*/ 87 h 189"/>
              <a:gd name="T10" fmla="*/ 370 w 496"/>
              <a:gd name="T11" fmla="*/ 83 h 189"/>
              <a:gd name="T12" fmla="*/ 369 w 496"/>
              <a:gd name="T13" fmla="*/ 67 h 189"/>
              <a:gd name="T14" fmla="*/ 363 w 496"/>
              <a:gd name="T15" fmla="*/ 49 h 189"/>
              <a:gd name="T16" fmla="*/ 362 w 496"/>
              <a:gd name="T17" fmla="*/ 46 h 189"/>
              <a:gd name="T18" fmla="*/ 362 w 496"/>
              <a:gd name="T19" fmla="*/ 46 h 189"/>
              <a:gd name="T20" fmla="*/ 362 w 496"/>
              <a:gd name="T21" fmla="*/ 46 h 189"/>
              <a:gd name="T22" fmla="*/ 350 w 496"/>
              <a:gd name="T23" fmla="*/ 28 h 189"/>
              <a:gd name="T24" fmla="*/ 335 w 496"/>
              <a:gd name="T25" fmla="*/ 14 h 189"/>
              <a:gd name="T26" fmla="*/ 296 w 496"/>
              <a:gd name="T27" fmla="*/ 1 h 189"/>
              <a:gd name="T28" fmla="*/ 255 w 496"/>
              <a:gd name="T29" fmla="*/ 9 h 189"/>
              <a:gd name="T30" fmla="*/ 223 w 496"/>
              <a:gd name="T31" fmla="*/ 36 h 189"/>
              <a:gd name="T32" fmla="*/ 214 w 496"/>
              <a:gd name="T33" fmla="*/ 55 h 189"/>
              <a:gd name="T34" fmla="*/ 210 w 496"/>
              <a:gd name="T35" fmla="*/ 73 h 189"/>
              <a:gd name="T36" fmla="*/ 178 w 496"/>
              <a:gd name="T37" fmla="*/ 63 h 189"/>
              <a:gd name="T38" fmla="*/ 159 w 496"/>
              <a:gd name="T39" fmla="*/ 64 h 189"/>
              <a:gd name="T40" fmla="*/ 123 w 496"/>
              <a:gd name="T41" fmla="*/ 81 h 189"/>
              <a:gd name="T42" fmla="*/ 99 w 496"/>
              <a:gd name="T43" fmla="*/ 131 h 189"/>
              <a:gd name="T44" fmla="*/ 98 w 496"/>
              <a:gd name="T45" fmla="*/ 132 h 189"/>
              <a:gd name="T46" fmla="*/ 97 w 496"/>
              <a:gd name="T47" fmla="*/ 133 h 189"/>
              <a:gd name="T48" fmla="*/ 97 w 496"/>
              <a:gd name="T49" fmla="*/ 133 h 189"/>
              <a:gd name="T50" fmla="*/ 2 w 496"/>
              <a:gd name="T51" fmla="*/ 180 h 189"/>
              <a:gd name="T52" fmla="*/ 0 w 496"/>
              <a:gd name="T53" fmla="*/ 189 h 189"/>
              <a:gd name="T54" fmla="*/ 488 w 496"/>
              <a:gd name="T55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6" h="189">
                <a:moveTo>
                  <a:pt x="488" y="189"/>
                </a:moveTo>
                <a:cubicBezTo>
                  <a:pt x="491" y="182"/>
                  <a:pt x="493" y="174"/>
                  <a:pt x="493" y="165"/>
                </a:cubicBezTo>
                <a:cubicBezTo>
                  <a:pt x="496" y="124"/>
                  <a:pt x="463" y="79"/>
                  <a:pt x="419" y="79"/>
                </a:cubicBezTo>
                <a:cubicBezTo>
                  <a:pt x="401" y="79"/>
                  <a:pt x="384" y="84"/>
                  <a:pt x="370" y="92"/>
                </a:cubicBezTo>
                <a:cubicBezTo>
                  <a:pt x="370" y="91"/>
                  <a:pt x="370" y="89"/>
                  <a:pt x="370" y="87"/>
                </a:cubicBezTo>
                <a:cubicBezTo>
                  <a:pt x="370" y="86"/>
                  <a:pt x="370" y="84"/>
                  <a:pt x="370" y="83"/>
                </a:cubicBezTo>
                <a:cubicBezTo>
                  <a:pt x="371" y="78"/>
                  <a:pt x="370" y="72"/>
                  <a:pt x="369" y="67"/>
                </a:cubicBezTo>
                <a:cubicBezTo>
                  <a:pt x="368" y="61"/>
                  <a:pt x="366" y="55"/>
                  <a:pt x="363" y="49"/>
                </a:cubicBezTo>
                <a:cubicBezTo>
                  <a:pt x="363" y="48"/>
                  <a:pt x="363" y="47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0" y="41"/>
                  <a:pt x="357" y="37"/>
                  <a:pt x="350" y="28"/>
                </a:cubicBezTo>
                <a:cubicBezTo>
                  <a:pt x="346" y="22"/>
                  <a:pt x="340" y="18"/>
                  <a:pt x="335" y="14"/>
                </a:cubicBezTo>
                <a:cubicBezTo>
                  <a:pt x="323" y="6"/>
                  <a:pt x="310" y="2"/>
                  <a:pt x="296" y="1"/>
                </a:cubicBezTo>
                <a:cubicBezTo>
                  <a:pt x="281" y="0"/>
                  <a:pt x="268" y="2"/>
                  <a:pt x="255" y="9"/>
                </a:cubicBezTo>
                <a:cubicBezTo>
                  <a:pt x="242" y="15"/>
                  <a:pt x="231" y="24"/>
                  <a:pt x="223" y="36"/>
                </a:cubicBezTo>
                <a:cubicBezTo>
                  <a:pt x="220" y="43"/>
                  <a:pt x="217" y="49"/>
                  <a:pt x="214" y="55"/>
                </a:cubicBezTo>
                <a:cubicBezTo>
                  <a:pt x="212" y="61"/>
                  <a:pt x="211" y="67"/>
                  <a:pt x="210" y="73"/>
                </a:cubicBezTo>
                <a:cubicBezTo>
                  <a:pt x="200" y="67"/>
                  <a:pt x="189" y="64"/>
                  <a:pt x="178" y="63"/>
                </a:cubicBezTo>
                <a:cubicBezTo>
                  <a:pt x="171" y="63"/>
                  <a:pt x="165" y="64"/>
                  <a:pt x="159" y="64"/>
                </a:cubicBezTo>
                <a:cubicBezTo>
                  <a:pt x="145" y="67"/>
                  <a:pt x="133" y="72"/>
                  <a:pt x="123" y="81"/>
                </a:cubicBezTo>
                <a:cubicBezTo>
                  <a:pt x="109" y="94"/>
                  <a:pt x="100" y="112"/>
                  <a:pt x="99" y="131"/>
                </a:cubicBezTo>
                <a:cubicBezTo>
                  <a:pt x="98" y="131"/>
                  <a:pt x="98" y="132"/>
                  <a:pt x="98" y="132"/>
                </a:cubicBezTo>
                <a:cubicBezTo>
                  <a:pt x="92" y="131"/>
                  <a:pt x="86" y="130"/>
                  <a:pt x="97" y="133"/>
                </a:cubicBezTo>
                <a:cubicBezTo>
                  <a:pt x="97" y="133"/>
                  <a:pt x="97" y="133"/>
                  <a:pt x="97" y="133"/>
                </a:cubicBezTo>
                <a:cubicBezTo>
                  <a:pt x="59" y="125"/>
                  <a:pt x="17" y="137"/>
                  <a:pt x="2" y="180"/>
                </a:cubicBezTo>
                <a:cubicBezTo>
                  <a:pt x="1" y="183"/>
                  <a:pt x="0" y="186"/>
                  <a:pt x="0" y="189"/>
                </a:cubicBezTo>
                <a:lnTo>
                  <a:pt x="488" y="1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5132" name="Group 12"/>
          <p:cNvGrpSpPr/>
          <p:nvPr/>
        </p:nvGrpSpPr>
        <p:grpSpPr bwMode="auto">
          <a:xfrm flipV="1">
            <a:off x="3799418" y="3641726"/>
            <a:ext cx="173567" cy="169333"/>
            <a:chOff x="223" y="203"/>
            <a:chExt cx="213" cy="211"/>
          </a:xfrm>
        </p:grpSpPr>
        <p:sp>
          <p:nvSpPr>
            <p:cNvPr id="5133" name="Freeform 13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pic>
        <p:nvPicPr>
          <p:cNvPr id="5135" name="Picture 15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335743"/>
            <a:ext cx="668867" cy="66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327652" y="2919943"/>
            <a:ext cx="604943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项目管理</a:t>
            </a:r>
            <a:endParaRPr lang="zh-CN" altLang="en-US" sz="2800" b="1" dirty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交付节奏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未标题-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68" y="352426"/>
            <a:ext cx="436033" cy="48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09033" y="837143"/>
            <a:ext cx="5367867" cy="0"/>
          </a:xfrm>
          <a:prstGeom prst="line">
            <a:avLst/>
          </a:prstGeom>
          <a:noFill/>
          <a:ln w="6350">
            <a:solidFill>
              <a:srgbClr val="EF654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34434" y="356660"/>
            <a:ext cx="2554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人才推荐前期准备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2" name="Freeform 10"/>
          <p:cNvSpPr/>
          <p:nvPr/>
        </p:nvSpPr>
        <p:spPr bwMode="auto">
          <a:xfrm>
            <a:off x="1896691" y="1953928"/>
            <a:ext cx="2067983" cy="2773657"/>
          </a:xfrm>
          <a:custGeom>
            <a:avLst/>
            <a:gdLst>
              <a:gd name="T0" fmla="*/ 488 w 488"/>
              <a:gd name="T1" fmla="*/ 477 h 488"/>
              <a:gd name="T2" fmla="*/ 477 w 488"/>
              <a:gd name="T3" fmla="*/ 488 h 488"/>
              <a:gd name="T4" fmla="*/ 11 w 488"/>
              <a:gd name="T5" fmla="*/ 488 h 488"/>
              <a:gd name="T6" fmla="*/ 0 w 488"/>
              <a:gd name="T7" fmla="*/ 477 h 488"/>
              <a:gd name="T8" fmla="*/ 0 w 488"/>
              <a:gd name="T9" fmla="*/ 11 h 488"/>
              <a:gd name="T10" fmla="*/ 11 w 488"/>
              <a:gd name="T11" fmla="*/ 0 h 488"/>
              <a:gd name="T12" fmla="*/ 477 w 488"/>
              <a:gd name="T13" fmla="*/ 0 h 488"/>
              <a:gd name="T14" fmla="*/ 488 w 488"/>
              <a:gd name="T15" fmla="*/ 11 h 488"/>
              <a:gd name="T16" fmla="*/ 488 w 488"/>
              <a:gd name="T17" fmla="*/ 477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488">
                <a:moveTo>
                  <a:pt x="488" y="477"/>
                </a:moveTo>
                <a:cubicBezTo>
                  <a:pt x="488" y="483"/>
                  <a:pt x="483" y="488"/>
                  <a:pt x="477" y="488"/>
                </a:cubicBezTo>
                <a:cubicBezTo>
                  <a:pt x="11" y="488"/>
                  <a:pt x="11" y="488"/>
                  <a:pt x="11" y="488"/>
                </a:cubicBezTo>
                <a:cubicBezTo>
                  <a:pt x="5" y="488"/>
                  <a:pt x="0" y="483"/>
                  <a:pt x="0" y="477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477" y="0"/>
                  <a:pt x="477" y="0"/>
                  <a:pt x="477" y="0"/>
                </a:cubicBezTo>
                <a:cubicBezTo>
                  <a:pt x="483" y="0"/>
                  <a:pt x="488" y="5"/>
                  <a:pt x="488" y="11"/>
                </a:cubicBezTo>
                <a:lnTo>
                  <a:pt x="488" y="477"/>
                </a:lnTo>
                <a:close/>
              </a:path>
            </a:pathLst>
          </a:custGeom>
          <a:solidFill>
            <a:srgbClr val="EF65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8203" name="Freeform 11"/>
          <p:cNvSpPr/>
          <p:nvPr/>
        </p:nvSpPr>
        <p:spPr bwMode="auto">
          <a:xfrm>
            <a:off x="1350128" y="1959002"/>
            <a:ext cx="495300" cy="497416"/>
          </a:xfrm>
          <a:custGeom>
            <a:avLst/>
            <a:gdLst>
              <a:gd name="T0" fmla="*/ 117 w 117"/>
              <a:gd name="T1" fmla="*/ 106 h 117"/>
              <a:gd name="T2" fmla="*/ 106 w 117"/>
              <a:gd name="T3" fmla="*/ 117 h 117"/>
              <a:gd name="T4" fmla="*/ 11 w 117"/>
              <a:gd name="T5" fmla="*/ 117 h 117"/>
              <a:gd name="T6" fmla="*/ 0 w 117"/>
              <a:gd name="T7" fmla="*/ 106 h 117"/>
              <a:gd name="T8" fmla="*/ 0 w 117"/>
              <a:gd name="T9" fmla="*/ 11 h 117"/>
              <a:gd name="T10" fmla="*/ 11 w 117"/>
              <a:gd name="T11" fmla="*/ 0 h 117"/>
              <a:gd name="T12" fmla="*/ 106 w 117"/>
              <a:gd name="T13" fmla="*/ 0 h 117"/>
              <a:gd name="T14" fmla="*/ 117 w 117"/>
              <a:gd name="T15" fmla="*/ 11 h 117"/>
              <a:gd name="T16" fmla="*/ 117 w 117"/>
              <a:gd name="T17" fmla="*/ 10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" h="117">
                <a:moveTo>
                  <a:pt x="117" y="106"/>
                </a:moveTo>
                <a:cubicBezTo>
                  <a:pt x="117" y="112"/>
                  <a:pt x="112" y="117"/>
                  <a:pt x="106" y="117"/>
                </a:cubicBezTo>
                <a:cubicBezTo>
                  <a:pt x="11" y="117"/>
                  <a:pt x="11" y="117"/>
                  <a:pt x="11" y="117"/>
                </a:cubicBezTo>
                <a:cubicBezTo>
                  <a:pt x="5" y="117"/>
                  <a:pt x="0" y="112"/>
                  <a:pt x="0" y="10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12" y="0"/>
                  <a:pt x="117" y="5"/>
                  <a:pt x="117" y="11"/>
                </a:cubicBezTo>
                <a:lnTo>
                  <a:pt x="117" y="106"/>
                </a:lnTo>
                <a:close/>
              </a:path>
            </a:pathLst>
          </a:custGeom>
          <a:solidFill>
            <a:srgbClr val="EF65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8204" name="Freeform 12"/>
          <p:cNvSpPr/>
          <p:nvPr/>
        </p:nvSpPr>
        <p:spPr bwMode="auto">
          <a:xfrm>
            <a:off x="6270824" y="2901961"/>
            <a:ext cx="2887464" cy="2813039"/>
          </a:xfrm>
          <a:custGeom>
            <a:avLst/>
            <a:gdLst>
              <a:gd name="T0" fmla="*/ 488 w 488"/>
              <a:gd name="T1" fmla="*/ 476 h 488"/>
              <a:gd name="T2" fmla="*/ 477 w 488"/>
              <a:gd name="T3" fmla="*/ 488 h 488"/>
              <a:gd name="T4" fmla="*/ 11 w 488"/>
              <a:gd name="T5" fmla="*/ 488 h 488"/>
              <a:gd name="T6" fmla="*/ 0 w 488"/>
              <a:gd name="T7" fmla="*/ 476 h 488"/>
              <a:gd name="T8" fmla="*/ 0 w 488"/>
              <a:gd name="T9" fmla="*/ 11 h 488"/>
              <a:gd name="T10" fmla="*/ 11 w 488"/>
              <a:gd name="T11" fmla="*/ 0 h 488"/>
              <a:gd name="T12" fmla="*/ 477 w 488"/>
              <a:gd name="T13" fmla="*/ 0 h 488"/>
              <a:gd name="T14" fmla="*/ 488 w 488"/>
              <a:gd name="T15" fmla="*/ 11 h 488"/>
              <a:gd name="T16" fmla="*/ 488 w 488"/>
              <a:gd name="T17" fmla="*/ 476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488">
                <a:moveTo>
                  <a:pt x="488" y="476"/>
                </a:moveTo>
                <a:cubicBezTo>
                  <a:pt x="488" y="483"/>
                  <a:pt x="483" y="488"/>
                  <a:pt x="477" y="488"/>
                </a:cubicBezTo>
                <a:cubicBezTo>
                  <a:pt x="11" y="488"/>
                  <a:pt x="11" y="488"/>
                  <a:pt x="11" y="488"/>
                </a:cubicBezTo>
                <a:cubicBezTo>
                  <a:pt x="5" y="488"/>
                  <a:pt x="0" y="483"/>
                  <a:pt x="0" y="47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477" y="0"/>
                  <a:pt x="477" y="0"/>
                  <a:pt x="477" y="0"/>
                </a:cubicBezTo>
                <a:cubicBezTo>
                  <a:pt x="483" y="0"/>
                  <a:pt x="488" y="5"/>
                  <a:pt x="488" y="11"/>
                </a:cubicBezTo>
                <a:lnTo>
                  <a:pt x="488" y="4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8205" name="Freeform 13"/>
          <p:cNvSpPr/>
          <p:nvPr/>
        </p:nvSpPr>
        <p:spPr bwMode="auto">
          <a:xfrm>
            <a:off x="5744220" y="4476761"/>
            <a:ext cx="495300" cy="501651"/>
          </a:xfrm>
          <a:custGeom>
            <a:avLst/>
            <a:gdLst>
              <a:gd name="T0" fmla="*/ 117 w 117"/>
              <a:gd name="T1" fmla="*/ 106 h 118"/>
              <a:gd name="T2" fmla="*/ 106 w 117"/>
              <a:gd name="T3" fmla="*/ 118 h 118"/>
              <a:gd name="T4" fmla="*/ 11 w 117"/>
              <a:gd name="T5" fmla="*/ 118 h 118"/>
              <a:gd name="T6" fmla="*/ 0 w 117"/>
              <a:gd name="T7" fmla="*/ 106 h 118"/>
              <a:gd name="T8" fmla="*/ 0 w 117"/>
              <a:gd name="T9" fmla="*/ 12 h 118"/>
              <a:gd name="T10" fmla="*/ 11 w 117"/>
              <a:gd name="T11" fmla="*/ 0 h 118"/>
              <a:gd name="T12" fmla="*/ 106 w 117"/>
              <a:gd name="T13" fmla="*/ 0 h 118"/>
              <a:gd name="T14" fmla="*/ 117 w 117"/>
              <a:gd name="T15" fmla="*/ 12 h 118"/>
              <a:gd name="T16" fmla="*/ 117 w 117"/>
              <a:gd name="T17" fmla="*/ 106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" h="118">
                <a:moveTo>
                  <a:pt x="117" y="106"/>
                </a:moveTo>
                <a:cubicBezTo>
                  <a:pt x="117" y="113"/>
                  <a:pt x="112" y="118"/>
                  <a:pt x="106" y="118"/>
                </a:cubicBezTo>
                <a:cubicBezTo>
                  <a:pt x="11" y="118"/>
                  <a:pt x="11" y="118"/>
                  <a:pt x="11" y="118"/>
                </a:cubicBezTo>
                <a:cubicBezTo>
                  <a:pt x="5" y="118"/>
                  <a:pt x="0" y="113"/>
                  <a:pt x="0" y="10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1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12" y="0"/>
                  <a:pt x="117" y="5"/>
                  <a:pt x="117" y="12"/>
                </a:cubicBezTo>
                <a:lnTo>
                  <a:pt x="117" y="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327573" y="1961119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bg1"/>
                </a:solidFill>
              </a:rPr>
              <a:t>01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691017" y="454804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bg2"/>
                </a:solidFill>
              </a:rPr>
              <a:t>02</a:t>
            </a:r>
            <a:endParaRPr lang="en-US" altLang="zh-CN" sz="2400">
              <a:solidFill>
                <a:schemeClr val="bg2"/>
              </a:solidFill>
            </a:endParaRPr>
          </a:p>
        </p:txBody>
      </p:sp>
      <p:sp>
        <p:nvSpPr>
          <p:cNvPr id="28" name="文本框 30"/>
          <p:cNvSpPr txBox="1"/>
          <p:nvPr/>
        </p:nvSpPr>
        <p:spPr>
          <a:xfrm>
            <a:off x="1845428" y="2191951"/>
            <a:ext cx="1967847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  <a:defRPr/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拿到项目后的岗位信息、企业信息了解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lnSpc>
                <a:spcPct val="150000"/>
              </a:lnSpc>
              <a:spcAft>
                <a:spcPts val="9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岗位信息表和雇主信息表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lnSpc>
                <a:spcPct val="150000"/>
              </a:lnSpc>
              <a:spcAft>
                <a:spcPts val="9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6302393" y="2910157"/>
            <a:ext cx="282432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900"/>
              </a:spcAft>
              <a:defRPr/>
            </a:pPr>
            <a:r>
              <a:rPr lang="zh-CN" altLang="en-US" sz="1600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和客户电话沟通</a:t>
            </a:r>
            <a:endParaRPr lang="en-US" altLang="zh-CN" sz="1600" b="1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lnSpc>
                <a:spcPct val="150000"/>
              </a:lnSpc>
              <a:spcAft>
                <a:spcPts val="9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岗位紧急程度（紧急</a:t>
            </a:r>
            <a:r>
              <a:rPr lang="en-US" altLang="zh-CN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项目制；不紧急</a:t>
            </a:r>
            <a:r>
              <a:rPr lang="en-US" altLang="zh-CN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散推）</a:t>
            </a:r>
            <a:endParaRPr lang="en-US" altLang="zh-CN" sz="1600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lnSpc>
                <a:spcPct val="150000"/>
              </a:lnSpc>
              <a:spcAft>
                <a:spcPts val="9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面试流程、薪酬结构、岗位硬性要求、简历反馈时间等</a:t>
            </a:r>
            <a:endParaRPr lang="en-US" altLang="zh-CN" sz="1600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lnSpc>
                <a:spcPct val="150000"/>
              </a:lnSpc>
              <a:spcAft>
                <a:spcPts val="900"/>
              </a:spcAft>
              <a:buFont typeface="Wingdings" panose="05000000000000000000" pitchFamily="2" charset="2"/>
              <a:buChar char="l"/>
              <a:defRPr/>
            </a:pPr>
            <a:r>
              <a:rPr lang="zh-CN" altLang="en-US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项目启动、建群</a:t>
            </a:r>
            <a:r>
              <a:rPr lang="en-US" altLang="zh-CN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(QQ</a:t>
            </a:r>
            <a:r>
              <a:rPr lang="zh-CN" altLang="en-US" sz="1600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、微信）</a:t>
            </a:r>
            <a:endParaRPr lang="en-US" altLang="zh-CN" sz="1600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000" dirty="0">
              <a:solidFill>
                <a:srgbClr val="EF65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未标题-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68" y="352426"/>
            <a:ext cx="436033" cy="48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09033" y="837143"/>
            <a:ext cx="5367867" cy="0"/>
          </a:xfrm>
          <a:prstGeom prst="line">
            <a:avLst/>
          </a:prstGeom>
          <a:noFill/>
          <a:ln w="6350">
            <a:solidFill>
              <a:srgbClr val="EF654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881716" y="3766610"/>
            <a:ext cx="6349" cy="321733"/>
          </a:xfrm>
          <a:prstGeom prst="line">
            <a:avLst/>
          </a:prstGeom>
          <a:noFill/>
          <a:ln w="6350">
            <a:solidFill>
              <a:srgbClr val="EF6541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1265767" y="2526243"/>
            <a:ext cx="1244600" cy="1240367"/>
          </a:xfrm>
          <a:prstGeom prst="ellipse">
            <a:avLst/>
          </a:prstGeom>
          <a:solidFill>
            <a:srgbClr val="EF65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56" name="Freeform 8"/>
          <p:cNvSpPr/>
          <p:nvPr/>
        </p:nvSpPr>
        <p:spPr bwMode="auto">
          <a:xfrm>
            <a:off x="912285" y="1044501"/>
            <a:ext cx="2036233" cy="2379133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EF65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677761" y="3766610"/>
            <a:ext cx="0" cy="32173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4072467" y="2526243"/>
            <a:ext cx="1244600" cy="124036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59" name="Freeform 11"/>
          <p:cNvSpPr/>
          <p:nvPr/>
        </p:nvSpPr>
        <p:spPr bwMode="auto">
          <a:xfrm>
            <a:off x="3735917" y="1044501"/>
            <a:ext cx="2036233" cy="2379133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412567" y="3605742"/>
            <a:ext cx="0" cy="643467"/>
          </a:xfrm>
          <a:prstGeom prst="line">
            <a:avLst/>
          </a:prstGeom>
          <a:noFill/>
          <a:ln w="6350">
            <a:solidFill>
              <a:srgbClr val="EF6541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6790267" y="2526243"/>
            <a:ext cx="1244600" cy="1240367"/>
          </a:xfrm>
          <a:prstGeom prst="ellipse">
            <a:avLst/>
          </a:prstGeom>
          <a:solidFill>
            <a:srgbClr val="EF65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62" name="Freeform 14"/>
          <p:cNvSpPr/>
          <p:nvPr/>
        </p:nvSpPr>
        <p:spPr bwMode="auto">
          <a:xfrm>
            <a:off x="6394450" y="998335"/>
            <a:ext cx="2036233" cy="2379133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EF65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0030884" y="3605743"/>
            <a:ext cx="0" cy="643467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9408584" y="2526243"/>
            <a:ext cx="1242483" cy="124036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65" name="Freeform 17"/>
          <p:cNvSpPr/>
          <p:nvPr/>
        </p:nvSpPr>
        <p:spPr bwMode="auto">
          <a:xfrm>
            <a:off x="9149294" y="1044501"/>
            <a:ext cx="2036233" cy="2379133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942356" y="4473073"/>
            <a:ext cx="1905000" cy="98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335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335" b="1" dirty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ctr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3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了解客户的配合程度</a:t>
            </a:r>
            <a:r>
              <a:rPr lang="zh-CN" altLang="en-US" sz="13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，弄清</a:t>
            </a:r>
            <a:r>
              <a:rPr lang="zh-CN" altLang="en-US" sz="13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岗位的真实需要、调整寻访方向</a:t>
            </a:r>
            <a:endParaRPr lang="zh-CN" altLang="en-US" sz="13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3754968" y="4214829"/>
            <a:ext cx="1905000" cy="340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3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1335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3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没完成人才推荐的过程目标，惩罚措施（加班、红包</a:t>
            </a:r>
            <a:r>
              <a:rPr lang="en-US" altLang="zh-CN" sz="1335" b="1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etc</a:t>
            </a:r>
            <a:r>
              <a:rPr lang="zh-CN" altLang="en-US" sz="13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335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3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推荐简历，客户没在约定时间查阅，联系客户，提醒项目风险控制（加班）</a:t>
            </a:r>
            <a:endParaRPr lang="en-US" altLang="zh-CN" sz="1335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3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看了简历，没反馈，提醒客户人才的情况或改为散推</a:t>
            </a:r>
            <a:endParaRPr lang="en-US" altLang="zh-CN" sz="1335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zh-CN" sz="1335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zh-CN" altLang="en-US" sz="13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06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6460066" y="4660902"/>
            <a:ext cx="1905000" cy="49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335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1335" b="1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ctr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1335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四通电话</a:t>
            </a:r>
            <a:endParaRPr lang="zh-CN" altLang="en-US" sz="1335" b="1" dirty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9077325" y="4473073"/>
            <a:ext cx="1905000" cy="16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3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13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lvl="0" indent="-1714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CN" altLang="en-US" sz="133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是否按照项目流程操作</a:t>
            </a:r>
            <a:endParaRPr lang="en-US" altLang="zh-CN" sz="133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171450" lvl="0" indent="-1714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CN" altLang="en-US" sz="133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项目过程的把控是否做到位</a:t>
            </a:r>
            <a:endParaRPr lang="en-US" altLang="zh-CN" sz="133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171450" lvl="0" indent="-1714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CN" altLang="en-US" sz="133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交付节奏是否明确</a:t>
            </a:r>
            <a:endParaRPr lang="zh-CN" altLang="en-US" sz="133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823959" y="3005539"/>
            <a:ext cx="121090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邀约人才</a:t>
            </a:r>
            <a:endParaRPr lang="en-US" altLang="zh-CN" sz="2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473377" y="2977358"/>
            <a:ext cx="82937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试 推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072467" y="3023524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风险控制</a:t>
            </a:r>
            <a:endParaRPr lang="en-US" altLang="zh-CN" sz="2000" b="1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451095" y="3023524"/>
            <a:ext cx="143262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项目总结</a:t>
            </a:r>
            <a:endParaRPr lang="zh-CN" altLang="en-US" sz="2000" b="1" dirty="0" smtClean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34434" y="356660"/>
            <a:ext cx="14148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推荐人才</a:t>
            </a:r>
            <a:endParaRPr lang="zh-CN" altLang="en-US" sz="2400" b="1" dirty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2091267" y="2361143"/>
            <a:ext cx="2133600" cy="2133600"/>
          </a:xfrm>
          <a:prstGeom prst="ellipse">
            <a:avLst/>
          </a:prstGeom>
          <a:solidFill>
            <a:srgbClr val="C9B1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pic>
        <p:nvPicPr>
          <p:cNvPr id="6147" name="Picture 3" descr="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4067176"/>
            <a:ext cx="2379133" cy="51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48984" y="2938993"/>
            <a:ext cx="13462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400">
                <a:solidFill>
                  <a:schemeClr val="bg1"/>
                </a:solidFill>
              </a:rPr>
              <a:t>03</a:t>
            </a:r>
            <a:endParaRPr lang="en-US" altLang="zh-CN" sz="6400">
              <a:solidFill>
                <a:schemeClr val="bg1"/>
              </a:solidFill>
            </a:endParaRPr>
          </a:p>
        </p:txBody>
      </p:sp>
      <p:sp>
        <p:nvSpPr>
          <p:cNvPr id="6150" name="Freeform 6"/>
          <p:cNvSpPr/>
          <p:nvPr/>
        </p:nvSpPr>
        <p:spPr bwMode="auto">
          <a:xfrm>
            <a:off x="3862918" y="3087159"/>
            <a:ext cx="550333" cy="211667"/>
          </a:xfrm>
          <a:custGeom>
            <a:avLst/>
            <a:gdLst>
              <a:gd name="T0" fmla="*/ 488 w 496"/>
              <a:gd name="T1" fmla="*/ 189 h 189"/>
              <a:gd name="T2" fmla="*/ 493 w 496"/>
              <a:gd name="T3" fmla="*/ 165 h 189"/>
              <a:gd name="T4" fmla="*/ 419 w 496"/>
              <a:gd name="T5" fmla="*/ 79 h 189"/>
              <a:gd name="T6" fmla="*/ 370 w 496"/>
              <a:gd name="T7" fmla="*/ 92 h 189"/>
              <a:gd name="T8" fmla="*/ 370 w 496"/>
              <a:gd name="T9" fmla="*/ 87 h 189"/>
              <a:gd name="T10" fmla="*/ 370 w 496"/>
              <a:gd name="T11" fmla="*/ 83 h 189"/>
              <a:gd name="T12" fmla="*/ 369 w 496"/>
              <a:gd name="T13" fmla="*/ 67 h 189"/>
              <a:gd name="T14" fmla="*/ 363 w 496"/>
              <a:gd name="T15" fmla="*/ 49 h 189"/>
              <a:gd name="T16" fmla="*/ 362 w 496"/>
              <a:gd name="T17" fmla="*/ 46 h 189"/>
              <a:gd name="T18" fmla="*/ 362 w 496"/>
              <a:gd name="T19" fmla="*/ 46 h 189"/>
              <a:gd name="T20" fmla="*/ 362 w 496"/>
              <a:gd name="T21" fmla="*/ 46 h 189"/>
              <a:gd name="T22" fmla="*/ 350 w 496"/>
              <a:gd name="T23" fmla="*/ 28 h 189"/>
              <a:gd name="T24" fmla="*/ 335 w 496"/>
              <a:gd name="T25" fmla="*/ 14 h 189"/>
              <a:gd name="T26" fmla="*/ 296 w 496"/>
              <a:gd name="T27" fmla="*/ 1 h 189"/>
              <a:gd name="T28" fmla="*/ 255 w 496"/>
              <a:gd name="T29" fmla="*/ 9 h 189"/>
              <a:gd name="T30" fmla="*/ 223 w 496"/>
              <a:gd name="T31" fmla="*/ 36 h 189"/>
              <a:gd name="T32" fmla="*/ 214 w 496"/>
              <a:gd name="T33" fmla="*/ 55 h 189"/>
              <a:gd name="T34" fmla="*/ 210 w 496"/>
              <a:gd name="T35" fmla="*/ 73 h 189"/>
              <a:gd name="T36" fmla="*/ 178 w 496"/>
              <a:gd name="T37" fmla="*/ 63 h 189"/>
              <a:gd name="T38" fmla="*/ 159 w 496"/>
              <a:gd name="T39" fmla="*/ 64 h 189"/>
              <a:gd name="T40" fmla="*/ 123 w 496"/>
              <a:gd name="T41" fmla="*/ 81 h 189"/>
              <a:gd name="T42" fmla="*/ 99 w 496"/>
              <a:gd name="T43" fmla="*/ 131 h 189"/>
              <a:gd name="T44" fmla="*/ 98 w 496"/>
              <a:gd name="T45" fmla="*/ 132 h 189"/>
              <a:gd name="T46" fmla="*/ 97 w 496"/>
              <a:gd name="T47" fmla="*/ 133 h 189"/>
              <a:gd name="T48" fmla="*/ 97 w 496"/>
              <a:gd name="T49" fmla="*/ 133 h 189"/>
              <a:gd name="T50" fmla="*/ 2 w 496"/>
              <a:gd name="T51" fmla="*/ 180 h 189"/>
              <a:gd name="T52" fmla="*/ 0 w 496"/>
              <a:gd name="T53" fmla="*/ 189 h 189"/>
              <a:gd name="T54" fmla="*/ 488 w 496"/>
              <a:gd name="T55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6" h="189">
                <a:moveTo>
                  <a:pt x="488" y="189"/>
                </a:moveTo>
                <a:cubicBezTo>
                  <a:pt x="491" y="182"/>
                  <a:pt x="493" y="174"/>
                  <a:pt x="493" y="165"/>
                </a:cubicBezTo>
                <a:cubicBezTo>
                  <a:pt x="496" y="124"/>
                  <a:pt x="463" y="79"/>
                  <a:pt x="419" y="79"/>
                </a:cubicBezTo>
                <a:cubicBezTo>
                  <a:pt x="401" y="79"/>
                  <a:pt x="384" y="84"/>
                  <a:pt x="370" y="92"/>
                </a:cubicBezTo>
                <a:cubicBezTo>
                  <a:pt x="370" y="91"/>
                  <a:pt x="370" y="89"/>
                  <a:pt x="370" y="87"/>
                </a:cubicBezTo>
                <a:cubicBezTo>
                  <a:pt x="370" y="86"/>
                  <a:pt x="370" y="84"/>
                  <a:pt x="370" y="83"/>
                </a:cubicBezTo>
                <a:cubicBezTo>
                  <a:pt x="371" y="78"/>
                  <a:pt x="370" y="72"/>
                  <a:pt x="369" y="67"/>
                </a:cubicBezTo>
                <a:cubicBezTo>
                  <a:pt x="368" y="61"/>
                  <a:pt x="366" y="55"/>
                  <a:pt x="363" y="49"/>
                </a:cubicBezTo>
                <a:cubicBezTo>
                  <a:pt x="363" y="48"/>
                  <a:pt x="363" y="47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0" y="41"/>
                  <a:pt x="357" y="37"/>
                  <a:pt x="350" y="28"/>
                </a:cubicBezTo>
                <a:cubicBezTo>
                  <a:pt x="346" y="22"/>
                  <a:pt x="340" y="18"/>
                  <a:pt x="335" y="14"/>
                </a:cubicBezTo>
                <a:cubicBezTo>
                  <a:pt x="323" y="6"/>
                  <a:pt x="310" y="2"/>
                  <a:pt x="296" y="1"/>
                </a:cubicBezTo>
                <a:cubicBezTo>
                  <a:pt x="281" y="0"/>
                  <a:pt x="268" y="2"/>
                  <a:pt x="255" y="9"/>
                </a:cubicBezTo>
                <a:cubicBezTo>
                  <a:pt x="242" y="15"/>
                  <a:pt x="231" y="24"/>
                  <a:pt x="223" y="36"/>
                </a:cubicBezTo>
                <a:cubicBezTo>
                  <a:pt x="220" y="43"/>
                  <a:pt x="217" y="49"/>
                  <a:pt x="214" y="55"/>
                </a:cubicBezTo>
                <a:cubicBezTo>
                  <a:pt x="212" y="61"/>
                  <a:pt x="211" y="67"/>
                  <a:pt x="210" y="73"/>
                </a:cubicBezTo>
                <a:cubicBezTo>
                  <a:pt x="200" y="67"/>
                  <a:pt x="189" y="64"/>
                  <a:pt x="178" y="63"/>
                </a:cubicBezTo>
                <a:cubicBezTo>
                  <a:pt x="171" y="63"/>
                  <a:pt x="165" y="64"/>
                  <a:pt x="159" y="64"/>
                </a:cubicBezTo>
                <a:cubicBezTo>
                  <a:pt x="145" y="67"/>
                  <a:pt x="133" y="72"/>
                  <a:pt x="123" y="81"/>
                </a:cubicBezTo>
                <a:cubicBezTo>
                  <a:pt x="109" y="94"/>
                  <a:pt x="100" y="112"/>
                  <a:pt x="99" y="131"/>
                </a:cubicBezTo>
                <a:cubicBezTo>
                  <a:pt x="98" y="131"/>
                  <a:pt x="98" y="132"/>
                  <a:pt x="98" y="132"/>
                </a:cubicBezTo>
                <a:cubicBezTo>
                  <a:pt x="92" y="131"/>
                  <a:pt x="86" y="130"/>
                  <a:pt x="97" y="133"/>
                </a:cubicBezTo>
                <a:cubicBezTo>
                  <a:pt x="97" y="133"/>
                  <a:pt x="97" y="133"/>
                  <a:pt x="97" y="133"/>
                </a:cubicBezTo>
                <a:cubicBezTo>
                  <a:pt x="59" y="125"/>
                  <a:pt x="17" y="137"/>
                  <a:pt x="2" y="180"/>
                </a:cubicBezTo>
                <a:cubicBezTo>
                  <a:pt x="1" y="183"/>
                  <a:pt x="0" y="186"/>
                  <a:pt x="0" y="189"/>
                </a:cubicBezTo>
                <a:lnTo>
                  <a:pt x="488" y="1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6151" name="Group 7"/>
          <p:cNvGrpSpPr/>
          <p:nvPr/>
        </p:nvGrpSpPr>
        <p:grpSpPr bwMode="auto">
          <a:xfrm>
            <a:off x="1875367" y="2496610"/>
            <a:ext cx="237067" cy="232833"/>
            <a:chOff x="223" y="203"/>
            <a:chExt cx="213" cy="211"/>
          </a:xfrm>
        </p:grpSpPr>
        <p:sp>
          <p:nvSpPr>
            <p:cNvPr id="6152" name="Freeform 8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6154" name="Freeform 10"/>
          <p:cNvSpPr/>
          <p:nvPr/>
        </p:nvSpPr>
        <p:spPr bwMode="auto">
          <a:xfrm>
            <a:off x="2868084" y="2678643"/>
            <a:ext cx="457200" cy="173567"/>
          </a:xfrm>
          <a:custGeom>
            <a:avLst/>
            <a:gdLst>
              <a:gd name="T0" fmla="*/ 488 w 496"/>
              <a:gd name="T1" fmla="*/ 189 h 189"/>
              <a:gd name="T2" fmla="*/ 493 w 496"/>
              <a:gd name="T3" fmla="*/ 165 h 189"/>
              <a:gd name="T4" fmla="*/ 419 w 496"/>
              <a:gd name="T5" fmla="*/ 79 h 189"/>
              <a:gd name="T6" fmla="*/ 370 w 496"/>
              <a:gd name="T7" fmla="*/ 92 h 189"/>
              <a:gd name="T8" fmla="*/ 370 w 496"/>
              <a:gd name="T9" fmla="*/ 87 h 189"/>
              <a:gd name="T10" fmla="*/ 370 w 496"/>
              <a:gd name="T11" fmla="*/ 83 h 189"/>
              <a:gd name="T12" fmla="*/ 369 w 496"/>
              <a:gd name="T13" fmla="*/ 67 h 189"/>
              <a:gd name="T14" fmla="*/ 363 w 496"/>
              <a:gd name="T15" fmla="*/ 49 h 189"/>
              <a:gd name="T16" fmla="*/ 362 w 496"/>
              <a:gd name="T17" fmla="*/ 46 h 189"/>
              <a:gd name="T18" fmla="*/ 362 w 496"/>
              <a:gd name="T19" fmla="*/ 46 h 189"/>
              <a:gd name="T20" fmla="*/ 362 w 496"/>
              <a:gd name="T21" fmla="*/ 46 h 189"/>
              <a:gd name="T22" fmla="*/ 350 w 496"/>
              <a:gd name="T23" fmla="*/ 28 h 189"/>
              <a:gd name="T24" fmla="*/ 335 w 496"/>
              <a:gd name="T25" fmla="*/ 14 h 189"/>
              <a:gd name="T26" fmla="*/ 296 w 496"/>
              <a:gd name="T27" fmla="*/ 1 h 189"/>
              <a:gd name="T28" fmla="*/ 255 w 496"/>
              <a:gd name="T29" fmla="*/ 9 h 189"/>
              <a:gd name="T30" fmla="*/ 223 w 496"/>
              <a:gd name="T31" fmla="*/ 36 h 189"/>
              <a:gd name="T32" fmla="*/ 214 w 496"/>
              <a:gd name="T33" fmla="*/ 55 h 189"/>
              <a:gd name="T34" fmla="*/ 210 w 496"/>
              <a:gd name="T35" fmla="*/ 73 h 189"/>
              <a:gd name="T36" fmla="*/ 178 w 496"/>
              <a:gd name="T37" fmla="*/ 63 h 189"/>
              <a:gd name="T38" fmla="*/ 159 w 496"/>
              <a:gd name="T39" fmla="*/ 64 h 189"/>
              <a:gd name="T40" fmla="*/ 123 w 496"/>
              <a:gd name="T41" fmla="*/ 81 h 189"/>
              <a:gd name="T42" fmla="*/ 99 w 496"/>
              <a:gd name="T43" fmla="*/ 131 h 189"/>
              <a:gd name="T44" fmla="*/ 98 w 496"/>
              <a:gd name="T45" fmla="*/ 132 h 189"/>
              <a:gd name="T46" fmla="*/ 97 w 496"/>
              <a:gd name="T47" fmla="*/ 133 h 189"/>
              <a:gd name="T48" fmla="*/ 97 w 496"/>
              <a:gd name="T49" fmla="*/ 133 h 189"/>
              <a:gd name="T50" fmla="*/ 2 w 496"/>
              <a:gd name="T51" fmla="*/ 180 h 189"/>
              <a:gd name="T52" fmla="*/ 0 w 496"/>
              <a:gd name="T53" fmla="*/ 189 h 189"/>
              <a:gd name="T54" fmla="*/ 488 w 496"/>
              <a:gd name="T55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6" h="189">
                <a:moveTo>
                  <a:pt x="488" y="189"/>
                </a:moveTo>
                <a:cubicBezTo>
                  <a:pt x="491" y="182"/>
                  <a:pt x="493" y="174"/>
                  <a:pt x="493" y="165"/>
                </a:cubicBezTo>
                <a:cubicBezTo>
                  <a:pt x="496" y="124"/>
                  <a:pt x="463" y="79"/>
                  <a:pt x="419" y="79"/>
                </a:cubicBezTo>
                <a:cubicBezTo>
                  <a:pt x="401" y="79"/>
                  <a:pt x="384" y="84"/>
                  <a:pt x="370" y="92"/>
                </a:cubicBezTo>
                <a:cubicBezTo>
                  <a:pt x="370" y="91"/>
                  <a:pt x="370" y="89"/>
                  <a:pt x="370" y="87"/>
                </a:cubicBezTo>
                <a:cubicBezTo>
                  <a:pt x="370" y="86"/>
                  <a:pt x="370" y="84"/>
                  <a:pt x="370" y="83"/>
                </a:cubicBezTo>
                <a:cubicBezTo>
                  <a:pt x="371" y="78"/>
                  <a:pt x="370" y="72"/>
                  <a:pt x="369" y="67"/>
                </a:cubicBezTo>
                <a:cubicBezTo>
                  <a:pt x="368" y="61"/>
                  <a:pt x="366" y="55"/>
                  <a:pt x="363" y="49"/>
                </a:cubicBezTo>
                <a:cubicBezTo>
                  <a:pt x="363" y="48"/>
                  <a:pt x="363" y="47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0" y="41"/>
                  <a:pt x="357" y="37"/>
                  <a:pt x="350" y="28"/>
                </a:cubicBezTo>
                <a:cubicBezTo>
                  <a:pt x="346" y="22"/>
                  <a:pt x="340" y="18"/>
                  <a:pt x="335" y="14"/>
                </a:cubicBezTo>
                <a:cubicBezTo>
                  <a:pt x="323" y="6"/>
                  <a:pt x="310" y="2"/>
                  <a:pt x="296" y="1"/>
                </a:cubicBezTo>
                <a:cubicBezTo>
                  <a:pt x="281" y="0"/>
                  <a:pt x="268" y="2"/>
                  <a:pt x="255" y="9"/>
                </a:cubicBezTo>
                <a:cubicBezTo>
                  <a:pt x="242" y="15"/>
                  <a:pt x="231" y="24"/>
                  <a:pt x="223" y="36"/>
                </a:cubicBezTo>
                <a:cubicBezTo>
                  <a:pt x="220" y="43"/>
                  <a:pt x="217" y="49"/>
                  <a:pt x="214" y="55"/>
                </a:cubicBezTo>
                <a:cubicBezTo>
                  <a:pt x="212" y="61"/>
                  <a:pt x="211" y="67"/>
                  <a:pt x="210" y="73"/>
                </a:cubicBezTo>
                <a:cubicBezTo>
                  <a:pt x="200" y="67"/>
                  <a:pt x="189" y="64"/>
                  <a:pt x="178" y="63"/>
                </a:cubicBezTo>
                <a:cubicBezTo>
                  <a:pt x="171" y="63"/>
                  <a:pt x="165" y="64"/>
                  <a:pt x="159" y="64"/>
                </a:cubicBezTo>
                <a:cubicBezTo>
                  <a:pt x="145" y="67"/>
                  <a:pt x="133" y="72"/>
                  <a:pt x="123" y="81"/>
                </a:cubicBezTo>
                <a:cubicBezTo>
                  <a:pt x="109" y="94"/>
                  <a:pt x="100" y="112"/>
                  <a:pt x="99" y="131"/>
                </a:cubicBezTo>
                <a:cubicBezTo>
                  <a:pt x="98" y="131"/>
                  <a:pt x="98" y="132"/>
                  <a:pt x="98" y="132"/>
                </a:cubicBezTo>
                <a:cubicBezTo>
                  <a:pt x="92" y="131"/>
                  <a:pt x="86" y="130"/>
                  <a:pt x="97" y="133"/>
                </a:cubicBezTo>
                <a:cubicBezTo>
                  <a:pt x="97" y="133"/>
                  <a:pt x="97" y="133"/>
                  <a:pt x="97" y="133"/>
                </a:cubicBezTo>
                <a:cubicBezTo>
                  <a:pt x="59" y="125"/>
                  <a:pt x="17" y="137"/>
                  <a:pt x="2" y="180"/>
                </a:cubicBezTo>
                <a:cubicBezTo>
                  <a:pt x="1" y="183"/>
                  <a:pt x="0" y="186"/>
                  <a:pt x="0" y="189"/>
                </a:cubicBezTo>
                <a:lnTo>
                  <a:pt x="488" y="18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6155" name="Group 11"/>
          <p:cNvGrpSpPr/>
          <p:nvPr/>
        </p:nvGrpSpPr>
        <p:grpSpPr bwMode="auto">
          <a:xfrm flipV="1">
            <a:off x="3799418" y="3641726"/>
            <a:ext cx="173567" cy="169333"/>
            <a:chOff x="223" y="203"/>
            <a:chExt cx="213" cy="211"/>
          </a:xfrm>
        </p:grpSpPr>
        <p:sp>
          <p:nvSpPr>
            <p:cNvPr id="6156" name="Freeform 12"/>
            <p:cNvSpPr/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7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pic>
        <p:nvPicPr>
          <p:cNvPr id="6159" name="Picture 15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34" y="2181226"/>
            <a:ext cx="715433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856289" y="2919943"/>
            <a:ext cx="604943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四通</a:t>
            </a:r>
            <a:r>
              <a:rPr lang="zh-CN" altLang="en-US" sz="2800" b="1" dirty="0" smtClean="0">
                <a:solidFill>
                  <a:srgbClr val="EF65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</a:t>
            </a:r>
            <a:endParaRPr lang="zh-CN" altLang="en-US" sz="2800" b="1" dirty="0">
              <a:solidFill>
                <a:srgbClr val="EF65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未标题-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68" y="352426"/>
            <a:ext cx="436033" cy="48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09033" y="837143"/>
            <a:ext cx="5367867" cy="0"/>
          </a:xfrm>
          <a:prstGeom prst="line">
            <a:avLst/>
          </a:prstGeom>
          <a:noFill/>
          <a:ln w="6350">
            <a:solidFill>
              <a:srgbClr val="EF654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34434" y="356660"/>
            <a:ext cx="27853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四通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34" name="Freeform 14"/>
          <p:cNvSpPr/>
          <p:nvPr/>
        </p:nvSpPr>
        <p:spPr bwMode="auto">
          <a:xfrm>
            <a:off x="-1" y="3465514"/>
            <a:ext cx="11717867" cy="685800"/>
          </a:xfrm>
          <a:custGeom>
            <a:avLst/>
            <a:gdLst>
              <a:gd name="T0" fmla="*/ 5518 w 5536"/>
              <a:gd name="T1" fmla="*/ 196 h 324"/>
              <a:gd name="T2" fmla="*/ 5518 w 5536"/>
              <a:gd name="T3" fmla="*/ 128 h 324"/>
              <a:gd name="T4" fmla="*/ 5408 w 5536"/>
              <a:gd name="T5" fmla="*/ 18 h 324"/>
              <a:gd name="T6" fmla="*/ 5374 w 5536"/>
              <a:gd name="T7" fmla="*/ 32 h 324"/>
              <a:gd name="T8" fmla="*/ 5374 w 5536"/>
              <a:gd name="T9" fmla="*/ 82 h 324"/>
              <a:gd name="T10" fmla="*/ 5326 w 5536"/>
              <a:gd name="T11" fmla="*/ 130 h 324"/>
              <a:gd name="T12" fmla="*/ 0 w 5536"/>
              <a:gd name="T13" fmla="*/ 130 h 324"/>
              <a:gd name="T14" fmla="*/ 1 w 5536"/>
              <a:gd name="T15" fmla="*/ 193 h 324"/>
              <a:gd name="T16" fmla="*/ 5326 w 5536"/>
              <a:gd name="T17" fmla="*/ 194 h 324"/>
              <a:gd name="T18" fmla="*/ 5374 w 5536"/>
              <a:gd name="T19" fmla="*/ 242 h 324"/>
              <a:gd name="T20" fmla="*/ 5374 w 5536"/>
              <a:gd name="T21" fmla="*/ 292 h 324"/>
              <a:gd name="T22" fmla="*/ 5408 w 5536"/>
              <a:gd name="T23" fmla="*/ 306 h 324"/>
              <a:gd name="T24" fmla="*/ 5518 w 5536"/>
              <a:gd name="T25" fmla="*/ 196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36" h="324">
                <a:moveTo>
                  <a:pt x="5518" y="196"/>
                </a:moveTo>
                <a:cubicBezTo>
                  <a:pt x="5536" y="176"/>
                  <a:pt x="5536" y="146"/>
                  <a:pt x="5518" y="128"/>
                </a:cubicBezTo>
                <a:cubicBezTo>
                  <a:pt x="5408" y="18"/>
                  <a:pt x="5408" y="18"/>
                  <a:pt x="5408" y="18"/>
                </a:cubicBezTo>
                <a:cubicBezTo>
                  <a:pt x="5390" y="0"/>
                  <a:pt x="5374" y="6"/>
                  <a:pt x="5374" y="32"/>
                </a:cubicBezTo>
                <a:cubicBezTo>
                  <a:pt x="5374" y="82"/>
                  <a:pt x="5374" y="82"/>
                  <a:pt x="5374" y="82"/>
                </a:cubicBezTo>
                <a:cubicBezTo>
                  <a:pt x="5374" y="108"/>
                  <a:pt x="5352" y="130"/>
                  <a:pt x="5326" y="130"/>
                </a:cubicBezTo>
                <a:cubicBezTo>
                  <a:pt x="1096" y="130"/>
                  <a:pt x="0" y="130"/>
                  <a:pt x="0" y="130"/>
                </a:cubicBezTo>
                <a:cubicBezTo>
                  <a:pt x="1" y="149"/>
                  <a:pt x="0" y="167"/>
                  <a:pt x="1" y="193"/>
                </a:cubicBezTo>
                <a:cubicBezTo>
                  <a:pt x="4231" y="193"/>
                  <a:pt x="5326" y="194"/>
                  <a:pt x="5326" y="194"/>
                </a:cubicBezTo>
                <a:cubicBezTo>
                  <a:pt x="5352" y="194"/>
                  <a:pt x="5374" y="214"/>
                  <a:pt x="5374" y="242"/>
                </a:cubicBezTo>
                <a:cubicBezTo>
                  <a:pt x="5374" y="292"/>
                  <a:pt x="5374" y="292"/>
                  <a:pt x="5374" y="292"/>
                </a:cubicBezTo>
                <a:cubicBezTo>
                  <a:pt x="5374" y="318"/>
                  <a:pt x="5390" y="324"/>
                  <a:pt x="5408" y="306"/>
                </a:cubicBezTo>
                <a:lnTo>
                  <a:pt x="5518" y="1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8" name="文本框 37"/>
          <p:cNvSpPr txBox="1"/>
          <p:nvPr/>
        </p:nvSpPr>
        <p:spPr>
          <a:xfrm>
            <a:off x="254530" y="1282235"/>
            <a:ext cx="4500562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通电话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给人才介绍公司，同时了解人才目前的基本情况（在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离职、求职意愿、薪资要求、地域要求），了解人才是否对标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发邮件给人才了解公司信息、岗位信息，加微信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/QQ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，推荐简历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37"/>
          <p:cNvSpPr txBox="1"/>
          <p:nvPr/>
        </p:nvSpPr>
        <p:spPr>
          <a:xfrm>
            <a:off x="5345644" y="1489984"/>
            <a:ext cx="4500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第二通电话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再次确认人才对公司的意向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和人才沟通客户反馈情况（邀约面试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客户想要详细了解的信息）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37"/>
          <p:cNvSpPr txBox="1"/>
          <p:nvPr/>
        </p:nvSpPr>
        <p:spPr>
          <a:xfrm>
            <a:off x="334434" y="4172447"/>
            <a:ext cx="450056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第三通电话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告知人才面试安排（面试地点、时间、面试官、需要带的材料、交通方式）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5448301" y="4196801"/>
            <a:ext cx="4500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第四通电话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前一天，提醒人才面试安排，面试辅导（着装、面试官可能问到的问题、个人提问该问些什么问题等）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4cf9ab9056da04084d38a6c566f5853d3d3d5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47effddd8cfc7eb51fdc7a3e5f1fc33c11cf11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06bf68b470fd3a38bd225a5e8592a80847f6bb8b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ad99b20a6363748582fe72a3b7c1ad3c9b6ab86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4689ac3cb8ad49312d70843c699de72a4fd8cf6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ee0caf3cbf9c301c855fb3c5bcc113edbca16c6c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32366c9a17640f571943603187d412b57ba5d3e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ba87eb03c295a2424a34bb5d293013fad6ef208d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5e8ecda3abc15c1543b2b653b1f4c7268c4d2a9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bea4cf9ab9056da04084d38a6c566f5853d3d3d5</Template>
  <TotalTime>0</TotalTime>
  <Words>1082</Words>
  <Application>WPS 演示</Application>
  <PresentationFormat>自定义</PresentationFormat>
  <Paragraphs>167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9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bea4cf9ab9056da04084d38a6c566f5853d3d3d5</vt:lpstr>
      <vt:lpstr>ce47effddd8cfc7eb51fdc7a3e5f1fc33c11cf11</vt:lpstr>
      <vt:lpstr>06bf68b470fd3a38bd225a5e8592a80847f6bb8b</vt:lpstr>
      <vt:lpstr>1ad99b20a6363748582fe72a3b7c1ad3c9b6ab86</vt:lpstr>
      <vt:lpstr>34689ac3cb8ad49312d70843c699de72a4fd8cf6</vt:lpstr>
      <vt:lpstr>ee0caf3cbf9c301c855fb3c5bcc113edbca16c6c</vt:lpstr>
      <vt:lpstr>232366c9a17640f571943603187d412b57ba5d3e</vt:lpstr>
      <vt:lpstr>ba87eb03c295a2424a34bb5d293013fad6ef208d</vt:lpstr>
      <vt:lpstr>35e8ecda3abc15c1543b2b653b1f4c7268c4d2a9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Administrator</cp:lastModifiedBy>
  <cp:revision>80</cp:revision>
  <dcterms:created xsi:type="dcterms:W3CDTF">2016-11-16T10:46:00Z</dcterms:created>
  <dcterms:modified xsi:type="dcterms:W3CDTF">2017-01-22T02:03:39Z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2052-10.1.0.5866</vt:lpwstr>
  </property>
</Properties>
</file>